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9" d="100"/>
          <a:sy n="109" d="100"/>
        </p:scale>
        <p:origin x="636" y="10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esProps" Target="presProps.xml" /><Relationship Id="rId29" Type="http://schemas.openxmlformats.org/officeDocument/2006/relationships/tableStyles" Target="tableStyles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C5412A9B-5572-4EE5-8B46-16B176406526}" type="slidenum">
              <a:rPr/>
              <a:t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52D6661B-855C-4B57-BE07-686F37F657D2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24DF9F69-C546-4BC5-978E-5EF93931B05C}" type="slidenum">
              <a:rPr/>
              <a:t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0090A71D-AC66-4950-AA3B-29C620F18EC7}" type="slidenum">
              <a:rPr/>
              <a:t/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6CCEF37E-4EE0-4E70-A515-A55C13B9D29B}" type="slidenum">
              <a:rPr/>
              <a:t/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FFEF2F99-AB93-4976-91FA-8E3BE6C9BB80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26538538-65C3-4051-9347-3B8C69BEA9A9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944B54BD-AFBA-405C-83B3-F56372434418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A75C6DA5-0F96-460C-A75E-340A63061B28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547EA9ED-AAFE-435B-A9AD-B1E4827C0FD8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D5BD6904-6939-4A30-BD43-83C095205965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98757E76-53A4-4CAC-9BCD-78F31D9FD10C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  <a:defRPr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  <a:ea typeface="Arial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  <a:ea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364F6322-0383-4BB0-99AB-6B6FFC1E8BC2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Arial"/>
              </a:rPr>
              <a:t/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/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promote.budget.gov.ru/public/minfin/selection/view/3504270d-bb01-4e25-a578-f282f82c3f4b?showBackButton=true&amp;competitionType=0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6.jpg"/><Relationship Id="rId7" Type="http://schemas.openxmlformats.org/officeDocument/2006/relationships/image" Target="../media/image2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TextBox 6"/>
          <p:cNvSpPr/>
          <p:nvPr/>
        </p:nvSpPr>
        <p:spPr bwMode="auto">
          <a:xfrm>
            <a:off x="489960" y="5727600"/>
            <a:ext cx="5485901" cy="69995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Министерство науки и инновационной политики</a:t>
            </a:r>
            <a:endParaRPr sz="2000" b="0" strike="noStrike" spc="-1">
              <a:solidFill>
                <a:srgbClr val="7A181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Новосибирской области</a:t>
            </a:r>
            <a:endParaRPr sz="2000" b="0" strike="noStrike" spc="-1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90" name="TextBox 5"/>
          <p:cNvSpPr/>
          <p:nvPr/>
        </p:nvSpPr>
        <p:spPr bwMode="auto">
          <a:xfrm flipH="0" flipV="0">
            <a:off x="734108" y="174332"/>
            <a:ext cx="2863172" cy="57803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540D0D"/>
                </a:solidFill>
                <a:latin typeface="Calibri"/>
                <a:ea typeface="Calibri"/>
                <a:cs typeface="Calibri"/>
              </a:rPr>
              <a:t>Новосибирская</a:t>
            </a:r>
            <a:endParaRPr sz="1600" b="1" strike="noStrike" spc="0">
              <a:solidFill>
                <a:srgbClr val="540D0D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strike="noStrike" spc="0">
                <a:solidFill>
                  <a:srgbClr val="540D0D"/>
                </a:solidFill>
                <a:latin typeface="Calibri"/>
                <a:ea typeface="Calibri"/>
                <a:cs typeface="Calibri"/>
              </a:rPr>
              <a:t>область</a:t>
            </a:r>
            <a:endParaRPr sz="1600" b="0" strike="noStrike" spc="0">
              <a:solidFill>
                <a:srgbClr val="540D0D"/>
              </a:solidFill>
              <a:latin typeface="Calibri"/>
              <a:cs typeface="Calibri"/>
            </a:endParaRPr>
          </a:p>
        </p:txBody>
      </p:sp>
      <p:pic>
        <p:nvPicPr>
          <p:cNvPr id="91" name="Рисунок 11"/>
          <p:cNvPicPr/>
          <p:nvPr/>
        </p:nvPicPr>
        <p:blipFill>
          <a:blip r:embed="rId2"/>
          <a:stretch/>
        </p:blipFill>
        <p:spPr bwMode="auto">
          <a:xfrm>
            <a:off x="199440" y="178560"/>
            <a:ext cx="502920" cy="622080"/>
          </a:xfrm>
          <a:prstGeom prst="rect">
            <a:avLst/>
          </a:prstGeom>
          <a:ln w="0">
            <a:noFill/>
          </a:ln>
        </p:spPr>
      </p:pic>
      <p:sp>
        <p:nvSpPr>
          <p:cNvPr id="92" name="TextBox 5"/>
          <p:cNvSpPr/>
          <p:nvPr/>
        </p:nvSpPr>
        <p:spPr bwMode="auto">
          <a:xfrm flipH="0" flipV="0">
            <a:off x="1414720" y="1625487"/>
            <a:ext cx="9873051" cy="167531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600" b="1" strike="noStrike" spc="-1">
                <a:solidFill>
                  <a:srgbClr val="540D0D"/>
                </a:solidFill>
                <a:latin typeface="Calibri"/>
                <a:ea typeface="Calibri"/>
                <a:cs typeface="Calibri"/>
              </a:rPr>
              <a:t>Субсидия субъектам инновационной деятельности на подготовку, осуществление трансфера и коммерциализацию технологий, включая выпуск опытной партии </a:t>
            </a:r>
            <a:r>
              <a:rPr lang="ru-RU" sz="2600" b="1" strike="noStrike" spc="0">
                <a:solidFill>
                  <a:srgbClr val="540D0D"/>
                </a:solidFill>
                <a:latin typeface="Calibri"/>
                <a:ea typeface="Calibri"/>
                <a:cs typeface="Calibri"/>
              </a:rPr>
              <a:t>продукции</a:t>
            </a:r>
            <a:r>
              <a:rPr lang="ru-RU" sz="2600" b="1" strike="noStrike" spc="0">
                <a:solidFill>
                  <a:srgbClr val="540D0D"/>
                </a:solidFill>
                <a:latin typeface="Calibri"/>
                <a:ea typeface="Calibri"/>
                <a:cs typeface="Calibri"/>
              </a:rPr>
              <a:t>, ее сертификацию, модернизацию производства и прочие мероприятия </a:t>
            </a:r>
            <a:endParaRPr sz="2600" b="0" strike="noStrike" spc="-1">
              <a:solidFill>
                <a:srgbClr val="540D0D"/>
              </a:solidFill>
              <a:latin typeface="Calibri"/>
              <a:cs typeface="Calibri"/>
            </a:endParaRPr>
          </a:p>
        </p:txBody>
      </p:sp>
      <p:pic>
        <p:nvPicPr>
          <p:cNvPr id="305645819" name="Picture 2" descr="Академпарк, Николаева, 12, Новосибирск — 2ГИС"/>
          <p:cNvPicPr/>
          <p:nvPr/>
        </p:nvPicPr>
        <p:blipFill>
          <a:blip r:embed="rId3"/>
          <a:srcRect l="0" t="0" r="-171" b="41273"/>
          <a:stretch/>
        </p:blipFill>
        <p:spPr bwMode="auto">
          <a:xfrm flipH="0" flipV="0">
            <a:off x="10005526" y="2978026"/>
            <a:ext cx="2124807" cy="1815448"/>
          </a:xfrm>
          <a:prstGeom prst="hexagon">
            <a:avLst>
              <a:gd name="adj" fmla="val 25000"/>
              <a:gd name="vf" fmla="val 115470"/>
            </a:avLst>
          </a:prstGeom>
          <a:ln w="0">
            <a:noFill/>
          </a:ln>
        </p:spPr>
      </p:pic>
      <p:pic>
        <p:nvPicPr>
          <p:cNvPr id="2079991696" name="Рисунок 4"/>
          <p:cNvPicPr/>
          <p:nvPr/>
        </p:nvPicPr>
        <p:blipFill>
          <a:blip r:embed="rId4"/>
          <a:srcRect l="0" t="0" r="47866" b="361"/>
          <a:stretch/>
        </p:blipFill>
        <p:spPr bwMode="auto">
          <a:xfrm flipH="0" flipV="0">
            <a:off x="10086935" y="4883544"/>
            <a:ext cx="2043397" cy="1757943"/>
          </a:xfrm>
          <a:prstGeom prst="hexagon">
            <a:avLst>
              <a:gd name="adj" fmla="val 25000"/>
              <a:gd name="vf" fmla="val 115470"/>
            </a:avLst>
          </a:prstGeom>
          <a:ln w="0">
            <a:noFill/>
          </a:ln>
        </p:spPr>
      </p:pic>
      <p:pic>
        <p:nvPicPr>
          <p:cNvPr id="1073918636" name="Picture 4" descr="Новосибирский государственный университет | МИСИС"/>
          <p:cNvPicPr/>
          <p:nvPr/>
        </p:nvPicPr>
        <p:blipFill>
          <a:blip r:embed="rId5"/>
          <a:srcRect l="43038" t="-1997" r="4120" b="16894"/>
          <a:stretch/>
        </p:blipFill>
        <p:spPr bwMode="auto">
          <a:xfrm flipH="0" flipV="0">
            <a:off x="8157217" y="3858293"/>
            <a:ext cx="2296065" cy="2050502"/>
          </a:xfrm>
          <a:prstGeom prst="hexagon">
            <a:avLst>
              <a:gd name="adj" fmla="val 25000"/>
              <a:gd name="vf" fmla="val 115470"/>
            </a:avLst>
          </a:prstGeom>
          <a:ln w="0">
            <a:noFill/>
          </a:ln>
        </p:spPr>
      </p:pic>
      <p:pic>
        <p:nvPicPr>
          <p:cNvPr id="1922867071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247798" y="3300808"/>
            <a:ext cx="1870633" cy="1342092"/>
          </a:xfrm>
          <a:prstGeom prst="hexagon">
            <a:avLst>
              <a:gd name="adj" fmla="val 25000"/>
              <a:gd name="vf" fmla="val 115470"/>
            </a:avLst>
          </a:prstGeom>
        </p:spPr>
      </p:pic>
      <p:pic>
        <p:nvPicPr>
          <p:cNvPr id="1100024860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1819362" y="4027671"/>
            <a:ext cx="1644616" cy="1402455"/>
          </a:xfrm>
          <a:prstGeom prst="hexagon">
            <a:avLst>
              <a:gd name="adj" fmla="val 25000"/>
              <a:gd name="vf" fmla="val 115470"/>
            </a:avLst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9416927" name="TextBox 10"/>
          <p:cNvSpPr/>
          <p:nvPr/>
        </p:nvSpPr>
        <p:spPr bwMode="auto">
          <a:xfrm flipH="0" flipV="0">
            <a:off x="0" y="-28649"/>
            <a:ext cx="12215264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600" b="1" strike="noStrik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Порядок проведения отбора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714074999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9"/>
          </a:xfrm>
          <a:prstGeom prst="rect">
            <a:avLst/>
          </a:prstGeom>
          <a:ln w="0">
            <a:noFill/>
          </a:ln>
        </p:spPr>
      </p:pic>
      <p:sp>
        <p:nvSpPr>
          <p:cNvPr id="236214390" name="Прямоугольник 1"/>
          <p:cNvSpPr/>
          <p:nvPr/>
        </p:nvSpPr>
        <p:spPr bwMode="auto">
          <a:xfrm flipH="0" flipV="0">
            <a:off x="534000" y="1006965"/>
            <a:ext cx="11437968" cy="128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Проведение отбора осуществляется в государственной интегрированной информационной системе управления общественными финансами «Электронный бюджет»</a:t>
            </a:r>
            <a:endParaRPr sz="2800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297061846" name=""/>
          <p:cNvSpPr txBox="1"/>
          <p:nvPr/>
        </p:nvSpPr>
        <p:spPr bwMode="auto">
          <a:xfrm flipH="0" flipV="0">
            <a:off x="629250" y="2559726"/>
            <a:ext cx="6043168" cy="405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Подробная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информация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пошаговые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инструкци</a:t>
            </a:r>
            <a:r>
              <a:rPr lang="ru-RU"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я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процессу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создания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заполнения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и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подачи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заявки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для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участия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в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отборе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на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предоставление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субсидии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расположена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на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портале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предоставления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мер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финансовой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государственной</a:t>
            </a:r>
            <a:r>
              <a:rPr sz="2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поддержки: </a:t>
            </a:r>
            <a:r>
              <a:rPr lang="ru-RU" sz="2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https://promote.budget.gov.ru/support-center/instructions.</a:t>
            </a:r>
            <a:endParaRPr sz="2600" b="0" i="0" u="none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600">
              <a:solidFill>
                <a:srgbClr val="7A1818"/>
              </a:solidFill>
              <a:latin typeface="Calibri"/>
              <a:cs typeface="Calibri"/>
            </a:endParaRPr>
          </a:p>
        </p:txBody>
      </p:sp>
      <p:pic>
        <p:nvPicPr>
          <p:cNvPr id="1008495998" name="Рисунок 5993473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843869" y="2679863"/>
            <a:ext cx="5122351" cy="2778330"/>
          </a:xfrm>
          <a:prstGeom prst="rect">
            <a:avLst/>
          </a:prstGeom>
        </p:spPr>
      </p:pic>
      <p:sp>
        <p:nvSpPr>
          <p:cNvPr id="602080519" name=""/>
          <p:cNvSpPr txBox="1"/>
          <p:nvPr/>
        </p:nvSpPr>
        <p:spPr bwMode="auto">
          <a:xfrm flipH="0" flipV="0">
            <a:off x="650160" y="4378694"/>
            <a:ext cx="4746517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60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6744119" name="Рисунок 17474197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1">
            <a:off x="759827" y="1118089"/>
            <a:ext cx="219334" cy="580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9728507" name="TextBox 10"/>
          <p:cNvSpPr/>
          <p:nvPr/>
        </p:nvSpPr>
        <p:spPr bwMode="auto">
          <a:xfrm flipH="0" flipV="0">
            <a:off x="0" y="-26129"/>
            <a:ext cx="12220304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2600" b="1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Запуск портала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54747083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9"/>
          </a:xfrm>
          <a:prstGeom prst="rect">
            <a:avLst/>
          </a:prstGeom>
          <a:ln w="0">
            <a:noFill/>
          </a:ln>
        </p:spPr>
      </p:pic>
      <p:sp>
        <p:nvSpPr>
          <p:cNvPr id="258636909" name=""/>
          <p:cNvSpPr txBox="1"/>
          <p:nvPr/>
        </p:nvSpPr>
        <p:spPr bwMode="auto">
          <a:xfrm flipH="0" flipV="0">
            <a:off x="650160" y="4378694"/>
            <a:ext cx="4746517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6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36358783" name=""/>
          <p:cNvSpPr txBox="1"/>
          <p:nvPr/>
        </p:nvSpPr>
        <p:spPr bwMode="auto">
          <a:xfrm flipH="0" flipV="0">
            <a:off x="398698" y="915894"/>
            <a:ext cx="7567483" cy="1250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20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Ссылка на страницу Портала предоставления мер государственной поддержки для подачи заявки на субсидию: </a:t>
            </a:r>
            <a:r>
              <a:rPr lang="ru-RU" sz="1800" b="0" i="0" u="sng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  <a:hlinkClick r:id="rId3" tooltip="https://promote.budget.gov.ru/public/minfin/selection/view/3504270d-bb01-4e25-a578-f282f82c3f4b?showBackButton=true&amp;competitionType=0"/>
              </a:rPr>
              <a:t>https://promote.budget.gov.ru/public/minfin/selection/view/3504270d-bb01-4e25-a578-f282f82c3f4b?showBackButton=true&amp;competitionType=0</a:t>
            </a:r>
            <a:r>
              <a:rPr sz="18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endParaRPr sz="2000" b="0" i="0" u="none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290889615" name=""/>
          <p:cNvSpPr txBox="1"/>
          <p:nvPr/>
        </p:nvSpPr>
        <p:spPr bwMode="auto">
          <a:xfrm flipH="0" flipV="0">
            <a:off x="537150" y="2401062"/>
            <a:ext cx="6393651" cy="3749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Для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авторизации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на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Портале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необходимо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выполнить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следующую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последовательность действий:</a:t>
            </a:r>
            <a:endParaRPr sz="1600" b="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1) Запустить интернет-обозреватель двойным нажатием левой кнопки мыши на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его ярлыке на рабочем столе или нажать кнопку «Пуск» и в открывшемся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меню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выбрать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пункт,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соответствующий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интернет-обозревателю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(рекомендуемые браузеры: Яндекс и Google Chrome).</a:t>
            </a:r>
            <a:endParaRPr sz="1600" b="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2) В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адресной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строке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интернет-обозревателя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ввести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адрес: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https://promote.budget.gov.ru/.</a:t>
            </a:r>
            <a:endParaRPr sz="1600" b="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3) Откроется главная станица Портала, где необходимо нажать кнопку «Войти»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в правом верхнем углу страницы сайта</a:t>
            </a:r>
            <a:endParaRPr sz="1600" b="0">
              <a:solidFill>
                <a:srgbClr val="7A1818"/>
              </a:solidFill>
              <a:latin typeface="Calibri"/>
              <a:cs typeface="Calibri"/>
            </a:endParaRPr>
          </a:p>
        </p:txBody>
      </p:sp>
      <p:pic>
        <p:nvPicPr>
          <p:cNvPr id="919378736" name=""/>
          <p:cNvPicPr>
            <a:picLocks noChangeAspect="1"/>
          </p:cNvPicPr>
          <p:nvPr/>
        </p:nvPicPr>
        <p:blipFill>
          <a:blip r:embed="rId4"/>
          <a:srcRect l="0" t="0" r="16206" b="0"/>
          <a:stretch/>
        </p:blipFill>
        <p:spPr bwMode="auto">
          <a:xfrm flipH="0" flipV="0">
            <a:off x="8162439" y="915894"/>
            <a:ext cx="3724222" cy="1975554"/>
          </a:xfrm>
          <a:prstGeom prst="rect">
            <a:avLst/>
          </a:prstGeom>
        </p:spPr>
      </p:pic>
      <p:pic>
        <p:nvPicPr>
          <p:cNvPr id="1108667536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7132303" y="1991391"/>
            <a:ext cx="2051424" cy="2396277"/>
          </a:xfrm>
          <a:prstGeom prst="rect">
            <a:avLst/>
          </a:prstGeom>
        </p:spPr>
      </p:pic>
      <p:pic>
        <p:nvPicPr>
          <p:cNvPr id="994914979" name="Рисунок 5993473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7132303" y="4273150"/>
            <a:ext cx="4934247" cy="2464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7226563" name="TextBox 10"/>
          <p:cNvSpPr/>
          <p:nvPr/>
        </p:nvSpPr>
        <p:spPr bwMode="auto">
          <a:xfrm flipH="0" flipV="0">
            <a:off x="0" y="-16409"/>
            <a:ext cx="12239743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2600" b="1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Заполнение заявки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127667639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8"/>
          </a:xfrm>
          <a:prstGeom prst="rect">
            <a:avLst/>
          </a:prstGeom>
          <a:ln w="0">
            <a:noFill/>
          </a:ln>
        </p:spPr>
      </p:pic>
      <p:sp>
        <p:nvSpPr>
          <p:cNvPr id="196396378" name=""/>
          <p:cNvSpPr txBox="1"/>
          <p:nvPr/>
        </p:nvSpPr>
        <p:spPr bwMode="auto">
          <a:xfrm flipH="0" flipV="0">
            <a:off x="650159" y="4378693"/>
            <a:ext cx="474651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6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13131878" name=""/>
          <p:cNvSpPr txBox="1"/>
          <p:nvPr/>
        </p:nvSpPr>
        <p:spPr bwMode="auto">
          <a:xfrm flipH="0" flipV="0">
            <a:off x="253461" y="957089"/>
            <a:ext cx="4892639" cy="2652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Страница заявки состоит из следующих элементов:</a:t>
            </a:r>
            <a:endParaRPr sz="14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информационная строка, содержащая уникальный номер заявки и дату </a:t>
            </a:r>
            <a:r>
              <a:rPr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создания (1)</a:t>
            </a:r>
            <a:endParaRPr sz="14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название проекта (2)</a:t>
            </a:r>
            <a:endParaRPr sz="14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название отбора (3)</a:t>
            </a:r>
            <a:endParaRPr sz="14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статус заявки (4)</a:t>
            </a:r>
            <a:endParaRPr sz="14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кнопка вывода формы заявки в печать (5)</a:t>
            </a:r>
            <a:endParaRPr sz="1400">
              <a:solidFill>
                <a:srgbClr val="7A1818"/>
              </a:solidFill>
              <a:latin typeface="Calibri"/>
              <a:cs typeface="Calibri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боковое меню для навигации по секциям заявки (6)</a:t>
            </a:r>
            <a:endParaRPr sz="1400">
              <a:solidFill>
                <a:srgbClr val="7A1818"/>
              </a:solidFill>
              <a:latin typeface="Calibri"/>
              <a:cs typeface="Calibri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блок проверки заявителя, который отображает результаты автоматических </a:t>
            </a:r>
            <a:r>
              <a:rPr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проверок, блок можно свернуть (7 и 8)</a:t>
            </a:r>
            <a:endParaRPr sz="1400">
              <a:solidFill>
                <a:srgbClr val="7A1818"/>
              </a:solidFill>
              <a:latin typeface="Calibri"/>
              <a:cs typeface="Calibri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основное окно для заполнения секций заявки (9)</a:t>
            </a:r>
            <a:endParaRPr sz="14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44749136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175844" y="1013748"/>
            <a:ext cx="7063898" cy="4165470"/>
          </a:xfrm>
          <a:prstGeom prst="rect">
            <a:avLst/>
          </a:prstGeom>
        </p:spPr>
      </p:pic>
      <p:pic>
        <p:nvPicPr>
          <p:cNvPr id="107229907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624333" y="4537975"/>
            <a:ext cx="2641933" cy="2280962"/>
          </a:xfrm>
          <a:prstGeom prst="rect">
            <a:avLst/>
          </a:prstGeom>
        </p:spPr>
      </p:pic>
      <p:sp>
        <p:nvSpPr>
          <p:cNvPr id="1362123330" name=""/>
          <p:cNvSpPr txBox="1"/>
          <p:nvPr/>
        </p:nvSpPr>
        <p:spPr bwMode="auto">
          <a:xfrm flipH="0" flipV="0">
            <a:off x="296757" y="3573252"/>
            <a:ext cx="4582015" cy="1158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lang="ru-RU" sz="14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 </a:t>
            </a:r>
            <a:r>
              <a:rPr lang="ru-RU" sz="14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момента </a:t>
            </a:r>
            <a:r>
              <a:rPr lang="ru-RU" sz="14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создания </a:t>
            </a:r>
            <a:r>
              <a:rPr lang="ru-RU" sz="14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заявки </a:t>
            </a:r>
            <a:r>
              <a:rPr lang="ru-RU" sz="14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запускается </a:t>
            </a:r>
            <a:r>
              <a:rPr lang="ru-RU" sz="14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автоматическая </a:t>
            </a:r>
            <a:r>
              <a:rPr lang="ru-RU" sz="14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проверка </a:t>
            </a:r>
            <a:r>
              <a:rPr lang="ru-RU" sz="14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участника/организации. </a:t>
            </a:r>
            <a:r>
              <a:rPr lang="ru-RU" sz="14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Виджет с автоматической проверкой содержит данные по </a:t>
            </a:r>
            <a:r>
              <a:rPr lang="ru-RU" sz="14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проверке </a:t>
            </a:r>
            <a:r>
              <a:rPr lang="ru-RU" sz="14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заявителя по данным государственных информационных систем.</a:t>
            </a:r>
            <a:endParaRPr sz="1400" b="0" i="0" u="none" strike="noStrike" cap="none" spc="0">
              <a:solidFill>
                <a:srgbClr val="7A181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6023233" name="TextBox 10"/>
          <p:cNvSpPr/>
          <p:nvPr/>
        </p:nvSpPr>
        <p:spPr bwMode="auto">
          <a:xfrm flipH="0" flipV="0">
            <a:off x="0" y="-18929"/>
            <a:ext cx="12234703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2600" b="1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Подача заявки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87576837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8"/>
          </a:xfrm>
          <a:prstGeom prst="rect">
            <a:avLst/>
          </a:prstGeom>
          <a:ln w="0">
            <a:noFill/>
          </a:ln>
        </p:spPr>
      </p:pic>
      <p:sp>
        <p:nvSpPr>
          <p:cNvPr id="1750131532" name=""/>
          <p:cNvSpPr txBox="1"/>
          <p:nvPr/>
        </p:nvSpPr>
        <p:spPr bwMode="auto">
          <a:xfrm flipH="0" flipV="0">
            <a:off x="650159" y="4378693"/>
            <a:ext cx="474651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6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42255765" name=""/>
          <p:cNvSpPr txBox="1"/>
          <p:nvPr/>
        </p:nvSpPr>
        <p:spPr bwMode="auto">
          <a:xfrm flipH="0" flipV="0">
            <a:off x="398700" y="1038349"/>
            <a:ext cx="5442804" cy="5212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lang="ru-RU" sz="1600" b="1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Заявка считается поданной только после успешного подписания</a:t>
            </a: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. Подписание </a:t>
            </a: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осуществляется д</a:t>
            </a: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ля юридических лиц </a:t>
            </a:r>
            <a:r>
              <a:rPr lang="ru-RU" sz="1600" b="1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только с </a:t>
            </a:r>
            <a:r>
              <a:rPr lang="ru-RU" sz="1600" b="1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использованием </a:t>
            </a:r>
            <a:r>
              <a:rPr lang="ru-RU" sz="1600" b="1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усиленной </a:t>
            </a:r>
            <a:r>
              <a:rPr lang="ru-RU" sz="1600" b="1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квалифицированной </a:t>
            </a:r>
            <a:r>
              <a:rPr lang="ru-RU" sz="1600" b="1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электронной </a:t>
            </a:r>
            <a:r>
              <a:rPr lang="ru-RU" sz="1600" b="1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подписи </a:t>
            </a:r>
            <a:r>
              <a:rPr lang="ru-RU" sz="1600" b="1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(УКЭП)</a:t>
            </a: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.</a:t>
            </a:r>
            <a:endParaRPr sz="1600" b="0" i="0" u="none" strike="noStrike" cap="none" spc="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endParaRPr sz="1600" b="0" i="0" u="none" strike="noStrike" cap="none" spc="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Для подписания документа в разделе «Подать заявку» необходимо нажать </a:t>
            </a: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кнопку «Перейти к подписанию». Откроется страница «Предпросмотр документа»</a:t>
            </a: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.</a:t>
            </a:r>
            <a:endParaRPr sz="1600" b="0" i="0" u="none" strike="noStrike" cap="none" spc="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algn="just">
              <a:defRPr/>
            </a:pP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После нажатия кнопки «Подписать» система автоматически выполняет ряд</a:t>
            </a:r>
            <a:endParaRPr sz="16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проверок, включая:</a:t>
            </a:r>
            <a:endParaRPr sz="1600">
              <a:solidFill>
                <a:srgbClr val="7A1818"/>
              </a:solidFill>
              <a:latin typeface="Calibri"/>
              <a:cs typeface="Calibri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Проверку данных авторизованного пользователя</a:t>
            </a:r>
            <a:endParaRPr sz="1600">
              <a:solidFill>
                <a:srgbClr val="7A1818"/>
              </a:solidFill>
              <a:latin typeface="Calibri"/>
              <a:cs typeface="Calibri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Проверку типа заявителя</a:t>
            </a:r>
            <a:endParaRPr sz="1600">
              <a:solidFill>
                <a:srgbClr val="7A1818"/>
              </a:solidFill>
              <a:latin typeface="Calibri"/>
              <a:cs typeface="Calibri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Проверка статуса руководителя, ФИО, СНИЛС, ОГРН/ОГРНИП, а также </a:t>
            </a: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полного и сокращенного наименования организации (при подписании </a:t>
            </a: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УКЭП)</a:t>
            </a:r>
            <a:endParaRPr sz="1600">
              <a:solidFill>
                <a:srgbClr val="7A1818"/>
              </a:solidFill>
              <a:latin typeface="Calibri"/>
              <a:cs typeface="Calibri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Наличие и актуальность плагина КриптоПро (при подписании УКЭП)</a:t>
            </a:r>
            <a:endParaRPr sz="1600">
              <a:solidFill>
                <a:srgbClr val="7A1818"/>
              </a:solidFill>
              <a:latin typeface="Calibri"/>
              <a:cs typeface="Calibri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Актуальность сертификатов (при подписании УКЭП)</a:t>
            </a:r>
            <a:endParaRPr sz="16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endParaRPr sz="1600" b="0" i="0" u="none" strike="noStrike" cap="none" spc="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algn="just">
              <a:defRPr/>
            </a:pPr>
            <a:endParaRPr sz="1600" b="0" i="0" u="none" strike="noStrike" cap="none" spc="0">
              <a:solidFill>
                <a:srgbClr val="7A1818"/>
              </a:solidFill>
              <a:latin typeface="Calibri"/>
              <a:cs typeface="Calibri"/>
            </a:endParaRPr>
          </a:p>
        </p:txBody>
      </p:sp>
      <p:pic>
        <p:nvPicPr>
          <p:cNvPr id="153481067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937663" y="1098768"/>
            <a:ext cx="6128346" cy="3366515"/>
          </a:xfrm>
          <a:prstGeom prst="rect">
            <a:avLst/>
          </a:prstGeom>
        </p:spPr>
      </p:pic>
      <p:sp>
        <p:nvSpPr>
          <p:cNvPr id="1249528416" name=""/>
          <p:cNvSpPr txBox="1"/>
          <p:nvPr/>
        </p:nvSpPr>
        <p:spPr bwMode="auto">
          <a:xfrm flipH="0" flipV="0">
            <a:off x="6126995" y="4507147"/>
            <a:ext cx="5751123" cy="1158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1) Переключаться между форматами PDF и XML (1)</a:t>
            </a:r>
            <a:endParaRPr sz="14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2) Распечатать документ (2)</a:t>
            </a:r>
            <a:endParaRPr sz="14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3) Скачать документ в выбранном формате (3)</a:t>
            </a:r>
            <a:endParaRPr sz="14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4) Использовать кнопки «Отменить подписание» (4) или «Подписать» (5) для </a:t>
            </a:r>
            <a:r>
              <a:rPr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завершения операции</a:t>
            </a:r>
            <a:endParaRPr sz="1400">
              <a:solidFill>
                <a:srgbClr val="7A181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8062455" name="TextBox 10"/>
          <p:cNvSpPr/>
          <p:nvPr/>
        </p:nvSpPr>
        <p:spPr bwMode="auto">
          <a:xfrm flipH="0" flipV="0">
            <a:off x="0" y="-17309"/>
            <a:ext cx="12237943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2600" b="1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КриптоПро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517013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8"/>
          </a:xfrm>
          <a:prstGeom prst="rect">
            <a:avLst/>
          </a:prstGeom>
          <a:ln w="0">
            <a:noFill/>
          </a:ln>
        </p:spPr>
      </p:pic>
      <p:sp>
        <p:nvSpPr>
          <p:cNvPr id="2066246599" name=""/>
          <p:cNvSpPr txBox="1"/>
          <p:nvPr/>
        </p:nvSpPr>
        <p:spPr bwMode="auto">
          <a:xfrm flipH="0" flipV="0">
            <a:off x="650159" y="4378693"/>
            <a:ext cx="474687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600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959032875" name=""/>
          <p:cNvSpPr txBox="1"/>
          <p:nvPr/>
        </p:nvSpPr>
        <p:spPr bwMode="auto">
          <a:xfrm flipH="0" flipV="0">
            <a:off x="4548218" y="853515"/>
            <a:ext cx="360603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8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800" b="1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КриптоПро ЭЦП Browser plug-in</a:t>
            </a:r>
            <a:endParaRPr sz="1800" b="1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602832663" name=""/>
          <p:cNvSpPr txBox="1"/>
          <p:nvPr/>
        </p:nvSpPr>
        <p:spPr bwMode="auto">
          <a:xfrm flipH="0" flipV="0">
            <a:off x="650159" y="1378557"/>
            <a:ext cx="11172904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КриптоПро </a:t>
            </a:r>
            <a:r>
              <a:rPr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ЭЦП </a:t>
            </a:r>
            <a:r>
              <a:rPr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Browser </a:t>
            </a:r>
            <a:r>
              <a:rPr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plug-in </a:t>
            </a:r>
            <a:r>
              <a:rPr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представляет </a:t>
            </a:r>
            <a:r>
              <a:rPr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собой </a:t>
            </a:r>
            <a:r>
              <a:rPr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инструмент, </a:t>
            </a:r>
            <a:r>
              <a:rPr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предназначенный для создания и проверки электронной подписи (ЭП) прямо на веб-</a:t>
            </a:r>
            <a:r>
              <a:rPr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страницах.</a:t>
            </a:r>
            <a:endParaRPr sz="1600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885091937" name=""/>
          <p:cNvSpPr txBox="1"/>
          <p:nvPr/>
        </p:nvSpPr>
        <p:spPr bwMode="auto">
          <a:xfrm flipH="0" flipV="0">
            <a:off x="4831709" y="1958036"/>
            <a:ext cx="3039048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0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Установка </a:t>
            </a:r>
            <a:r>
              <a:rPr sz="20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КриптоПро CSP</a:t>
            </a:r>
            <a:endParaRPr sz="2000" b="1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257571476" name=""/>
          <p:cNvSpPr txBox="1"/>
          <p:nvPr/>
        </p:nvSpPr>
        <p:spPr bwMode="auto">
          <a:xfrm flipH="0" flipV="0">
            <a:off x="637691" y="2469056"/>
            <a:ext cx="5939041" cy="37493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КриптоПровайдер КриптоПро CSP устанавливается на ПК пользователя </a:t>
            </a: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локально. Он подписывает документы, обращаясь к сертификату электронной </a:t>
            </a: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подписи в реестре компьютера, на eToken или RuToken («флешка» для хранения </a:t>
            </a: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УКЭП), смарт-картах и других носителях</a:t>
            </a:r>
            <a:r>
              <a:rPr lang="ru-RU" sz="1600" b="1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ru-RU" sz="1600" b="1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Установка производится с дистрибутива, полученного с сайта «КриптоПро» </a:t>
            </a:r>
            <a:r>
              <a:rPr lang="ru-RU" sz="1600" b="1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(https://cryptopro.ru/). </a:t>
            </a:r>
            <a:endParaRPr sz="1600" b="1" i="0" u="none" strike="noStrike" cap="none" spc="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algn="just">
              <a:defRPr/>
            </a:pP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Для того чтобы скачать дистрибутив необходимо:</a:t>
            </a:r>
            <a:endParaRPr sz="1600" b="0" i="0" u="none" strike="noStrike" cap="none" spc="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1) Запустить интернет-обозреватель двойным нажатием левой кнопки мыши на </a:t>
            </a: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его ярлыке на рабочем столе или нажать кнопку «Пуск» и в открывшемся </a:t>
            </a: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меню выбрать пункт, соответствующий интернет-обозревателю</a:t>
            </a:r>
            <a:endParaRPr sz="1600" b="0" i="0" u="none" strike="noStrike" cap="none" spc="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2) В адресной строке интернет-обозревателя ввести адрес: https://cryptopro.ru/</a:t>
            </a: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products/csp</a:t>
            </a:r>
            <a:endParaRPr sz="1600" b="0" i="0" u="none" strike="noStrike" cap="none" spc="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3) Откроется станица с сайта с сайта «КриптоПро» для скачивания и установки </a:t>
            </a:r>
            <a:r>
              <a:rPr lang="ru-RU" sz="16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(1) КриптоПро CSP</a:t>
            </a:r>
            <a:endParaRPr sz="1600" b="0" i="0" u="none" strike="noStrike" cap="none" spc="0">
              <a:solidFill>
                <a:srgbClr val="7A1818"/>
              </a:solidFill>
              <a:latin typeface="Calibri"/>
              <a:cs typeface="Calibri"/>
            </a:endParaRPr>
          </a:p>
        </p:txBody>
      </p:sp>
      <p:pic>
        <p:nvPicPr>
          <p:cNvPr id="121195647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832021" y="2555647"/>
            <a:ext cx="5097694" cy="2890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8393961" name="TextBox 10"/>
          <p:cNvSpPr/>
          <p:nvPr/>
        </p:nvSpPr>
        <p:spPr bwMode="auto">
          <a:xfrm flipH="0" flipV="0">
            <a:off x="0" y="-9929"/>
            <a:ext cx="12252703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2600" b="1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Установка сертификата электронной подписи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65255419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8"/>
          </a:xfrm>
          <a:prstGeom prst="rect">
            <a:avLst/>
          </a:prstGeom>
          <a:ln w="0">
            <a:noFill/>
          </a:ln>
        </p:spPr>
      </p:pic>
      <p:sp>
        <p:nvSpPr>
          <p:cNvPr id="2111942319" name=""/>
          <p:cNvSpPr txBox="1"/>
          <p:nvPr/>
        </p:nvSpPr>
        <p:spPr bwMode="auto">
          <a:xfrm flipH="0" flipV="0">
            <a:off x="650159" y="4378693"/>
            <a:ext cx="474651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6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98579263" name=""/>
          <p:cNvSpPr txBox="1"/>
          <p:nvPr/>
        </p:nvSpPr>
        <p:spPr bwMode="auto">
          <a:xfrm flipH="0" flipV="0">
            <a:off x="353850" y="1327616"/>
            <a:ext cx="11523152" cy="16157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Получить квалифицированный сертификат электронной подписи можно в </a:t>
            </a: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аккредитованных удостоверяющих центрах. Сертификат и ключи электронной </a:t>
            </a: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подписи записывают на сертифицированный электронный носитель — электронную </a:t>
            </a: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карту или флеш-накопитель.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Необходимо убедится, что установлены все необходимые плагины и программы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перед переносом сертификата. В данном случае рассматривается программа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КриптоПро CSP.</a:t>
            </a:r>
            <a:endParaRPr sz="2000" b="0" i="0" u="none" strike="noStrike" cap="none" spc="0">
              <a:solidFill>
                <a:srgbClr val="7A1818"/>
              </a:solidFill>
              <a:latin typeface="Calibri"/>
              <a:cs typeface="Calibri"/>
            </a:endParaRPr>
          </a:p>
        </p:txBody>
      </p:sp>
      <p:pic>
        <p:nvPicPr>
          <p:cNvPr id="2089038556" name=""/>
          <p:cNvPicPr>
            <a:picLocks noChangeAspect="1"/>
          </p:cNvPicPr>
          <p:nvPr/>
        </p:nvPicPr>
        <p:blipFill>
          <a:blip r:embed="rId3"/>
          <a:srcRect l="745" t="0" r="1206" b="0"/>
          <a:stretch/>
        </p:blipFill>
        <p:spPr bwMode="auto">
          <a:xfrm flipH="0" flipV="0">
            <a:off x="2059737" y="3330465"/>
            <a:ext cx="8133228" cy="2992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2164432" name="TextBox 10"/>
          <p:cNvSpPr/>
          <p:nvPr/>
        </p:nvSpPr>
        <p:spPr bwMode="auto">
          <a:xfrm flipH="0" flipV="0">
            <a:off x="0" y="-6149"/>
            <a:ext cx="12260263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2600" b="1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Установка сертификата через программу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027089599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8"/>
          </a:xfrm>
          <a:prstGeom prst="rect">
            <a:avLst/>
          </a:prstGeom>
          <a:ln w="0">
            <a:noFill/>
          </a:ln>
        </p:spPr>
      </p:pic>
      <p:sp>
        <p:nvSpPr>
          <p:cNvPr id="1150648438" name=""/>
          <p:cNvSpPr txBox="1"/>
          <p:nvPr/>
        </p:nvSpPr>
        <p:spPr bwMode="auto">
          <a:xfrm flipH="0" flipV="0">
            <a:off x="650159" y="4378693"/>
            <a:ext cx="474651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6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03926715" name=""/>
          <p:cNvSpPr txBox="1"/>
          <p:nvPr/>
        </p:nvSpPr>
        <p:spPr bwMode="auto">
          <a:xfrm flipH="0" flipV="0">
            <a:off x="374659" y="795844"/>
            <a:ext cx="5969092" cy="5882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 algn="just">
              <a:buFont typeface="Arial"/>
              <a:buChar char="•"/>
              <a:defRPr/>
            </a:pP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Открыть программу КриптоПро, в разделе «Сервис» </a:t>
            </a: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необходимо нажать кнопку «Просмотреть сертификаты в контейнере» отвечающий за </a:t>
            </a: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просмотр сертификатов в контейнере</a:t>
            </a:r>
            <a:endParaRPr sz="2000" b="0" i="0" u="none" strike="noStrike" cap="none" spc="0">
              <a:solidFill>
                <a:srgbClr val="7A1818"/>
              </a:solidFill>
              <a:latin typeface="Times New Roman"/>
              <a:cs typeface="Times New Roman"/>
            </a:endParaRPr>
          </a:p>
          <a:p>
            <a:pPr marL="283879" indent="-283879" algn="just">
              <a:buFont typeface="Arial"/>
              <a:buChar char="•"/>
              <a:defRPr/>
            </a:pP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Выбрать ключевой контейнер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После выбора контейнера появится окно с подробной информацией о личном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сертификате электронной подписи. В данном окне содержатся данные о владельце,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субъекте, поставщике подписи, сроке действия и серийном номере сертификата</a:t>
            </a:r>
            <a:endParaRPr sz="2000" b="0" i="0" u="none" strike="noStrike" cap="none" spc="0">
              <a:solidFill>
                <a:srgbClr val="7A1818"/>
              </a:solidFill>
              <a:latin typeface="Times New Roman"/>
              <a:cs typeface="Times New Roman"/>
            </a:endParaRPr>
          </a:p>
          <a:p>
            <a:pPr marL="283879" indent="-283879" algn="just">
              <a:buFont typeface="Arial"/>
              <a:buChar char="•"/>
              <a:defRPr/>
            </a:pP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Нажать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кнопку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«Установить».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Возможно,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появится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окно,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предупреждающее о наличии сертификата хранилище.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После завершения установки сертификата программа предоставит информацию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 хранилище, в которое был помещен сертификат. Необходимо подтвердить действие, </a:t>
            </a:r>
            <a:r>
              <a:rPr lang="ru-RU" sz="20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нажав кнопку «Ок»</a:t>
            </a:r>
            <a:endParaRPr sz="20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83879" indent="-283879" algn="just">
              <a:buFont typeface="Arial"/>
              <a:buChar char="•"/>
              <a:defRPr/>
            </a:pPr>
            <a:endParaRPr sz="2000">
              <a:solidFill>
                <a:srgbClr val="7A1818"/>
              </a:solidFill>
              <a:latin typeface="Calibri"/>
              <a:cs typeface="Calibri"/>
            </a:endParaRPr>
          </a:p>
        </p:txBody>
      </p:sp>
      <p:pic>
        <p:nvPicPr>
          <p:cNvPr id="154769585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376467" y="970388"/>
            <a:ext cx="3199677" cy="3800232"/>
          </a:xfrm>
          <a:prstGeom prst="rect">
            <a:avLst/>
          </a:prstGeom>
        </p:spPr>
      </p:pic>
      <p:pic>
        <p:nvPicPr>
          <p:cNvPr id="186961414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752530" y="4012922"/>
            <a:ext cx="3295197" cy="2608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4784850" name="TextBox 10"/>
          <p:cNvSpPr/>
          <p:nvPr/>
        </p:nvSpPr>
        <p:spPr bwMode="auto">
          <a:xfrm flipH="0" flipV="0">
            <a:off x="0" y="-749"/>
            <a:ext cx="12271063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2600" b="1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Подача документов на конкурс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80164902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8"/>
          </a:xfrm>
          <a:prstGeom prst="rect">
            <a:avLst/>
          </a:prstGeom>
          <a:ln w="0">
            <a:noFill/>
          </a:ln>
        </p:spPr>
      </p:pic>
      <p:sp>
        <p:nvSpPr>
          <p:cNvPr id="1114489358" name=""/>
          <p:cNvSpPr txBox="1"/>
          <p:nvPr/>
        </p:nvSpPr>
        <p:spPr bwMode="auto">
          <a:xfrm flipH="0" flipV="0">
            <a:off x="650159" y="4378693"/>
            <a:ext cx="474651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6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27640129" name="Объект 2"/>
          <p:cNvSpPr txBox="1"/>
          <p:nvPr/>
        </p:nvSpPr>
        <p:spPr bwMode="auto">
          <a:xfrm flipH="0" flipV="0">
            <a:off x="568047" y="1670474"/>
            <a:ext cx="11194740" cy="4234021"/>
          </a:xfrm>
          <a:prstGeom prst="rect">
            <a:avLst/>
          </a:prstGeom>
        </p:spPr>
        <p:txBody>
          <a:bodyPr vert="horz" lIns="91440" tIns="45720" rIns="91440" bIns="45720" numCol="1" spcCol="79200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8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8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приём заявок осуществляется в установленные в объявлении сроки</a:t>
            </a:r>
            <a:endParaRPr sz="18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заявитель представляет заявку посредством ГИИС «Электронный бюджет»</a:t>
            </a:r>
            <a:endParaRPr sz="18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документы должны быть хорошо читаемы, преобразованы в электронную форму в формате DOC и (или) PDF путем сканирования документа на бумажном носителе, с передачей цвета.</a:t>
            </a:r>
            <a:endParaRPr sz="18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файл должен содержать один полный документ (сканировать документы необходимо целиком, а не постранично)</a:t>
            </a:r>
            <a:endParaRPr sz="18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название файла должно совпадать с заголовком документа или давать ясное понимание назначения документа</a:t>
            </a:r>
            <a:endParaRPr sz="18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оригиналы документов подписываются УКЭП</a:t>
            </a:r>
            <a:endParaRPr sz="18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заявка подписывается УКЭП руководителя заявителя или уполномоченного им лица и считается представленной в министерство со дня ее подписания с присвоением ей регистрационного номера в ГИИС «Электронный бюджет»</a:t>
            </a:r>
            <a:endParaRPr sz="18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не более одной заявки в рамках одного конкурса (в случае подачи нескольких заявок от одного заявителя к рассмотрению принимается заявка, поданная первой)</a:t>
            </a:r>
            <a:endParaRPr sz="1800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308407095" name="Прямоугольник 1"/>
          <p:cNvSpPr/>
          <p:nvPr/>
        </p:nvSpPr>
        <p:spPr bwMode="auto">
          <a:xfrm flipH="0" flipV="0">
            <a:off x="530079" y="884708"/>
            <a:ext cx="11546535" cy="73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Согласно приложению 3 постановления Правительства Новосибирской области от 31.12.2019 № 528-п установлены требования подачи </a:t>
            </a:r>
            <a:r>
              <a:rPr lang="ru-RU" sz="22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документов </a:t>
            </a:r>
            <a:r>
              <a:rPr lang="ru-RU"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на конкурс:</a:t>
            </a:r>
            <a:endParaRPr sz="2200">
              <a:solidFill>
                <a:srgbClr val="7A181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859967" name="TextBox 10"/>
          <p:cNvSpPr/>
          <p:nvPr/>
        </p:nvSpPr>
        <p:spPr bwMode="auto">
          <a:xfrm flipH="0" flipV="0">
            <a:off x="0" y="-749"/>
            <a:ext cx="12271063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2600" b="1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Подача документов на конкурс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486127602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8"/>
          </a:xfrm>
          <a:prstGeom prst="rect">
            <a:avLst/>
          </a:prstGeom>
          <a:ln w="0">
            <a:noFill/>
          </a:ln>
        </p:spPr>
      </p:pic>
      <p:sp>
        <p:nvSpPr>
          <p:cNvPr id="1647001831" name=""/>
          <p:cNvSpPr txBox="1"/>
          <p:nvPr/>
        </p:nvSpPr>
        <p:spPr bwMode="auto">
          <a:xfrm flipH="0" flipV="0">
            <a:off x="650159" y="4378693"/>
            <a:ext cx="474651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6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53020325" name="Объект 2"/>
          <p:cNvSpPr txBox="1"/>
          <p:nvPr/>
        </p:nvSpPr>
        <p:spPr bwMode="auto">
          <a:xfrm flipH="0" flipV="0">
            <a:off x="558252" y="1316776"/>
            <a:ext cx="11417307" cy="5186499"/>
          </a:xfrm>
          <a:prstGeom prst="rect">
            <a:avLst/>
          </a:prstGeom>
        </p:spPr>
        <p:txBody>
          <a:bodyPr vert="horz" lIns="91440" tIns="45720" rIns="91440" bIns="45720" numCol="2" spcCol="72000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8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заявление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на предоставление субсидии по форме, устанавливаемой приказом 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МНиИП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НСО</a:t>
            </a:r>
            <a:endParaRPr sz="48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18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описание проекта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по форме, устанавливаемой приказом 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МНиИП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НСО</a:t>
            </a:r>
            <a:endParaRPr sz="48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18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календарный план 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реализации проекта по форме, устанавливаемой приказом 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МНиИП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НСО</a:t>
            </a:r>
            <a:endParaRPr sz="48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плановая </a:t>
            </a:r>
            <a:r>
              <a:rPr lang="ru-RU" sz="18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смета затрат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по форме, устанавливаемой приказом 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МНиИП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НСО</a:t>
            </a:r>
            <a:endParaRPr sz="48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заверенные руководителем заявителя копии документов, подтверждающих государственную </a:t>
            </a:r>
            <a:r>
              <a:rPr lang="ru-RU" sz="18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регистрацию результата интеллектуальной деятельности 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и (или) средств индивидуализации, лицензионного договора (при наличии)</a:t>
            </a:r>
            <a:endParaRPr sz="48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документы, подтверждающие сотрудничество заявителя с научными учреждениями и (или) вузами по реализации проекта (</a:t>
            </a:r>
            <a:r>
              <a:rPr lang="ru-RU" sz="18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договор на выполнение НИР и (или) договор на выполнение ОКР в рамках проекта 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и (или) о намерениях выполнения НИР и (или) ОКР в рамках проекта)</a:t>
            </a:r>
            <a:endParaRPr sz="48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документы, подтверждающие расходы по оценке затрат, связанных с приобретением технологий и (или) связанных с передачей технологий (при наличии в рамках реализации проекта планируемых расходов на подготовку и (или) осуществление трансфера технологий)</a:t>
            </a:r>
            <a:endParaRPr sz="48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документы, подтверждающие </a:t>
            </a:r>
            <a:r>
              <a:rPr lang="ru-RU" sz="18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гарантии </a:t>
            </a:r>
            <a:r>
              <a:rPr lang="ru-RU" sz="18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софинансирования</a:t>
            </a:r>
            <a:r>
              <a:rPr lang="ru-RU" sz="18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проекта заявителем</a:t>
            </a:r>
            <a:endParaRPr sz="48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18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презентация проекта 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в формате </a:t>
            </a:r>
            <a:r>
              <a:rPr lang="en-US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PDF 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или </a:t>
            </a:r>
            <a:r>
              <a:rPr lang="en-US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PPTX 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объемом 5 - 6 слайдов, содержащая следующую информацию о проекте: актуальность (значимость и своевременность для компании и рынка), цель проекта, основные задачи, ресурсы и методы реализации, качественные и количественные результаты по итогам реализации проекта) (представляется по инициативе заявителя)</a:t>
            </a:r>
            <a:endParaRPr sz="48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иные документы, подтверждающие достоверность информации, указанной в заявке (представляются по инициативе заявителя)</a:t>
            </a:r>
            <a:endParaRPr sz="4800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62917889" name="Прямоугольник 1"/>
          <p:cNvSpPr/>
          <p:nvPr/>
        </p:nvSpPr>
        <p:spPr bwMode="auto">
          <a:xfrm>
            <a:off x="650340" y="837201"/>
            <a:ext cx="3154432" cy="396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0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Состав конкурсной заявки: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1930578" name="TextBox 10"/>
          <p:cNvSpPr/>
          <p:nvPr/>
        </p:nvSpPr>
        <p:spPr bwMode="auto">
          <a:xfrm flipH="0" flipV="0">
            <a:off x="0" y="1950"/>
            <a:ext cx="12276463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2600" b="1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Оценка заявок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426474847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8"/>
          </a:xfrm>
          <a:prstGeom prst="rect">
            <a:avLst/>
          </a:prstGeom>
          <a:ln w="0">
            <a:noFill/>
          </a:ln>
        </p:spPr>
      </p:pic>
      <p:sp>
        <p:nvSpPr>
          <p:cNvPr id="1045115424" name=""/>
          <p:cNvSpPr txBox="1"/>
          <p:nvPr/>
        </p:nvSpPr>
        <p:spPr bwMode="auto">
          <a:xfrm flipH="0" flipV="0">
            <a:off x="650159" y="4378693"/>
            <a:ext cx="474651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6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04983661" name=""/>
          <p:cNvSpPr txBox="1"/>
          <p:nvPr/>
        </p:nvSpPr>
        <p:spPr bwMode="auto">
          <a:xfrm flipH="0" flipV="0">
            <a:off x="398700" y="1698604"/>
            <a:ext cx="11638459" cy="3170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22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 итогам присвоения заявкам баллов конкурсная комиссия:</a:t>
            </a:r>
            <a:endParaRPr sz="2600">
              <a:solidFill>
                <a:srgbClr val="7A1818"/>
              </a:solidFill>
            </a:endParaRPr>
          </a:p>
          <a:p>
            <a:pPr algn="just">
              <a:defRPr/>
            </a:pPr>
            <a:r>
              <a:rPr sz="22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   1) определяет итоговый балл заявки (предельное значение равно 100 баллов) как среднее значение суммы баллов, присвоенных оценившими заявку членами комиссии (с округлением полученных чисел до десятых);</a:t>
            </a:r>
            <a:endParaRPr sz="2600">
              <a:solidFill>
                <a:srgbClr val="7A1818"/>
              </a:solidFill>
            </a:endParaRPr>
          </a:p>
          <a:p>
            <a:pPr algn="just">
              <a:defRPr/>
            </a:pPr>
            <a:r>
              <a:rPr sz="22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   2) ранжирует оцененные заявки в зависимости от значения итогового балла – от наибольшего значения к наименьшему.</a:t>
            </a:r>
            <a:endParaRPr sz="2600">
              <a:solidFill>
                <a:srgbClr val="7A1818"/>
              </a:solidFill>
            </a:endParaRPr>
          </a:p>
          <a:p>
            <a:pPr algn="just">
              <a:defRPr/>
            </a:pPr>
            <a:endParaRPr sz="2600">
              <a:solidFill>
                <a:srgbClr val="7A1818"/>
              </a:solidFill>
            </a:endParaRPr>
          </a:p>
          <a:p>
            <a:pPr algn="just">
              <a:defRPr/>
            </a:pPr>
            <a:r>
              <a:rPr sz="22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 итогам формирования рейтинга заявок комиссией определяется пороговое (но не менее 50 баллов) значение балла, набрав которое участник конкурса признается победителем конкурса.</a:t>
            </a:r>
            <a:endParaRPr sz="2600">
              <a:solidFill>
                <a:srgbClr val="7A181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9665249" name="TextBox 10"/>
          <p:cNvSpPr/>
          <p:nvPr/>
        </p:nvSpPr>
        <p:spPr bwMode="auto">
          <a:xfrm>
            <a:off x="0" y="-14099"/>
            <a:ext cx="12202199" cy="78707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800" b="1" strike="noStrike" spc="0">
                <a:solidFill>
                  <a:srgbClr val="FFFFFF"/>
                </a:solidFill>
                <a:latin typeface="Century Gothic"/>
                <a:ea typeface="Arial"/>
              </a:rPr>
              <a:t>Категории получателей субсидии</a:t>
            </a:r>
            <a:endParaRPr lang="ru-RU" sz="2800" b="1" strike="noStrike" spc="0">
              <a:solidFill>
                <a:srgbClr val="FFFFFF"/>
              </a:solidFill>
              <a:latin typeface="Century Gothic"/>
              <a:ea typeface="Arial"/>
            </a:endParaRPr>
          </a:p>
        </p:txBody>
      </p:sp>
      <p:pic>
        <p:nvPicPr>
          <p:cNvPr id="1797357132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9"/>
          </a:xfrm>
          <a:prstGeom prst="rect">
            <a:avLst/>
          </a:prstGeom>
          <a:ln w="0">
            <a:noFill/>
          </a:ln>
        </p:spPr>
      </p:pic>
      <p:sp>
        <p:nvSpPr>
          <p:cNvPr id="1202397520" name="Текст 2"/>
          <p:cNvSpPr txBox="1"/>
          <p:nvPr/>
        </p:nvSpPr>
        <p:spPr bwMode="auto">
          <a:xfrm>
            <a:off x="537380" y="3185695"/>
            <a:ext cx="1569901" cy="640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Размер субсидии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97308367" name="Текст 2"/>
          <p:cNvSpPr txBox="1"/>
          <p:nvPr/>
        </p:nvSpPr>
        <p:spPr bwMode="auto">
          <a:xfrm>
            <a:off x="537380" y="4124886"/>
            <a:ext cx="1779978" cy="505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0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Срок предоставления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957806731" name="Текст 2"/>
          <p:cNvSpPr txBox="1"/>
          <p:nvPr/>
        </p:nvSpPr>
        <p:spPr bwMode="auto">
          <a:xfrm>
            <a:off x="516459" y="2123429"/>
            <a:ext cx="1472216" cy="64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0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Участники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797701101" name="Прямоугольник 25"/>
          <p:cNvSpPr/>
          <p:nvPr/>
        </p:nvSpPr>
        <p:spPr bwMode="auto">
          <a:xfrm rot="10799989" flipV="1">
            <a:off x="500583" y="4939784"/>
            <a:ext cx="981011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НИОКР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606545011" name="Текст 2"/>
          <p:cNvSpPr txBox="1"/>
          <p:nvPr/>
        </p:nvSpPr>
        <p:spPr bwMode="auto">
          <a:xfrm>
            <a:off x="537380" y="5814729"/>
            <a:ext cx="1452670" cy="56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0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Реализация проекта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843461986" name="TextBox 5"/>
          <p:cNvSpPr txBox="1">
            <a:spLocks noChangeArrowheads="1"/>
          </p:cNvSpPr>
          <p:nvPr/>
        </p:nvSpPr>
        <p:spPr bwMode="auto">
          <a:xfrm>
            <a:off x="2912763" y="1028104"/>
            <a:ext cx="1729335" cy="640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1-я категория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- «Общая»</a:t>
            </a:r>
            <a:endParaRPr b="1" i="0" u="none" strike="noStrike" cap="none" spc="0">
              <a:ln>
                <a:noFill/>
              </a:ln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823239884" name="TextBox 5"/>
          <p:cNvSpPr txBox="1">
            <a:spLocks noChangeArrowheads="1"/>
          </p:cNvSpPr>
          <p:nvPr/>
        </p:nvSpPr>
        <p:spPr bwMode="auto">
          <a:xfrm flipH="1">
            <a:off x="5531812" y="1028104"/>
            <a:ext cx="2929124" cy="640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2-я категория - 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«Разработчики»</a:t>
            </a:r>
            <a:endParaRPr b="1" i="0" u="none" strike="noStrike" cap="none" spc="0">
              <a:ln>
                <a:noFill/>
              </a:ln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996888206" name="TextBox 5"/>
          <p:cNvSpPr txBox="1">
            <a:spLocks noChangeArrowheads="1"/>
          </p:cNvSpPr>
          <p:nvPr/>
        </p:nvSpPr>
        <p:spPr bwMode="auto">
          <a:xfrm flipH="1">
            <a:off x="9067212" y="1028104"/>
            <a:ext cx="2813175" cy="640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3-я категория - 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«Товаропроизводители»</a:t>
            </a:r>
            <a:endParaRPr b="1" i="0" u="none" strike="noStrike" cap="none" spc="0">
              <a:ln>
                <a:noFill/>
              </a:ln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811415042" name="Прямоугольник 2"/>
          <p:cNvSpPr/>
          <p:nvPr/>
        </p:nvSpPr>
        <p:spPr bwMode="auto">
          <a:xfrm>
            <a:off x="2999107" y="2158588"/>
            <a:ext cx="1613824" cy="579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Инновационные 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компании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36899234" name="Прямоугольник 3"/>
          <p:cNvSpPr/>
          <p:nvPr/>
        </p:nvSpPr>
        <p:spPr bwMode="auto">
          <a:xfrm>
            <a:off x="5537259" y="1702492"/>
            <a:ext cx="3067127" cy="82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66699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Инновационные компании - участники программы деятельности «</a:t>
            </a: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СиббиоНОЦ</a:t>
            </a:r>
            <a:endParaRPr sz="1600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438628002" name="Прямоугольник 29"/>
          <p:cNvSpPr/>
          <p:nvPr/>
        </p:nvSpPr>
        <p:spPr bwMode="auto">
          <a:xfrm>
            <a:off x="5537259" y="2546554"/>
            <a:ext cx="2943292" cy="594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66699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от 15.11.2023, имеющие ОКВЭД 72.1 «Научные исследования и разработки в области естественных и технических наук»</a:t>
            </a:r>
            <a:endParaRPr sz="2200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936991326" name="Прямоугольник 4"/>
          <p:cNvSpPr/>
          <p:nvPr/>
        </p:nvSpPr>
        <p:spPr bwMode="auto">
          <a:xfrm>
            <a:off x="8830438" y="2457131"/>
            <a:ext cx="3244482" cy="76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11149">
              <a:spcBef>
                <a:spcPts val="0"/>
              </a:spcBef>
              <a:defRPr/>
            </a:pPr>
            <a:r>
              <a:rPr lang="ru-RU" sz="11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участники программы деятельности «</a:t>
            </a:r>
            <a:r>
              <a:rPr lang="ru-RU" sz="11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СиббиоНОЦ</a:t>
            </a:r>
            <a:r>
              <a:rPr lang="ru-RU" sz="11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» от 15.11.2023,  не имеющие ОКВЭД 72.1, действующие не менее 3 лет до даты подачи заявки на конкурс</a:t>
            </a:r>
            <a:endParaRPr sz="2200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870517821" name="Прямоугольник 5"/>
          <p:cNvSpPr/>
          <p:nvPr/>
        </p:nvSpPr>
        <p:spPr bwMode="auto">
          <a:xfrm flipH="0" flipV="0">
            <a:off x="8784693" y="1622330"/>
            <a:ext cx="3227898" cy="94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Организации – субъекты деятельности в сфере промышленности или сельскохозяйственные товаропроизводители </a:t>
            </a:r>
            <a:endParaRPr sz="1400">
              <a:solidFill>
                <a:srgbClr val="7A1818"/>
              </a:solidFill>
              <a:latin typeface="Calibri"/>
              <a:cs typeface="Calibri"/>
            </a:endParaRPr>
          </a:p>
        </p:txBody>
      </p:sp>
      <p:cxnSp>
        <p:nvCxnSpPr>
          <p:cNvPr id="161974655" name="Прямая соединительная линия 31"/>
          <p:cNvCxnSpPr>
            <a:cxnSpLocks/>
          </p:cNvCxnSpPr>
          <p:nvPr/>
        </p:nvCxnSpPr>
        <p:spPr bwMode="auto">
          <a:xfrm>
            <a:off x="568822" y="3121449"/>
            <a:ext cx="11169941" cy="0"/>
          </a:xfrm>
          <a:prstGeom prst="line">
            <a:avLst/>
          </a:prstGeom>
          <a:ln w="19049" cap="flat" cmpd="sng" algn="ctr"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02804813" name="Прямоугольник 9"/>
          <p:cNvSpPr/>
          <p:nvPr/>
        </p:nvSpPr>
        <p:spPr bwMode="auto">
          <a:xfrm>
            <a:off x="3148494" y="3275667"/>
            <a:ext cx="1285214" cy="579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до 3 млн 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рублей в год 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cxnSp>
        <p:nvCxnSpPr>
          <p:cNvPr id="580213221" name="Прямая соединительная линия 37"/>
          <p:cNvCxnSpPr>
            <a:cxnSpLocks/>
          </p:cNvCxnSpPr>
          <p:nvPr/>
        </p:nvCxnSpPr>
        <p:spPr bwMode="auto">
          <a:xfrm>
            <a:off x="8676294" y="1329532"/>
            <a:ext cx="0" cy="5178064"/>
          </a:xfrm>
          <a:prstGeom prst="line">
            <a:avLst/>
          </a:prstGeom>
          <a:ln w="19049" cap="flat" cmpd="sng" algn="ctr"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4235651" name="Прямая соединительная линия 39"/>
          <p:cNvCxnSpPr>
            <a:cxnSpLocks/>
          </p:cNvCxnSpPr>
          <p:nvPr/>
        </p:nvCxnSpPr>
        <p:spPr bwMode="auto">
          <a:xfrm>
            <a:off x="5328912" y="1329532"/>
            <a:ext cx="0" cy="5227254"/>
          </a:xfrm>
          <a:prstGeom prst="line">
            <a:avLst/>
          </a:prstGeom>
          <a:ln w="19049" cap="flat" cmpd="sng" algn="ctr"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1956981" name="Прямая соединительная линия 40"/>
          <p:cNvCxnSpPr>
            <a:cxnSpLocks/>
          </p:cNvCxnSpPr>
          <p:nvPr/>
        </p:nvCxnSpPr>
        <p:spPr bwMode="auto">
          <a:xfrm>
            <a:off x="2376934" y="1329532"/>
            <a:ext cx="0" cy="5251169"/>
          </a:xfrm>
          <a:prstGeom prst="line">
            <a:avLst/>
          </a:prstGeom>
          <a:ln w="19049" cap="flat" cmpd="sng" algn="ctr"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86515315" name="Прямоугольник 35"/>
          <p:cNvSpPr/>
          <p:nvPr/>
        </p:nvSpPr>
        <p:spPr bwMode="auto">
          <a:xfrm>
            <a:off x="6133539" y="3232496"/>
            <a:ext cx="1422914" cy="640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до 5 млн 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рублей в год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405183164" name="Прямоугольник 36"/>
          <p:cNvSpPr/>
          <p:nvPr/>
        </p:nvSpPr>
        <p:spPr bwMode="auto">
          <a:xfrm>
            <a:off x="9481099" y="3226441"/>
            <a:ext cx="1422914" cy="640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до 10 млн 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  <a:p>
            <a:pPr lvl="0">
              <a:defRPr/>
            </a:pPr>
            <a:r>
              <a:rPr lang="ru-RU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рублей в год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128055756" name="Прямоугольник 38"/>
          <p:cNvSpPr/>
          <p:nvPr/>
        </p:nvSpPr>
        <p:spPr bwMode="auto">
          <a:xfrm>
            <a:off x="3085713" y="4175329"/>
            <a:ext cx="1170218" cy="33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до двух лет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111236231" name="Прямоугольник 44"/>
          <p:cNvSpPr/>
          <p:nvPr/>
        </p:nvSpPr>
        <p:spPr bwMode="auto">
          <a:xfrm>
            <a:off x="6318642" y="4150863"/>
            <a:ext cx="1170218" cy="33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до двух лет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412274371" name="Прямоугольник 45"/>
          <p:cNvSpPr/>
          <p:nvPr/>
        </p:nvSpPr>
        <p:spPr bwMode="auto">
          <a:xfrm>
            <a:off x="9611898" y="4148019"/>
            <a:ext cx="1170218" cy="33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до двух лет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536191831" name="Прямоугольник 41"/>
          <p:cNvSpPr/>
          <p:nvPr/>
        </p:nvSpPr>
        <p:spPr bwMode="auto">
          <a:xfrm>
            <a:off x="2343946" y="4824083"/>
            <a:ext cx="2924144" cy="73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заказные НИР и (или) ОКР в НИИ и (или) вузах – не менее 20% собственных средств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553815025" name="Прямоугольник 42"/>
          <p:cNvSpPr/>
          <p:nvPr/>
        </p:nvSpPr>
        <p:spPr bwMode="auto">
          <a:xfrm>
            <a:off x="5487747" y="4844215"/>
            <a:ext cx="3041600" cy="518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внутренние НИР и (или) ОКР – до 50% собственных средств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cxnSp>
        <p:nvCxnSpPr>
          <p:cNvPr id="2036029899" name="Прямая соединительная линия 48"/>
          <p:cNvCxnSpPr>
            <a:cxnSpLocks/>
          </p:cNvCxnSpPr>
          <p:nvPr/>
        </p:nvCxnSpPr>
        <p:spPr bwMode="auto">
          <a:xfrm flipV="1">
            <a:off x="568822" y="3946382"/>
            <a:ext cx="11169941" cy="8735"/>
          </a:xfrm>
          <a:prstGeom prst="line">
            <a:avLst/>
          </a:prstGeom>
          <a:ln w="19049" cap="flat" cmpd="sng" algn="ctr"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7028545" name="Прямая соединительная линия 51"/>
          <p:cNvCxnSpPr>
            <a:cxnSpLocks/>
          </p:cNvCxnSpPr>
          <p:nvPr/>
        </p:nvCxnSpPr>
        <p:spPr bwMode="auto">
          <a:xfrm flipV="1">
            <a:off x="596783" y="4705258"/>
            <a:ext cx="11169941" cy="8735"/>
          </a:xfrm>
          <a:prstGeom prst="line">
            <a:avLst/>
          </a:prstGeom>
          <a:ln w="19049" cap="flat" cmpd="sng" algn="ctr"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60181525" name="Прямоугольник 47"/>
          <p:cNvSpPr/>
          <p:nvPr/>
        </p:nvSpPr>
        <p:spPr bwMode="auto">
          <a:xfrm>
            <a:off x="8722992" y="4824083"/>
            <a:ext cx="3092391" cy="73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заказные НИР и (или) ОКР в НИИ и (или) вузах – не менее 20% собственных средств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197486557" name="Прямоугольник 49"/>
          <p:cNvSpPr/>
          <p:nvPr/>
        </p:nvSpPr>
        <p:spPr bwMode="auto">
          <a:xfrm>
            <a:off x="2769372" y="5800826"/>
            <a:ext cx="1921520" cy="640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 приоритетным 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направлениям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227566473" name="Прямоугольник 50"/>
          <p:cNvSpPr/>
          <p:nvPr/>
        </p:nvSpPr>
        <p:spPr bwMode="auto">
          <a:xfrm>
            <a:off x="6002901" y="5831604"/>
            <a:ext cx="2328071" cy="579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в рамках программы </a:t>
            </a: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СиббиоНОЦ</a:t>
            </a:r>
            <a:endParaRPr sz="1600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430820159" name="Прямоугольник 55"/>
          <p:cNvSpPr/>
          <p:nvPr/>
        </p:nvSpPr>
        <p:spPr bwMode="auto">
          <a:xfrm>
            <a:off x="9096984" y="5848391"/>
            <a:ext cx="2328431" cy="579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в рамках программы </a:t>
            </a: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СиббиоНОЦ</a:t>
            </a:r>
            <a:endParaRPr sz="1600">
              <a:solidFill>
                <a:srgbClr val="7A1818"/>
              </a:solidFill>
              <a:latin typeface="Calibri"/>
              <a:cs typeface="Calibri"/>
            </a:endParaRPr>
          </a:p>
        </p:txBody>
      </p:sp>
      <p:cxnSp>
        <p:nvCxnSpPr>
          <p:cNvPr id="940590049" name="Прямая соединительная линия 56"/>
          <p:cNvCxnSpPr>
            <a:cxnSpLocks/>
          </p:cNvCxnSpPr>
          <p:nvPr/>
        </p:nvCxnSpPr>
        <p:spPr bwMode="auto">
          <a:xfrm flipV="1">
            <a:off x="643284" y="5664309"/>
            <a:ext cx="11169941" cy="8735"/>
          </a:xfrm>
          <a:prstGeom prst="line">
            <a:avLst/>
          </a:prstGeom>
          <a:ln w="19049" cap="flat" cmpd="sng" algn="ctr"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6324946" name="TextBox 10"/>
          <p:cNvSpPr/>
          <p:nvPr/>
        </p:nvSpPr>
        <p:spPr bwMode="auto">
          <a:xfrm flipH="0" flipV="0">
            <a:off x="0" y="5730"/>
            <a:ext cx="12284023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2600" b="1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Оценка заявок</a:t>
            </a:r>
            <a:r>
              <a:rPr sz="2600" b="1" strike="noStrike" spc="0">
                <a:solidFill>
                  <a:schemeClr val="bg1"/>
                </a:solidFill>
                <a:latin typeface="Calibri"/>
                <a:cs typeface="Calibri"/>
              </a:rPr>
              <a:t> конкурсной комиссией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76800343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8"/>
          </a:xfrm>
          <a:prstGeom prst="rect">
            <a:avLst/>
          </a:prstGeom>
          <a:ln w="0">
            <a:noFill/>
          </a:ln>
        </p:spPr>
      </p:pic>
      <p:sp>
        <p:nvSpPr>
          <p:cNvPr id="1072592856" name=""/>
          <p:cNvSpPr txBox="1"/>
          <p:nvPr/>
        </p:nvSpPr>
        <p:spPr bwMode="auto">
          <a:xfrm flipH="0" flipV="0">
            <a:off x="650159" y="4378693"/>
            <a:ext cx="474723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6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21944773" name=" 1466602046"/>
          <p:cNvSpPr/>
          <p:nvPr/>
        </p:nvSpPr>
        <p:spPr bwMode="auto">
          <a:xfrm flipH="0" flipV="0">
            <a:off x="488319" y="1222335"/>
            <a:ext cx="11321060" cy="530388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just">
              <a:defRPr/>
            </a:pPr>
            <a:r>
              <a:rPr sz="18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   При определении победителя (победителей) конкурса в соответствии с пунктом 31 Порядка учитывается исполнение участником конкурса обязанности по представлению в Территориальный орган Федеральной службы государственной статистики по Новосибирской области (далее – Новосибирскстат) в году подачи и (или) в году, предшествующему году подачи им заявки, сведений не менее чем по одной из следующих форм федерального статистического наблюдения:</a:t>
            </a:r>
            <a:endParaRPr sz="1800" b="0" i="0" u="none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algn="just">
              <a:defRPr/>
            </a:pPr>
            <a:endParaRPr sz="1800" b="0" i="0" u="none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83879" indent="-283879" algn="just">
              <a:buFont typeface="Arial"/>
              <a:buChar char="•"/>
              <a:defRPr/>
            </a:pPr>
            <a:r>
              <a:rPr sz="18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№ 2-наука «Сведения о выполнении научных исследований и разработок»</a:t>
            </a:r>
            <a:endParaRPr sz="1800" b="0" i="0" u="none">
              <a:solidFill>
                <a:srgbClr val="7A1818"/>
              </a:solidFill>
              <a:latin typeface="Calibri"/>
              <a:cs typeface="Calibri"/>
            </a:endParaRPr>
          </a:p>
          <a:p>
            <a:pPr marL="283879" indent="-283879" algn="just">
              <a:buFont typeface="Arial"/>
              <a:buChar char="•"/>
              <a:defRPr/>
            </a:pPr>
            <a:r>
              <a:rPr sz="18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№ 2-МП наука «Сведения о выполнении научных исследований и разработок малым предприятием»</a:t>
            </a:r>
            <a:endParaRPr sz="1800" b="0" i="0" u="none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83879" indent="-283879" algn="just">
              <a:buFont typeface="Arial"/>
              <a:buChar char="•"/>
              <a:defRPr/>
            </a:pPr>
            <a:r>
              <a:rPr sz="18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№ 1-технология «Сведения о разработке и (или) использовании передовых производственных технологий»</a:t>
            </a:r>
            <a:endParaRPr sz="1800" b="0" i="0" u="none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83879" indent="-283879" algn="just">
              <a:buFont typeface="Arial"/>
              <a:buChar char="•"/>
              <a:defRPr/>
            </a:pPr>
            <a:r>
              <a:rPr sz="18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№ 2-МП инновация «Сведения об инновационной деятельности малого предприятия»</a:t>
            </a:r>
            <a:endParaRPr sz="1800" b="0" i="0" u="none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83879" indent="-283879" algn="just">
              <a:buFont typeface="Arial"/>
              <a:buChar char="•"/>
              <a:defRPr/>
            </a:pPr>
            <a:r>
              <a:rPr sz="18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№ 4-инновация «Сведения об инновационной деятельности организации», утвержденных приказом Федеральной службы государственной статистики от 31.07.2024 № 332 «Об утверждении форм федерального статистического наблюдения для организации федерального статистического наблюдения за деятельностью в сфере образования, науки и инноваций»</a:t>
            </a:r>
            <a:endParaRPr sz="2200">
              <a:solidFill>
                <a:srgbClr val="7A1818"/>
              </a:solidFill>
              <a:latin typeface="Calibri"/>
              <a:cs typeface="Calibri"/>
            </a:endParaRPr>
          </a:p>
          <a:p>
            <a:pPr marL="283879" indent="-283879" algn="just">
              <a:buFont typeface="Arial"/>
              <a:buChar char="•"/>
              <a:defRPr/>
            </a:pPr>
            <a:r>
              <a:rPr sz="18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№ 1-лицензия «Сведения о коммерческом обмене технологиями с зарубежными странами (партнерами)», утвержденной приказом Федеральной службы государственной статистики от 31.07.2023 № 364 «Об утверждении форм федерального статистического наблюдения для организации федерального статистического наблюдения за внутренней и внешней торговлей, платными услугами населению и транспортом»</a:t>
            </a:r>
            <a:endParaRPr sz="1800">
              <a:solidFill>
                <a:srgbClr val="7A181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1111051" name="TextBox 10"/>
          <p:cNvSpPr/>
          <p:nvPr/>
        </p:nvSpPr>
        <p:spPr bwMode="auto">
          <a:xfrm flipH="0" flipV="0">
            <a:off x="0" y="10230"/>
            <a:ext cx="12293023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2600" b="1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Отчеты по проекту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43328812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8"/>
          </a:xfrm>
          <a:prstGeom prst="rect">
            <a:avLst/>
          </a:prstGeom>
          <a:ln w="0">
            <a:noFill/>
          </a:ln>
        </p:spPr>
      </p:pic>
      <p:sp>
        <p:nvSpPr>
          <p:cNvPr id="1365716278" name=""/>
          <p:cNvSpPr txBox="1"/>
          <p:nvPr/>
        </p:nvSpPr>
        <p:spPr bwMode="auto">
          <a:xfrm flipH="0" flipV="0">
            <a:off x="650159" y="4378693"/>
            <a:ext cx="474723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6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08040003" name="Объект 2"/>
          <p:cNvSpPr/>
          <p:nvPr/>
        </p:nvSpPr>
        <p:spPr bwMode="auto">
          <a:xfrm flipH="0" flipV="0">
            <a:off x="147239" y="1015828"/>
            <a:ext cx="6443019" cy="555904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/>
          <a:p>
            <a:pPr algn="just">
              <a:defRPr/>
            </a:pPr>
            <a:r>
              <a:rPr sz="2000" b="1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Получатель субсидии представляет в Министерство в ГИИС «Электронный бюджет»: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r>
              <a:rPr sz="20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ежегодно не позднее пятнадцатого рабочего дня, следующего за отчетным годом:</a:t>
            </a:r>
            <a:endParaRPr sz="2000" b="0" i="0" u="none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50835" indent="-250835" algn="just">
              <a:buAutoNum type="arabicPeriod"/>
              <a:defRPr/>
            </a:pPr>
            <a:r>
              <a:rPr sz="20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годовой отчет об осуществлении расходов, источником которых является субсидия и собственные и (или) привлеченные средства получателя субсидии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  <a:p>
            <a:pPr marL="250835" indent="-250835" algn="just">
              <a:buAutoNum type="arabicPeriod"/>
              <a:defRPr/>
            </a:pPr>
            <a:r>
              <a:rPr sz="20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годовой отчет о достижении значений результатов предоставления субсидии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r>
              <a:rPr sz="20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ежеквартально не позднее пятнадцатого рабочего дня месяца, следующего за отчетным кварталом, начиная с квартала, в котором предоставлена субсидия, нарастающим итогом</a:t>
            </a: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: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  <a:p>
            <a:pPr marL="250835" indent="-250835" algn="just">
              <a:buAutoNum type="arabicPeriod"/>
              <a:defRPr/>
            </a:pPr>
            <a:r>
              <a:rPr sz="20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отчет об осуществлении расходов, источником финансового обеспечения которых является субсидия и собственные и (или) привлеченные средства получателя субсидии (за исключением отчета за четвертый квартал, вместо которого представляется отчет, указанный в абзаце «а» подпункта 1 настоящего пункта)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  <a:p>
            <a:pPr marL="250835" indent="-250835" algn="just">
              <a:buAutoNum type="arabicPeriod"/>
              <a:defRPr/>
            </a:pPr>
            <a:r>
              <a:rPr sz="20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отчет о достижении значений результатов предоставления субсидии (за исключением отчета за четвертый квартал, вместо которого представляется отчет, указанный в абзаце «б» подпункта 1 настоящего пункта)</a:t>
            </a:r>
            <a:endParaRPr sz="2000" b="0" i="0" u="none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50835" indent="-250835" algn="just">
              <a:buAutoNum type="arabicPeriod"/>
              <a:defRPr/>
            </a:pPr>
            <a:r>
              <a:rPr sz="20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отчет о реализации плана мероприятий по достижению результатов предоставления субсидии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endParaRPr sz="2000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sz="20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      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676823717" name="TextBox 278491764"/>
          <p:cNvSpPr txBox="1"/>
          <p:nvPr/>
        </p:nvSpPr>
        <p:spPr bwMode="auto">
          <a:xfrm flipH="0" flipV="0">
            <a:off x="6730784" y="1015828"/>
            <a:ext cx="5278945" cy="1067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1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Требования к их оформлению определяются в Договоре в соответствии с типовыми формами соглашений,                  утверждаемыми министерством финансов и налоговой политики Новосибирской области.</a:t>
            </a:r>
            <a:endParaRPr sz="1600">
              <a:solidFill>
                <a:srgbClr val="7A1818"/>
              </a:solidFill>
              <a:latin typeface="Calibri"/>
              <a:cs typeface="Calibri"/>
            </a:endParaRPr>
          </a:p>
        </p:txBody>
      </p:sp>
      <p:pic>
        <p:nvPicPr>
          <p:cNvPr id="48986878" name="Рисунок 100071652"/>
          <p:cNvPicPr>
            <a:picLocks noChangeAspect="1"/>
          </p:cNvPicPr>
          <p:nvPr/>
        </p:nvPicPr>
        <p:blipFill>
          <a:blip r:embed="rId3"/>
          <a:srcRect l="4545" t="6500" r="2905" b="0"/>
          <a:stretch/>
        </p:blipFill>
        <p:spPr bwMode="auto">
          <a:xfrm flipH="0" flipV="0">
            <a:off x="6682248" y="2225430"/>
            <a:ext cx="2901999" cy="2210960"/>
          </a:xfrm>
          <a:prstGeom prst="rect">
            <a:avLst/>
          </a:prstGeom>
        </p:spPr>
      </p:pic>
      <p:pic>
        <p:nvPicPr>
          <p:cNvPr id="1840641363" name="Рисунок 105420757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9631873" y="2527565"/>
            <a:ext cx="2509988" cy="3518507"/>
          </a:xfrm>
          <a:prstGeom prst="rect">
            <a:avLst/>
          </a:prstGeom>
        </p:spPr>
      </p:pic>
      <p:pic>
        <p:nvPicPr>
          <p:cNvPr id="1190239025" name="Рисунок 84796917"/>
          <p:cNvPicPr>
            <a:picLocks noChangeAspect="1"/>
          </p:cNvPicPr>
          <p:nvPr/>
        </p:nvPicPr>
        <p:blipFill>
          <a:blip r:embed="rId5"/>
          <a:srcRect l="4732" t="3349" r="0" b="47101"/>
          <a:stretch/>
        </p:blipFill>
        <p:spPr bwMode="auto">
          <a:xfrm flipH="0" flipV="0">
            <a:off x="6682248" y="4434393"/>
            <a:ext cx="2901999" cy="2049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0843827" name="TextBox 10"/>
          <p:cNvSpPr/>
          <p:nvPr/>
        </p:nvSpPr>
        <p:spPr bwMode="auto">
          <a:xfrm flipH="0" flipV="0">
            <a:off x="0" y="9694"/>
            <a:ext cx="12298782" cy="109187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Направления допустимых расходов (затрат), источником финансового обеспечения</a:t>
            </a:r>
            <a:endParaRPr lang="ru-RU" sz="1600" b="1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которых являются субсидия, а также собственные и (или) привлеченные средства заявителя</a:t>
            </a:r>
            <a:endParaRPr lang="ru-RU" sz="1600" b="1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направляемые на реализацию проекта, и их предельные объемы</a:t>
            </a:r>
            <a:endParaRPr sz="1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65624319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8"/>
          </a:xfrm>
          <a:prstGeom prst="rect">
            <a:avLst/>
          </a:prstGeom>
          <a:ln w="0">
            <a:noFill/>
          </a:ln>
        </p:spPr>
      </p:pic>
      <p:cxnSp>
        <p:nvCxnSpPr>
          <p:cNvPr id="478816469" name="Прямая соединительная линия 61"/>
          <p:cNvCxnSpPr>
            <a:cxnSpLocks/>
          </p:cNvCxnSpPr>
          <p:nvPr/>
        </p:nvCxnSpPr>
        <p:spPr bwMode="auto">
          <a:xfrm>
            <a:off x="293684" y="2389069"/>
            <a:ext cx="11719854" cy="12757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4846732" name="Прямая соединительная линия 62"/>
          <p:cNvCxnSpPr>
            <a:cxnSpLocks/>
          </p:cNvCxnSpPr>
          <p:nvPr/>
        </p:nvCxnSpPr>
        <p:spPr bwMode="auto">
          <a:xfrm>
            <a:off x="10142958" y="3255608"/>
            <a:ext cx="0" cy="35274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7381759" name="Прямая соединительная линия 63"/>
          <p:cNvCxnSpPr>
            <a:cxnSpLocks/>
          </p:cNvCxnSpPr>
          <p:nvPr/>
        </p:nvCxnSpPr>
        <p:spPr bwMode="auto">
          <a:xfrm>
            <a:off x="310752" y="3256407"/>
            <a:ext cx="11696733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6602491" name="Прямая соединительная линия 64"/>
          <p:cNvCxnSpPr>
            <a:cxnSpLocks/>
          </p:cNvCxnSpPr>
          <p:nvPr/>
        </p:nvCxnSpPr>
        <p:spPr bwMode="auto">
          <a:xfrm>
            <a:off x="293684" y="4322671"/>
            <a:ext cx="11749275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64403043" name="Прямая соединительная линия 65"/>
          <p:cNvCxnSpPr>
            <a:cxnSpLocks/>
          </p:cNvCxnSpPr>
          <p:nvPr/>
        </p:nvCxnSpPr>
        <p:spPr bwMode="auto">
          <a:xfrm>
            <a:off x="293684" y="5359864"/>
            <a:ext cx="11797182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19851120" name="Прямая соединительная линия 66"/>
          <p:cNvCxnSpPr>
            <a:cxnSpLocks/>
          </p:cNvCxnSpPr>
          <p:nvPr/>
        </p:nvCxnSpPr>
        <p:spPr bwMode="auto">
          <a:xfrm>
            <a:off x="863556" y="6108049"/>
            <a:ext cx="11169941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27977482" name="Прямая соединительная линия 68"/>
          <p:cNvCxnSpPr>
            <a:cxnSpLocks/>
          </p:cNvCxnSpPr>
          <p:nvPr/>
        </p:nvCxnSpPr>
        <p:spPr bwMode="auto">
          <a:xfrm>
            <a:off x="8597995" y="1742738"/>
            <a:ext cx="9706" cy="498765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40896432" name="Прямая соединительная линия 69"/>
          <p:cNvCxnSpPr>
            <a:cxnSpLocks/>
          </p:cNvCxnSpPr>
          <p:nvPr/>
        </p:nvCxnSpPr>
        <p:spPr bwMode="auto">
          <a:xfrm>
            <a:off x="6852949" y="3260228"/>
            <a:ext cx="16646" cy="351344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3283784" name="Прямая соединительная линия 70"/>
          <p:cNvCxnSpPr>
            <a:cxnSpLocks/>
          </p:cNvCxnSpPr>
          <p:nvPr/>
        </p:nvCxnSpPr>
        <p:spPr bwMode="auto">
          <a:xfrm>
            <a:off x="5221908" y="1742738"/>
            <a:ext cx="0" cy="504035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0213403" name="Прямая соединительная линия 72"/>
          <p:cNvCxnSpPr>
            <a:cxnSpLocks/>
          </p:cNvCxnSpPr>
          <p:nvPr/>
        </p:nvCxnSpPr>
        <p:spPr bwMode="auto">
          <a:xfrm flipH="1">
            <a:off x="1953026" y="1718309"/>
            <a:ext cx="947" cy="50204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90640972" name="Прямая соединительная линия 75"/>
          <p:cNvCxnSpPr>
            <a:cxnSpLocks/>
          </p:cNvCxnSpPr>
          <p:nvPr/>
        </p:nvCxnSpPr>
        <p:spPr bwMode="auto">
          <a:xfrm>
            <a:off x="6850309" y="1775577"/>
            <a:ext cx="2639" cy="62999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08986132" name="Прямая соединительная линия 88"/>
          <p:cNvCxnSpPr>
            <a:cxnSpLocks/>
          </p:cNvCxnSpPr>
          <p:nvPr/>
        </p:nvCxnSpPr>
        <p:spPr bwMode="auto">
          <a:xfrm>
            <a:off x="3411382" y="1765458"/>
            <a:ext cx="2639" cy="62999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1277048" name="Прямая соединительная линия 89"/>
          <p:cNvCxnSpPr>
            <a:cxnSpLocks/>
          </p:cNvCxnSpPr>
          <p:nvPr/>
        </p:nvCxnSpPr>
        <p:spPr bwMode="auto">
          <a:xfrm>
            <a:off x="10135462" y="1790155"/>
            <a:ext cx="2639" cy="62999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94035104" name="Прямоугольник 1"/>
          <p:cNvSpPr/>
          <p:nvPr/>
        </p:nvSpPr>
        <p:spPr bwMode="auto">
          <a:xfrm>
            <a:off x="2289255" y="1755902"/>
            <a:ext cx="916319" cy="305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4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Субсидии </a:t>
            </a:r>
            <a:endParaRPr sz="20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197793683" name="Прямоугольник 2"/>
          <p:cNvSpPr/>
          <p:nvPr/>
        </p:nvSpPr>
        <p:spPr bwMode="auto">
          <a:xfrm>
            <a:off x="3505469" y="1742737"/>
            <a:ext cx="1708543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2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Собственные и (или) 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ru-RU" sz="12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привлеченные средства заявителя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499565466" name="Прямоугольник 12"/>
          <p:cNvSpPr/>
          <p:nvPr/>
        </p:nvSpPr>
        <p:spPr bwMode="auto">
          <a:xfrm>
            <a:off x="5376897" y="1718312"/>
            <a:ext cx="916319" cy="305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4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Субсидии </a:t>
            </a:r>
            <a:endParaRPr sz="20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681411781" name="Прямоугольник 13"/>
          <p:cNvSpPr/>
          <p:nvPr/>
        </p:nvSpPr>
        <p:spPr bwMode="auto">
          <a:xfrm>
            <a:off x="6888183" y="1720083"/>
            <a:ext cx="1823671" cy="73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4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Собственные и (или) </a:t>
            </a:r>
            <a:endParaRPr sz="2000"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ru-RU" sz="14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привлеченные средства заявителя</a:t>
            </a:r>
            <a:endParaRPr sz="20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68669325" name="Прямоугольник 14"/>
          <p:cNvSpPr/>
          <p:nvPr/>
        </p:nvSpPr>
        <p:spPr bwMode="auto">
          <a:xfrm>
            <a:off x="8668415" y="1717803"/>
            <a:ext cx="916319" cy="305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4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Субсидии </a:t>
            </a:r>
            <a:endParaRPr sz="20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2105027461" name="Прямоугольник 15"/>
          <p:cNvSpPr/>
          <p:nvPr/>
        </p:nvSpPr>
        <p:spPr bwMode="auto">
          <a:xfrm>
            <a:off x="10186956" y="1697472"/>
            <a:ext cx="1996923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2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Собственные и (или) 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ru-RU" sz="12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привлеченные средства заявителя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198036190" name="Прямоугольник 631302347"/>
          <p:cNvSpPr/>
          <p:nvPr/>
        </p:nvSpPr>
        <p:spPr bwMode="auto">
          <a:xfrm>
            <a:off x="293683" y="1732536"/>
            <a:ext cx="1062531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2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Направления расходов (затрат)</a:t>
            </a:r>
            <a:endParaRPr sz="20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219094573" name="Прямоугольник 5"/>
          <p:cNvSpPr/>
          <p:nvPr/>
        </p:nvSpPr>
        <p:spPr bwMode="auto">
          <a:xfrm>
            <a:off x="1784984" y="2493815"/>
            <a:ext cx="3266444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1-я категория - 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b="1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 «Общая»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716096673" name="Прямоугольник 17"/>
          <p:cNvSpPr/>
          <p:nvPr/>
        </p:nvSpPr>
        <p:spPr bwMode="auto">
          <a:xfrm>
            <a:off x="5377962" y="2499059"/>
            <a:ext cx="3113353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2-я категория -  «Разработчики»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2022184567" name="Прямоугольник 18"/>
          <p:cNvSpPr/>
          <p:nvPr/>
        </p:nvSpPr>
        <p:spPr bwMode="auto">
          <a:xfrm>
            <a:off x="8603413" y="2499059"/>
            <a:ext cx="3072885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3-я категория -  «Товаропроизводители»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41357592" name="Прямоугольник 30"/>
          <p:cNvSpPr/>
          <p:nvPr/>
        </p:nvSpPr>
        <p:spPr bwMode="auto">
          <a:xfrm rot="10799989" flipV="1">
            <a:off x="1979679" y="3457754"/>
            <a:ext cx="1324178" cy="73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100% объема субсидии (с учетом начислений на заработную плату)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329925273" name="Прямоугольник 31"/>
          <p:cNvSpPr/>
          <p:nvPr/>
        </p:nvSpPr>
        <p:spPr bwMode="auto">
          <a:xfrm>
            <a:off x="3467524" y="3427677"/>
            <a:ext cx="1682757" cy="89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80% объема собственных и (или) привлеченных средств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(с учетом начислений на заработную плату)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849662477" name="Прямоугольник 32"/>
          <p:cNvSpPr/>
          <p:nvPr/>
        </p:nvSpPr>
        <p:spPr bwMode="auto">
          <a:xfrm rot="10799989" flipV="1">
            <a:off x="5294070" y="3434019"/>
            <a:ext cx="1479299" cy="73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100% объема субсидии (с учетом начислений на заработную плату)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508580762" name="Прямоугольник 35"/>
          <p:cNvSpPr/>
          <p:nvPr/>
        </p:nvSpPr>
        <p:spPr bwMode="auto">
          <a:xfrm>
            <a:off x="6932074" y="3432704"/>
            <a:ext cx="1685191" cy="89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100% объема собственных и (или) привлеченных средств (с учетом начислений на заработную плату)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862595992" name="Прямоугольник 36"/>
          <p:cNvSpPr/>
          <p:nvPr/>
        </p:nvSpPr>
        <p:spPr bwMode="auto">
          <a:xfrm rot="10799989" flipV="1">
            <a:off x="8680626" y="3439673"/>
            <a:ext cx="1456274" cy="73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100% объема субсидии (с учетом начислений на заработную плату)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2111742884" name="Прямоугольник 39"/>
          <p:cNvSpPr/>
          <p:nvPr/>
        </p:nvSpPr>
        <p:spPr bwMode="auto">
          <a:xfrm>
            <a:off x="10173384" y="3433113"/>
            <a:ext cx="1888374" cy="89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80% объема собственных и (или) привлеченных средств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(с учетом начислений на заработную плату)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288801336" name="Прямоугольник 631302346"/>
          <p:cNvSpPr/>
          <p:nvPr/>
        </p:nvSpPr>
        <p:spPr bwMode="auto">
          <a:xfrm>
            <a:off x="300924" y="3521627"/>
            <a:ext cx="1549973" cy="594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Заработная плата начисленная,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 в т .ч. НДФЛ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796857716" name="Прямоугольник 43"/>
          <p:cNvSpPr/>
          <p:nvPr/>
        </p:nvSpPr>
        <p:spPr bwMode="auto">
          <a:xfrm rot="10799989" flipV="1">
            <a:off x="8676616" y="5474105"/>
            <a:ext cx="1207518" cy="41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50% объема субсидии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89434470" name="Прямоугольник 44"/>
          <p:cNvSpPr/>
          <p:nvPr/>
        </p:nvSpPr>
        <p:spPr bwMode="auto">
          <a:xfrm rot="10799989" flipV="1">
            <a:off x="10194473" y="5473934"/>
            <a:ext cx="1705067" cy="57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80% объема собственных</a:t>
            </a: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и (или) привлеченных средств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790596485" name="Прямоугольник 51"/>
          <p:cNvSpPr/>
          <p:nvPr/>
        </p:nvSpPr>
        <p:spPr bwMode="auto">
          <a:xfrm rot="10799989" flipV="1">
            <a:off x="8672104" y="6167411"/>
            <a:ext cx="1344963" cy="41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не более 1 млн рублей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975610421" name="Прямоугольник 53"/>
          <p:cNvSpPr/>
          <p:nvPr/>
        </p:nvSpPr>
        <p:spPr bwMode="auto">
          <a:xfrm rot="10799989" flipV="1">
            <a:off x="10176147" y="6161648"/>
            <a:ext cx="1722992" cy="57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80% объема собственных и (или) привлеченных средств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686439852" name="Прямоугольник 631302350"/>
          <p:cNvSpPr/>
          <p:nvPr/>
        </p:nvSpPr>
        <p:spPr bwMode="auto">
          <a:xfrm flipH="1" flipV="0">
            <a:off x="1944811" y="4363134"/>
            <a:ext cx="1648167" cy="89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определяются заявителем/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получателем субсидии самостоятельно по действующим тарифам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835649353" name="Прямоугольник 83"/>
          <p:cNvSpPr/>
          <p:nvPr/>
        </p:nvSpPr>
        <p:spPr bwMode="auto">
          <a:xfrm flipH="1">
            <a:off x="3480400" y="4358992"/>
            <a:ext cx="1902204" cy="73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определяются заявителем/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получателем субсидии самостоятельно по действующим тарифам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001561869" name="Прямоугольник 56"/>
          <p:cNvSpPr/>
          <p:nvPr/>
        </p:nvSpPr>
        <p:spPr bwMode="auto">
          <a:xfrm flipH="1">
            <a:off x="5302161" y="4366107"/>
            <a:ext cx="1606215" cy="89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определяются заявителем/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получателем субсидии самостоятельно по действующим тарифам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2114136391" name="Прямоугольник 57"/>
          <p:cNvSpPr/>
          <p:nvPr/>
        </p:nvSpPr>
        <p:spPr bwMode="auto">
          <a:xfrm flipH="1">
            <a:off x="6920748" y="4362981"/>
            <a:ext cx="1902204" cy="73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определяются заявителем/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получателем субсидии самостоятельно по действующим тарифам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319636175" name="Прямоугольник 58"/>
          <p:cNvSpPr/>
          <p:nvPr/>
        </p:nvSpPr>
        <p:spPr bwMode="auto">
          <a:xfrm flipH="1">
            <a:off x="8688251" y="4372284"/>
            <a:ext cx="1606215" cy="89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определяются заявителем/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получателем субсидии самостоятельно по действующим тарифам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560053328" name="Прямоугольник 59"/>
          <p:cNvSpPr/>
          <p:nvPr/>
        </p:nvSpPr>
        <p:spPr bwMode="auto">
          <a:xfrm flipH="1">
            <a:off x="10190099" y="4364020"/>
            <a:ext cx="1902204" cy="73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определяются заявителем/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получателем субсидии самостоятельно по действующим тарифам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434159905" name="Прямоугольник 631302345"/>
          <p:cNvSpPr/>
          <p:nvPr/>
        </p:nvSpPr>
        <p:spPr bwMode="auto">
          <a:xfrm flipH="0" flipV="0">
            <a:off x="293682" y="4589871"/>
            <a:ext cx="1475311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Начисления на заработную плату</a:t>
            </a:r>
            <a:endParaRPr sz="1600">
              <a:solidFill>
                <a:srgbClr val="A82727"/>
              </a:solidFill>
              <a:latin typeface="Calibri"/>
              <a:cs typeface="Calibri"/>
            </a:endParaRPr>
          </a:p>
        </p:txBody>
      </p:sp>
      <p:cxnSp>
        <p:nvCxnSpPr>
          <p:cNvPr id="1170831669" name="Прямая соединительная линия 71"/>
          <p:cNvCxnSpPr>
            <a:cxnSpLocks/>
          </p:cNvCxnSpPr>
          <p:nvPr/>
        </p:nvCxnSpPr>
        <p:spPr bwMode="auto">
          <a:xfrm>
            <a:off x="3417102" y="3278774"/>
            <a:ext cx="3930" cy="35043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77882261" name="Прямоугольник 46"/>
          <p:cNvSpPr/>
          <p:nvPr/>
        </p:nvSpPr>
        <p:spPr bwMode="auto">
          <a:xfrm>
            <a:off x="1988586" y="5465096"/>
            <a:ext cx="1296507" cy="41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50% объема субсидии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601534417" name="Прямоугольник 40"/>
          <p:cNvSpPr/>
          <p:nvPr/>
        </p:nvSpPr>
        <p:spPr bwMode="auto">
          <a:xfrm>
            <a:off x="3468963" y="5464833"/>
            <a:ext cx="1568845" cy="57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80% объема собственных</a:t>
            </a: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и (или) привлеченных средств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473446537" name="Прямоугольник 41"/>
          <p:cNvSpPr/>
          <p:nvPr/>
        </p:nvSpPr>
        <p:spPr bwMode="auto">
          <a:xfrm rot="10799989" flipV="1">
            <a:off x="5286867" y="5479853"/>
            <a:ext cx="1165152" cy="41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50% объема субсидии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251699472" name="Прямоугольник 42"/>
          <p:cNvSpPr/>
          <p:nvPr/>
        </p:nvSpPr>
        <p:spPr bwMode="auto">
          <a:xfrm rot="10799989" flipV="1">
            <a:off x="6937982" y="5469620"/>
            <a:ext cx="1503901" cy="57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50% объема собственных</a:t>
            </a: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и (или) привлеченных средств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942884597" name="Прямоугольник 47"/>
          <p:cNvSpPr/>
          <p:nvPr/>
        </p:nvSpPr>
        <p:spPr bwMode="auto">
          <a:xfrm>
            <a:off x="1987218" y="6155829"/>
            <a:ext cx="1295004" cy="41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не более 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1,0 млн рублей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805681752" name="Прямоугольник 48"/>
          <p:cNvSpPr/>
          <p:nvPr/>
        </p:nvSpPr>
        <p:spPr bwMode="auto">
          <a:xfrm>
            <a:off x="3467830" y="6153312"/>
            <a:ext cx="1670046" cy="57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80% объема собственных и (или) привлеченных средств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569698990" name="Прямоугольник 49"/>
          <p:cNvSpPr/>
          <p:nvPr/>
        </p:nvSpPr>
        <p:spPr bwMode="auto">
          <a:xfrm rot="10799989" flipV="1">
            <a:off x="5285557" y="6172611"/>
            <a:ext cx="1409705" cy="41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не более 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1,0 млн рублей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882101496" name="Прямоугольник 50"/>
          <p:cNvSpPr/>
          <p:nvPr/>
        </p:nvSpPr>
        <p:spPr bwMode="auto">
          <a:xfrm>
            <a:off x="6945327" y="6161708"/>
            <a:ext cx="1772084" cy="57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80% объема собственных</a:t>
            </a: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05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и (или) привлеченных средств</a:t>
            </a:r>
            <a:endParaRPr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2007623968" name="Прямоугольник 631302343"/>
          <p:cNvSpPr/>
          <p:nvPr/>
        </p:nvSpPr>
        <p:spPr bwMode="auto">
          <a:xfrm>
            <a:off x="153719" y="6141378"/>
            <a:ext cx="1912703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900" b="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Выплаты по оплате контрактов (договоров) на приобретение исключительных прав на РИД или средства индивидуализации</a:t>
            </a:r>
            <a:endParaRPr b="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576392791" name="Прямоугольник 631302344"/>
          <p:cNvSpPr/>
          <p:nvPr/>
        </p:nvSpPr>
        <p:spPr bwMode="auto">
          <a:xfrm>
            <a:off x="154877" y="5388935"/>
            <a:ext cx="2137439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900" b="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Приобретение/аренда/лизинг специального оборудования, приборов, приобретение сырья, материалов, комплектующих</a:t>
            </a:r>
            <a:endParaRPr b="0">
              <a:solidFill>
                <a:srgbClr val="A82727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95054" name="TextBox 10"/>
          <p:cNvSpPr/>
          <p:nvPr/>
        </p:nvSpPr>
        <p:spPr bwMode="auto">
          <a:xfrm flipH="0" flipV="0">
            <a:off x="0" y="14014"/>
            <a:ext cx="12307423" cy="109187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Направления допустимых расходов (затрат), источником финансового обеспечения</a:t>
            </a:r>
            <a:endParaRPr lang="ru-RU" sz="1600" b="1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которых являются субсидия, а также собственные и (или) привлеченные средства заявителя</a:t>
            </a:r>
            <a:endParaRPr lang="ru-RU" sz="1600" b="1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направляемые на реализацию проекта, и их предельные объемы (продолжение)</a:t>
            </a:r>
            <a:endParaRPr sz="1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144823920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8"/>
          </a:xfrm>
          <a:prstGeom prst="rect">
            <a:avLst/>
          </a:prstGeom>
          <a:ln w="0">
            <a:noFill/>
          </a:ln>
        </p:spPr>
      </p:pic>
      <p:cxnSp>
        <p:nvCxnSpPr>
          <p:cNvPr id="1121438719" name="Прямая соединительная линия 61"/>
          <p:cNvCxnSpPr>
            <a:cxnSpLocks/>
          </p:cNvCxnSpPr>
          <p:nvPr/>
        </p:nvCxnSpPr>
        <p:spPr bwMode="auto">
          <a:xfrm>
            <a:off x="293684" y="2389069"/>
            <a:ext cx="11719854" cy="12757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65325409" name="Прямая соединительная линия 62"/>
          <p:cNvCxnSpPr>
            <a:cxnSpLocks/>
          </p:cNvCxnSpPr>
          <p:nvPr/>
        </p:nvCxnSpPr>
        <p:spPr bwMode="auto">
          <a:xfrm>
            <a:off x="10142958" y="3255608"/>
            <a:ext cx="0" cy="35274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26620489" name="Прямая соединительная линия 63"/>
          <p:cNvCxnSpPr>
            <a:cxnSpLocks/>
          </p:cNvCxnSpPr>
          <p:nvPr/>
        </p:nvCxnSpPr>
        <p:spPr bwMode="auto">
          <a:xfrm>
            <a:off x="310752" y="3256407"/>
            <a:ext cx="11696733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52238507" name="Прямая соединительная линия 64"/>
          <p:cNvCxnSpPr>
            <a:cxnSpLocks/>
          </p:cNvCxnSpPr>
          <p:nvPr/>
        </p:nvCxnSpPr>
        <p:spPr bwMode="auto">
          <a:xfrm>
            <a:off x="293684" y="4404783"/>
            <a:ext cx="11749275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0786693" name="Прямая соединительная линия 65"/>
          <p:cNvCxnSpPr>
            <a:cxnSpLocks/>
          </p:cNvCxnSpPr>
          <p:nvPr/>
        </p:nvCxnSpPr>
        <p:spPr bwMode="auto">
          <a:xfrm>
            <a:off x="293684" y="5524089"/>
            <a:ext cx="11797182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81097917" name="Прямая соединительная линия 68"/>
          <p:cNvCxnSpPr>
            <a:cxnSpLocks/>
          </p:cNvCxnSpPr>
          <p:nvPr/>
        </p:nvCxnSpPr>
        <p:spPr bwMode="auto">
          <a:xfrm>
            <a:off x="8597995" y="1742738"/>
            <a:ext cx="9706" cy="498765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85898140" name="Прямая соединительная линия 69"/>
          <p:cNvCxnSpPr>
            <a:cxnSpLocks/>
          </p:cNvCxnSpPr>
          <p:nvPr/>
        </p:nvCxnSpPr>
        <p:spPr bwMode="auto">
          <a:xfrm>
            <a:off x="6852949" y="3260228"/>
            <a:ext cx="16646" cy="351344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28370980" name="Прямая соединительная линия 70"/>
          <p:cNvCxnSpPr>
            <a:cxnSpLocks/>
          </p:cNvCxnSpPr>
          <p:nvPr/>
        </p:nvCxnSpPr>
        <p:spPr bwMode="auto">
          <a:xfrm>
            <a:off x="5221908" y="1742738"/>
            <a:ext cx="0" cy="504035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8644606" name="Прямая соединительная линия 72"/>
          <p:cNvCxnSpPr>
            <a:cxnSpLocks/>
          </p:cNvCxnSpPr>
          <p:nvPr/>
        </p:nvCxnSpPr>
        <p:spPr bwMode="auto">
          <a:xfrm flipH="1">
            <a:off x="1953026" y="1718309"/>
            <a:ext cx="947" cy="50204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47519307" name="Прямая соединительная линия 75"/>
          <p:cNvCxnSpPr>
            <a:cxnSpLocks/>
          </p:cNvCxnSpPr>
          <p:nvPr/>
        </p:nvCxnSpPr>
        <p:spPr bwMode="auto">
          <a:xfrm>
            <a:off x="6850309" y="1775577"/>
            <a:ext cx="2639" cy="62999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3427481" name="Прямая соединительная линия 88"/>
          <p:cNvCxnSpPr>
            <a:cxnSpLocks/>
          </p:cNvCxnSpPr>
          <p:nvPr/>
        </p:nvCxnSpPr>
        <p:spPr bwMode="auto">
          <a:xfrm>
            <a:off x="3411382" y="1765458"/>
            <a:ext cx="2639" cy="62999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48802853" name="Прямая соединительная линия 89"/>
          <p:cNvCxnSpPr>
            <a:cxnSpLocks/>
          </p:cNvCxnSpPr>
          <p:nvPr/>
        </p:nvCxnSpPr>
        <p:spPr bwMode="auto">
          <a:xfrm>
            <a:off x="10135462" y="1790155"/>
            <a:ext cx="2639" cy="62999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95147357" name="Прямоугольник 1"/>
          <p:cNvSpPr/>
          <p:nvPr/>
        </p:nvSpPr>
        <p:spPr bwMode="auto">
          <a:xfrm>
            <a:off x="2289255" y="1755902"/>
            <a:ext cx="916319" cy="305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4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Субсидии </a:t>
            </a:r>
            <a:endParaRPr sz="20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86105806" name="Прямоугольник 2"/>
          <p:cNvSpPr/>
          <p:nvPr/>
        </p:nvSpPr>
        <p:spPr bwMode="auto">
          <a:xfrm>
            <a:off x="3505469" y="1742737"/>
            <a:ext cx="1710343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2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Собственные и (или) 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ru-RU" sz="12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привлеченные средства заявителя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351829350" name="Прямоугольник 12"/>
          <p:cNvSpPr/>
          <p:nvPr/>
        </p:nvSpPr>
        <p:spPr bwMode="auto">
          <a:xfrm>
            <a:off x="5376897" y="1718312"/>
            <a:ext cx="916319" cy="305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4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Субсидии </a:t>
            </a:r>
            <a:endParaRPr sz="20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548811562" name="Прямоугольник 13"/>
          <p:cNvSpPr/>
          <p:nvPr/>
        </p:nvSpPr>
        <p:spPr bwMode="auto">
          <a:xfrm>
            <a:off x="6888183" y="1720083"/>
            <a:ext cx="1825471" cy="73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4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Собственные и (или) </a:t>
            </a:r>
            <a:endParaRPr sz="2000"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ru-RU" sz="14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привлеченные средства заявителя</a:t>
            </a:r>
            <a:endParaRPr sz="20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907971162" name="Прямоугольник 14"/>
          <p:cNvSpPr/>
          <p:nvPr/>
        </p:nvSpPr>
        <p:spPr bwMode="auto">
          <a:xfrm>
            <a:off x="8668415" y="1717803"/>
            <a:ext cx="916319" cy="305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4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Субсидии </a:t>
            </a:r>
            <a:endParaRPr sz="20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924439517" name="Прямоугольник 15"/>
          <p:cNvSpPr/>
          <p:nvPr/>
        </p:nvSpPr>
        <p:spPr bwMode="auto">
          <a:xfrm>
            <a:off x="10186956" y="1697472"/>
            <a:ext cx="1998723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2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Собственные и (или) 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ru-RU" sz="12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привлеченные средства заявителя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431873670" name="Прямоугольник 631302347"/>
          <p:cNvSpPr/>
          <p:nvPr/>
        </p:nvSpPr>
        <p:spPr bwMode="auto">
          <a:xfrm>
            <a:off x="293683" y="1732536"/>
            <a:ext cx="1064331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2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Направления расходов (затрат)</a:t>
            </a:r>
            <a:endParaRPr sz="20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400396292" name="Прямоугольник 5"/>
          <p:cNvSpPr/>
          <p:nvPr/>
        </p:nvSpPr>
        <p:spPr bwMode="auto">
          <a:xfrm>
            <a:off x="1784984" y="2493815"/>
            <a:ext cx="3268244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1-я категория - 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1800" b="1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 «Общая»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245505661" name="Прямоугольник 17"/>
          <p:cNvSpPr/>
          <p:nvPr/>
        </p:nvSpPr>
        <p:spPr bwMode="auto">
          <a:xfrm>
            <a:off x="5377962" y="2499059"/>
            <a:ext cx="3115153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2-я категория -  «Разработчики»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326745680" name="Прямоугольник 18"/>
          <p:cNvSpPr/>
          <p:nvPr/>
        </p:nvSpPr>
        <p:spPr bwMode="auto">
          <a:xfrm>
            <a:off x="8603413" y="2499059"/>
            <a:ext cx="3074685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3-я категория -  «Товаропроизводители»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cxnSp>
        <p:nvCxnSpPr>
          <p:cNvPr id="1313583047" name="Прямая соединительная линия 71"/>
          <p:cNvCxnSpPr>
            <a:cxnSpLocks/>
          </p:cNvCxnSpPr>
          <p:nvPr/>
        </p:nvCxnSpPr>
        <p:spPr bwMode="auto">
          <a:xfrm>
            <a:off x="3417102" y="3278774"/>
            <a:ext cx="3930" cy="35043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49260407" name="Прямоугольник 24"/>
          <p:cNvSpPr/>
          <p:nvPr/>
        </p:nvSpPr>
        <p:spPr bwMode="auto">
          <a:xfrm>
            <a:off x="2029461" y="3509712"/>
            <a:ext cx="1383735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100% объема субсидии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909552429" name="Прямоугольник 631302335"/>
          <p:cNvSpPr/>
          <p:nvPr/>
        </p:nvSpPr>
        <p:spPr bwMode="auto">
          <a:xfrm>
            <a:off x="2025830" y="4573521"/>
            <a:ext cx="1395100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100% объема субсидии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944835047" name="Прямоугольник 631302337"/>
          <p:cNvSpPr/>
          <p:nvPr/>
        </p:nvSpPr>
        <p:spPr bwMode="auto">
          <a:xfrm>
            <a:off x="2058090" y="5574511"/>
            <a:ext cx="1187489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20% объема субсидии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2015366730" name="Прямоугольник 631302338"/>
          <p:cNvSpPr/>
          <p:nvPr/>
        </p:nvSpPr>
        <p:spPr bwMode="auto">
          <a:xfrm>
            <a:off x="3585825" y="3501596"/>
            <a:ext cx="1794050" cy="594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80% объема собственных</a:t>
            </a: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и (или) привлеченных средств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85690311" name="Прямоугольник 631302340"/>
          <p:cNvSpPr/>
          <p:nvPr/>
        </p:nvSpPr>
        <p:spPr bwMode="auto">
          <a:xfrm>
            <a:off x="3486177" y="4572452"/>
            <a:ext cx="1697102" cy="594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не менее 20% объема собственных и (или) привлеченных средств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20248853" name="Прямоугольник 631302343"/>
          <p:cNvSpPr/>
          <p:nvPr/>
        </p:nvSpPr>
        <p:spPr bwMode="auto">
          <a:xfrm>
            <a:off x="3512731" y="5575566"/>
            <a:ext cx="1790988" cy="594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20% объема собственных</a:t>
            </a: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и (или) привлеченных средств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544832674" name="Прямоугольник 631302344"/>
          <p:cNvSpPr/>
          <p:nvPr/>
        </p:nvSpPr>
        <p:spPr bwMode="auto">
          <a:xfrm>
            <a:off x="5390919" y="3495155"/>
            <a:ext cx="1501850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50% объема субсидии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704536746" name="Прямоугольник 631302345"/>
          <p:cNvSpPr/>
          <p:nvPr/>
        </p:nvSpPr>
        <p:spPr bwMode="auto">
          <a:xfrm>
            <a:off x="5371966" y="4587536"/>
            <a:ext cx="1124343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50% объема субсидии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704671092" name="Прямоугольник 631302347"/>
          <p:cNvSpPr/>
          <p:nvPr/>
        </p:nvSpPr>
        <p:spPr bwMode="auto">
          <a:xfrm>
            <a:off x="5373072" y="5588866"/>
            <a:ext cx="1241371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20% объема субсидии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737017858" name="Прямоугольник 631302348"/>
          <p:cNvSpPr/>
          <p:nvPr/>
        </p:nvSpPr>
        <p:spPr bwMode="auto">
          <a:xfrm>
            <a:off x="6948621" y="3484350"/>
            <a:ext cx="1827103" cy="594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50% объема собственных</a:t>
            </a: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и (или) привлеченных средств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218488135" name="Прямоугольник 631302349"/>
          <p:cNvSpPr/>
          <p:nvPr/>
        </p:nvSpPr>
        <p:spPr bwMode="auto">
          <a:xfrm>
            <a:off x="6960638" y="4569165"/>
            <a:ext cx="1571392" cy="594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50% объема собственных</a:t>
            </a: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и (или) привлеченных средств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64947100" name="Прямоугольник 631302351"/>
          <p:cNvSpPr/>
          <p:nvPr/>
        </p:nvSpPr>
        <p:spPr bwMode="auto">
          <a:xfrm>
            <a:off x="6960638" y="5572818"/>
            <a:ext cx="1819857" cy="594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20% объема собственных</a:t>
            </a: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и (или) привлеченных средств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129222234" name="Прямоугольник 631302352"/>
          <p:cNvSpPr/>
          <p:nvPr/>
        </p:nvSpPr>
        <p:spPr bwMode="auto">
          <a:xfrm>
            <a:off x="8731350" y="3498490"/>
            <a:ext cx="1172820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100% объема субсидии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048794036" name="Прямоугольник 631302353"/>
          <p:cNvSpPr/>
          <p:nvPr/>
        </p:nvSpPr>
        <p:spPr bwMode="auto">
          <a:xfrm>
            <a:off x="8698657" y="4564755"/>
            <a:ext cx="1448973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100% объема субсидии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645463510" name="Прямоугольник 631302355"/>
          <p:cNvSpPr/>
          <p:nvPr/>
        </p:nvSpPr>
        <p:spPr bwMode="auto">
          <a:xfrm>
            <a:off x="8680906" y="5580631"/>
            <a:ext cx="1631276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20% объема субсидии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849700600" name="Прямоугольник 631302356"/>
          <p:cNvSpPr/>
          <p:nvPr/>
        </p:nvSpPr>
        <p:spPr bwMode="auto">
          <a:xfrm>
            <a:off x="10328194" y="3474268"/>
            <a:ext cx="1461643" cy="76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80% объема собственных</a:t>
            </a: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и (или) привлеченных средств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456134509" name="Прямоугольник 631302357"/>
          <p:cNvSpPr/>
          <p:nvPr/>
        </p:nvSpPr>
        <p:spPr bwMode="auto">
          <a:xfrm>
            <a:off x="10208034" y="4560360"/>
            <a:ext cx="1827129" cy="594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не менее 20% объема собственных</a:t>
            </a: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и (или) привлеченных средств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481410586" name="Прямоугольник 631302359"/>
          <p:cNvSpPr/>
          <p:nvPr/>
        </p:nvSpPr>
        <p:spPr bwMode="auto">
          <a:xfrm>
            <a:off x="10297863" y="5606159"/>
            <a:ext cx="1458257" cy="76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1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до 20% объема собственных и (или) привлеченных средств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111990166" name="Прямоугольник 2"/>
          <p:cNvSpPr/>
          <p:nvPr/>
        </p:nvSpPr>
        <p:spPr bwMode="auto">
          <a:xfrm>
            <a:off x="217716" y="3268080"/>
            <a:ext cx="1717841" cy="1158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Закупка работ и услуг (за исключением внешних НИР и (или) ОКР по теме проекта, выполняемых научными учреждениями и (или) высшими учебными заведениями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517756691" name="Прямоугольник 4"/>
          <p:cNvSpPr/>
          <p:nvPr/>
        </p:nvSpPr>
        <p:spPr bwMode="auto">
          <a:xfrm>
            <a:off x="239585" y="4449303"/>
            <a:ext cx="1740509" cy="100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0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Оплата работ (внешних НИР и (или) ОКР) соисполнителей: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ru-RU" sz="10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научные организации;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sz="10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образовательные организации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  <p:sp>
        <p:nvSpPr>
          <p:cNvPr id="1623832855" name="Прямоугольник 5"/>
          <p:cNvSpPr/>
          <p:nvPr/>
        </p:nvSpPr>
        <p:spPr bwMode="auto">
          <a:xfrm>
            <a:off x="230982" y="5623830"/>
            <a:ext cx="1386136" cy="45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200">
                <a:solidFill>
                  <a:srgbClr val="A82727"/>
                </a:solidFill>
                <a:latin typeface="Calibri"/>
                <a:ea typeface="Calibri"/>
                <a:cs typeface="Calibri"/>
              </a:rPr>
              <a:t>Накладные расходы</a:t>
            </a:r>
            <a:endParaRPr sz="1800">
              <a:solidFill>
                <a:srgbClr val="A82727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658481" name="TextBox 10"/>
          <p:cNvSpPr/>
          <p:nvPr/>
        </p:nvSpPr>
        <p:spPr bwMode="auto">
          <a:xfrm flipH="0" flipV="0">
            <a:off x="0" y="3479"/>
            <a:ext cx="12298063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2600" b="1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Основания для возврата субсидии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29123101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8"/>
          </a:xfrm>
          <a:prstGeom prst="rect">
            <a:avLst/>
          </a:prstGeom>
          <a:ln w="0">
            <a:noFill/>
          </a:ln>
        </p:spPr>
      </p:pic>
      <p:sp>
        <p:nvSpPr>
          <p:cNvPr id="1634528716" name=""/>
          <p:cNvSpPr txBox="1"/>
          <p:nvPr/>
        </p:nvSpPr>
        <p:spPr bwMode="auto">
          <a:xfrm flipH="0" flipV="0">
            <a:off x="650159" y="4378693"/>
            <a:ext cx="474723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6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5309329" name=" 244049318"/>
          <p:cNvSpPr/>
          <p:nvPr/>
        </p:nvSpPr>
        <p:spPr bwMode="auto">
          <a:xfrm flipH="0" flipV="0">
            <a:off x="412392" y="1004595"/>
            <a:ext cx="11605769" cy="548676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marL="217791" indent="-217791" algn="just">
              <a:buAutoNum type="arabicPeriod"/>
              <a:defRPr/>
            </a:pPr>
            <a:r>
              <a:rPr sz="14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При установлении фактов получения субсидий с нарушением условий их предоставления, выявленных в том числе по фактам проверок, проведенных министерством и органами государственного финансового контроля, за исключением случаев, установленных подпунктами 2, 3 настоящего пункта, полученная субсидия подлежит возврату в областной бюджет в полном объеме;</a:t>
            </a:r>
            <a:endParaRPr sz="1400" b="0" i="0" u="none">
              <a:solidFill>
                <a:srgbClr val="7A1818"/>
              </a:solidFill>
              <a:latin typeface="Calibri"/>
              <a:cs typeface="Calibri"/>
            </a:endParaRPr>
          </a:p>
          <a:p>
            <a:pPr marL="217791" indent="-217791" algn="just">
              <a:buAutoNum type="arabicPeriod"/>
              <a:defRPr/>
            </a:pPr>
            <a:r>
              <a:rPr sz="14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При установлении фактов получения субсидий с нарушением условий их предоставления, а именно факта направления получателем субсидии на финансовое обеспечение затрат, связанных с реализацией проекта (на софинансирование проекта), собственных и (или) привлеченных (заемных или полученных от частного инвестора) средств в период предоставления субсидии в объеме менее 100% от размера запрашиваемой субсидии на соответствующий финансовый год, при условии отсутствия фактов иных нарушений условий предоставления субсидии, а также достижении получателем субсидии всех установленных в Договоре значений результатов предоставления субсидии, средства субсидии подлежат частичному возврату в областной бюджет, при этом размер денежных средств, подлежащих возврату, исчисляется по формуле: </a:t>
            </a:r>
            <a:endParaRPr sz="1400" b="0" i="0" u="none">
              <a:solidFill>
                <a:srgbClr val="7A1818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sz="1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R = S – V,</a:t>
            </a:r>
            <a:r>
              <a:rPr sz="14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endParaRPr sz="1400" b="0" i="0" u="none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sz="14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где: R – объем денежных средств субсидии, подлежащих возврату в областной бюджет, </a:t>
            </a:r>
            <a:endParaRPr sz="1400" b="0" i="0" u="none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sz="14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       S – величина предоставленной субсидии,</a:t>
            </a:r>
            <a:endParaRPr sz="1400" b="0" i="0" u="none">
              <a:solidFill>
                <a:srgbClr val="7A1818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sz="14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       V – размер собственных и (или) привлеченных (заемных или полученных от частного инвестора) денежных  средств на финансовое обеспечение затрат, связанных с реализацией проекта;</a:t>
            </a:r>
            <a:endParaRPr sz="1400" b="0" i="0" u="none">
              <a:solidFill>
                <a:srgbClr val="7A1818"/>
              </a:solidFill>
              <a:latin typeface="Calibri"/>
              <a:cs typeface="Calibri"/>
            </a:endParaRPr>
          </a:p>
          <a:p>
            <a:pPr marL="217791" marR="0" indent="-217791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 startAt="3"/>
              <a:defRPr/>
            </a:pPr>
            <a:r>
              <a:rPr sz="14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В случае недостижения установленных в Договоре значений результатов предоставления субсидии, средства субсидии подлежат возврату в областной бюджет в размере, соответствующем недостигнутому результату предоставления субсидии, при этом размер денежных средств, подлежащих возврату, исчисляется по формуле: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  <a:p>
            <a:pPr marL="239819" indent="-239819" algn="ctr">
              <a:buAutoNum type="alphaLcParenBoth" startAt="3"/>
              <a:defRPr/>
            </a:pPr>
            <a:r>
              <a:rPr sz="16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R = S (1 – 0,5 * p1/100 – 0,5 * p2), </a:t>
            </a:r>
            <a:endParaRPr sz="1600" b="0" i="0" u="none">
              <a:solidFill>
                <a:srgbClr val="7A1818"/>
              </a:solidFill>
              <a:latin typeface="Calibri"/>
              <a:cs typeface="Calibri"/>
            </a:endParaRPr>
          </a:p>
          <a:p>
            <a:pPr marL="217791" indent="-217791" algn="just">
              <a:buAutoNum type="alphaLcParenBoth" startAt="3"/>
              <a:defRPr/>
            </a:pPr>
            <a:r>
              <a:rPr sz="14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где: R – объем денежных средств субсидии, подлежащих возврату в областной бюджет,</a:t>
            </a:r>
            <a:endParaRPr sz="1400" b="0" i="0" u="none">
              <a:solidFill>
                <a:srgbClr val="7A1818"/>
              </a:solidFill>
              <a:latin typeface="Calibri"/>
              <a:cs typeface="Calibri"/>
            </a:endParaRPr>
          </a:p>
          <a:p>
            <a:pPr marL="217791" indent="-217791" algn="just">
              <a:buAutoNum type="alphaLcParenBoth" startAt="3"/>
              <a:defRPr/>
            </a:pPr>
            <a:r>
              <a:rPr sz="14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       S – величина предоставленной субсидии,</a:t>
            </a:r>
            <a:endParaRPr sz="1400" b="0" i="0" u="none">
              <a:solidFill>
                <a:srgbClr val="7A1818"/>
              </a:solidFill>
              <a:latin typeface="Calibri"/>
              <a:cs typeface="Calibri"/>
            </a:endParaRPr>
          </a:p>
          <a:p>
            <a:pPr marL="217791" indent="-217791" algn="just">
              <a:buAutoNum type="alphaLcParenBoth" startAt="3"/>
              <a:defRPr/>
            </a:pPr>
            <a:r>
              <a:rPr sz="14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       p1 – процент выполнения результата, указанного в подпункте 1 пункта 47 Порядка, который определяется как сумма удельных весов, полностью выполненных в календарном году этапов реализации проекта, установленных в календарном плане реализации проекта, являющимся неотъемлемой частью Договора,</a:t>
            </a:r>
            <a:endParaRPr sz="1400" b="0" i="0" u="none">
              <a:solidFill>
                <a:srgbClr val="7A1818"/>
              </a:solidFill>
              <a:latin typeface="Calibri"/>
              <a:cs typeface="Calibri"/>
            </a:endParaRPr>
          </a:p>
          <a:p>
            <a:pPr marL="217791" indent="-217791" algn="just">
              <a:buAutoNum type="alphaLcParenBoth" startAt="3"/>
              <a:defRPr/>
            </a:pPr>
            <a:r>
              <a:rPr sz="1400" b="0" i="0" u="none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      p2 – процент выполнения результата, указанного в подпункте 2 пункта 47 Порядка, который определяется как отношение фактического количества направленных заявок в ФИПС к установленному в Договоре плановому их значению</a:t>
            </a:r>
            <a:endParaRPr sz="1400" b="0" i="0" u="none">
              <a:solidFill>
                <a:srgbClr val="7A181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0842185" name="TextBox 6"/>
          <p:cNvSpPr/>
          <p:nvPr/>
        </p:nvSpPr>
        <p:spPr bwMode="auto">
          <a:xfrm flipH="0" flipV="0">
            <a:off x="576370" y="5806171"/>
            <a:ext cx="4953079" cy="69995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000" b="0" strike="noStrik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Министерство науки и </a:t>
            </a:r>
            <a:r>
              <a:rPr lang="ru-RU" sz="2000" b="0" strike="noStrik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инновационной политики </a:t>
            </a:r>
            <a:r>
              <a:rPr lang="ru-RU" sz="2000" b="0" strike="noStrik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Новосибирской области</a:t>
            </a:r>
            <a:endParaRPr sz="2000" b="0" strike="noStrike" spc="0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277503710" name="TextBox 5"/>
          <p:cNvSpPr/>
          <p:nvPr/>
        </p:nvSpPr>
        <p:spPr bwMode="auto">
          <a:xfrm flipH="0" flipV="0">
            <a:off x="734108" y="174332"/>
            <a:ext cx="2863172" cy="57803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b="1" strike="noStrike" spc="0">
                <a:solidFill>
                  <a:srgbClr val="540D0D"/>
                </a:solidFill>
                <a:latin typeface="Calibri"/>
                <a:ea typeface="Calibri"/>
                <a:cs typeface="Calibri"/>
              </a:rPr>
              <a:t>Новосибирская</a:t>
            </a:r>
            <a:endParaRPr sz="1600" b="1" strike="noStrike" spc="0">
              <a:solidFill>
                <a:srgbClr val="540D0D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strike="noStrike" spc="0">
                <a:solidFill>
                  <a:srgbClr val="540D0D"/>
                </a:solidFill>
                <a:latin typeface="Calibri"/>
                <a:ea typeface="Calibri"/>
                <a:cs typeface="Calibri"/>
              </a:rPr>
              <a:t>область</a:t>
            </a:r>
            <a:endParaRPr sz="1600" b="0" strike="noStrike" spc="0">
              <a:solidFill>
                <a:srgbClr val="540D0D"/>
              </a:solidFill>
              <a:latin typeface="Calibri"/>
              <a:cs typeface="Calibri"/>
            </a:endParaRPr>
          </a:p>
        </p:txBody>
      </p:sp>
      <p:pic>
        <p:nvPicPr>
          <p:cNvPr id="656597830" name="Рисунок 11"/>
          <p:cNvPicPr/>
          <p:nvPr/>
        </p:nvPicPr>
        <p:blipFill>
          <a:blip r:embed="rId2"/>
          <a:stretch/>
        </p:blipFill>
        <p:spPr bwMode="auto">
          <a:xfrm>
            <a:off x="199440" y="178560"/>
            <a:ext cx="502920" cy="622080"/>
          </a:xfrm>
          <a:prstGeom prst="rect">
            <a:avLst/>
          </a:prstGeom>
          <a:ln w="0">
            <a:noFill/>
          </a:ln>
        </p:spPr>
      </p:pic>
      <p:pic>
        <p:nvPicPr>
          <p:cNvPr id="1423040409" name="Picture 2" descr="Академпарк, Николаева, 12, Новосибирск — 2ГИС"/>
          <p:cNvPicPr/>
          <p:nvPr/>
        </p:nvPicPr>
        <p:blipFill>
          <a:blip r:embed="rId3"/>
          <a:srcRect l="0" t="0" r="-171" b="41273"/>
          <a:stretch/>
        </p:blipFill>
        <p:spPr bwMode="auto">
          <a:xfrm flipH="0" flipV="0">
            <a:off x="10005525" y="2978025"/>
            <a:ext cx="2124806" cy="1815447"/>
          </a:xfrm>
          <a:prstGeom prst="hexagon">
            <a:avLst>
              <a:gd name="adj" fmla="val 25000"/>
              <a:gd name="vf" fmla="val 115470"/>
            </a:avLst>
          </a:prstGeom>
          <a:ln w="0">
            <a:noFill/>
          </a:ln>
        </p:spPr>
      </p:pic>
      <p:pic>
        <p:nvPicPr>
          <p:cNvPr id="1973485549" name="Рисунок 4"/>
          <p:cNvPicPr/>
          <p:nvPr/>
        </p:nvPicPr>
        <p:blipFill>
          <a:blip r:embed="rId4"/>
          <a:srcRect l="0" t="0" r="47866" b="361"/>
          <a:stretch/>
        </p:blipFill>
        <p:spPr bwMode="auto">
          <a:xfrm flipH="0" flipV="0">
            <a:off x="10086935" y="4883544"/>
            <a:ext cx="2043396" cy="1757943"/>
          </a:xfrm>
          <a:prstGeom prst="hexagon">
            <a:avLst>
              <a:gd name="adj" fmla="val 25000"/>
              <a:gd name="vf" fmla="val 115470"/>
            </a:avLst>
          </a:prstGeom>
          <a:ln w="0">
            <a:noFill/>
          </a:ln>
        </p:spPr>
      </p:pic>
      <p:pic>
        <p:nvPicPr>
          <p:cNvPr id="1496586217" name="Picture 4" descr="Новосибирский государственный университет | МИСИС"/>
          <p:cNvPicPr/>
          <p:nvPr/>
        </p:nvPicPr>
        <p:blipFill>
          <a:blip r:embed="rId5"/>
          <a:srcRect l="43038" t="-1997" r="4120" b="16894"/>
          <a:stretch/>
        </p:blipFill>
        <p:spPr bwMode="auto">
          <a:xfrm flipH="0" flipV="0">
            <a:off x="8157216" y="3858292"/>
            <a:ext cx="2296064" cy="2050501"/>
          </a:xfrm>
          <a:prstGeom prst="hexagon">
            <a:avLst>
              <a:gd name="adj" fmla="val 25000"/>
              <a:gd name="vf" fmla="val 115470"/>
            </a:avLst>
          </a:prstGeom>
          <a:ln w="0">
            <a:noFill/>
          </a:ln>
        </p:spPr>
      </p:pic>
      <p:pic>
        <p:nvPicPr>
          <p:cNvPr id="1138977763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8264094" y="2054431"/>
            <a:ext cx="2109798" cy="1799142"/>
          </a:xfrm>
          <a:prstGeom prst="hexagon">
            <a:avLst>
              <a:gd name="adj" fmla="val 25000"/>
              <a:gd name="vf" fmla="val 115470"/>
            </a:avLst>
          </a:prstGeom>
        </p:spPr>
      </p:pic>
      <p:pic>
        <p:nvPicPr>
          <p:cNvPr id="1228240416" name="Рисунок 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5156702" y="5579943"/>
            <a:ext cx="1152416" cy="1152416"/>
          </a:xfrm>
          <a:prstGeom prst="rect">
            <a:avLst/>
          </a:prstGeom>
        </p:spPr>
      </p:pic>
      <p:sp>
        <p:nvSpPr>
          <p:cNvPr id="2012831469" name="Прямоугольник 17"/>
          <p:cNvSpPr/>
          <p:nvPr/>
        </p:nvSpPr>
        <p:spPr bwMode="auto">
          <a:xfrm>
            <a:off x="408487" y="1911706"/>
            <a:ext cx="4030489" cy="640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Заинтересовались?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029117124" name="Прямоугольник 3"/>
          <p:cNvSpPr/>
          <p:nvPr/>
        </p:nvSpPr>
        <p:spPr bwMode="auto">
          <a:xfrm>
            <a:off x="371481" y="2664065"/>
            <a:ext cx="5100328" cy="51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Более подробная информация: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145889783" name="Прямоугольник 5"/>
          <p:cNvSpPr/>
          <p:nvPr/>
        </p:nvSpPr>
        <p:spPr bwMode="auto">
          <a:xfrm>
            <a:off x="408487" y="3445601"/>
            <a:ext cx="3090249" cy="914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Цой Андрей Викторович, 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Телефон: +7 (383) 238 73 99, 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e-mail</a:t>
            </a:r>
            <a:r>
              <a:rPr lang="ru-RU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tsoy@nso.ru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370008078" name="Прямоугольник 7"/>
          <p:cNvSpPr/>
          <p:nvPr/>
        </p:nvSpPr>
        <p:spPr bwMode="auto">
          <a:xfrm>
            <a:off x="3897138" y="3445599"/>
            <a:ext cx="3263901" cy="1189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Остроушко Игорь Александрович</a:t>
            </a:r>
            <a:r>
              <a:rPr lang="ru-RU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, 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Телефон: +7(383) 238 74 04, 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e-mail</a:t>
            </a:r>
            <a:r>
              <a:rPr lang="ru-RU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oia@nso.ru</a:t>
            </a:r>
            <a:r>
              <a:rPr lang="ru-RU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6135979" name="TextBox 10"/>
          <p:cNvSpPr/>
          <p:nvPr/>
        </p:nvSpPr>
        <p:spPr bwMode="auto">
          <a:xfrm>
            <a:off x="0" y="-43364"/>
            <a:ext cx="12238918" cy="78707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800" b="1" strike="noStrike" spc="0">
                <a:solidFill>
                  <a:srgbClr val="FFFFFF"/>
                </a:solidFill>
                <a:latin typeface="Century Gothic"/>
                <a:ea typeface="Arial"/>
              </a:rPr>
              <a:t>Перечень приоритетных направлени</a:t>
            </a:r>
            <a:r>
              <a:rPr lang="ru-RU" sz="2800" b="1" strike="noStrike" spc="0">
                <a:solidFill>
                  <a:srgbClr val="FFFFFF"/>
                </a:solidFill>
                <a:latin typeface="Century Gothic"/>
                <a:ea typeface="Arial"/>
              </a:rPr>
              <a:t>й научной</a:t>
            </a:r>
            <a:endParaRPr lang="ru-RU" sz="2800" b="1" strike="noStrike" spc="0">
              <a:solidFill>
                <a:srgbClr val="FFFFFF"/>
              </a:solidFill>
              <a:latin typeface="Century Gothic"/>
              <a:ea typeface="Arial"/>
            </a:endParaRPr>
          </a:p>
        </p:txBody>
      </p:sp>
      <p:pic>
        <p:nvPicPr>
          <p:cNvPr id="721448070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9"/>
          </a:xfrm>
          <a:prstGeom prst="rect">
            <a:avLst/>
          </a:prstGeom>
          <a:ln w="0">
            <a:noFill/>
          </a:ln>
        </p:spPr>
      </p:pic>
      <p:sp>
        <p:nvSpPr>
          <p:cNvPr id="1341416686" name=""/>
          <p:cNvSpPr txBox="1"/>
          <p:nvPr/>
        </p:nvSpPr>
        <p:spPr bwMode="auto">
          <a:xfrm flipH="0" flipV="0">
            <a:off x="445493" y="1158574"/>
            <a:ext cx="11348648" cy="4846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305908" indent="-305908" algn="just">
              <a:lnSpc>
                <a:spcPct val="120000"/>
              </a:lnSpc>
              <a:buFont typeface="Arial"/>
              <a:buChar char="•"/>
              <a:defRPr/>
            </a:pP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Высокоэффективная и ресурсосберегающая энергетика</a:t>
            </a:r>
            <a:endParaRPr sz="20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305908" indent="-305908" algn="just">
              <a:lnSpc>
                <a:spcPct val="120000"/>
              </a:lnSpc>
              <a:buFont typeface="Arial"/>
              <a:buChar char="•"/>
              <a:defRPr/>
            </a:pP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Превентивная и персонализированная медицина, обеспечение здорового долголетия</a:t>
            </a:r>
            <a:endParaRPr sz="20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305908" indent="-305908" algn="just">
              <a:lnSpc>
                <a:spcPct val="120000"/>
              </a:lnSpc>
              <a:buFont typeface="Arial"/>
              <a:buChar char="•"/>
              <a:defRPr/>
            </a:pP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Высокопродуктивное и устойчивое к изменениям природной среды сельское хозяйство</a:t>
            </a:r>
            <a:endParaRPr sz="20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305908" indent="-305908" algn="just">
              <a:lnSpc>
                <a:spcPct val="120000"/>
              </a:lnSpc>
              <a:buFont typeface="Arial"/>
              <a:buChar char="•"/>
              <a:defRPr/>
            </a:pP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Биотехнологии и фармакология</a:t>
            </a:r>
            <a:endParaRPr sz="20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305908" indent="-305908" algn="just">
              <a:lnSpc>
                <a:spcPct val="120000"/>
              </a:lnSpc>
              <a:buFont typeface="Arial"/>
              <a:buChar char="•"/>
              <a:defRPr/>
            </a:pP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Ци</a:t>
            </a: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фровые технологии, включая телекоммуникационные технологии и технологии искусственного интеллекта, технологии создания защищенного системного и прикладного программного обеспечения, а также безопасность получения, хранения, передачи и обработки информации.</a:t>
            </a:r>
            <a:endParaRPr sz="20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305908" indent="-305908" algn="just">
              <a:lnSpc>
                <a:spcPct val="120000"/>
              </a:lnSpc>
              <a:buFont typeface="Arial"/>
              <a:buChar char="•"/>
              <a:defRPr/>
            </a:pP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Интеллектуальные транспортные системы, включая технологии авиастроения и автономные транспортные средства</a:t>
            </a:r>
            <a:endParaRPr sz="20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305908" indent="-305908" algn="just">
              <a:lnSpc>
                <a:spcPct val="120000"/>
              </a:lnSpc>
              <a:buFont typeface="Arial"/>
              <a:buChar char="•"/>
              <a:defRPr/>
            </a:pP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Экология городов и производств, климатические технологии, в том числе технологии адаптации к изменениям среды и климата, технологии замкнутого цикла</a:t>
            </a:r>
            <a:endParaRPr sz="20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305908" indent="-305908" algn="just">
              <a:lnSpc>
                <a:spcPct val="120000"/>
              </a:lnSpc>
              <a:buFont typeface="Arial"/>
              <a:buChar char="•"/>
              <a:defRPr/>
            </a:pP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Приборостроение, наукоемкое оборудование и автоматизация</a:t>
            </a:r>
            <a:endParaRPr sz="20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305908" indent="-305908" algn="just">
              <a:lnSpc>
                <a:spcPct val="120000"/>
              </a:lnSpc>
              <a:buFont typeface="Arial"/>
              <a:buChar char="•"/>
              <a:defRPr/>
            </a:pPr>
            <a:r>
              <a:rPr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Новые материалы и химия</a:t>
            </a:r>
            <a:endParaRPr sz="20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8659120" name="TextBox 10"/>
          <p:cNvSpPr/>
          <p:nvPr/>
        </p:nvSpPr>
        <p:spPr bwMode="auto">
          <a:xfrm>
            <a:off x="0" y="920"/>
            <a:ext cx="12253679" cy="96995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strike="noStrik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Реестр </a:t>
            </a:r>
            <a:r>
              <a:rPr sz="2000" b="1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Cибирского биотехнологического</a:t>
            </a:r>
            <a:endParaRPr sz="2000" b="1" i="0" u="none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defRPr/>
            </a:pPr>
            <a:r>
              <a:rPr sz="2000" b="1" i="0" u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научно-образовательного центра мирового уровня</a:t>
            </a:r>
            <a:endParaRPr sz="20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84129762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9"/>
          </a:xfrm>
          <a:prstGeom prst="rect">
            <a:avLst/>
          </a:prstGeom>
          <a:ln w="0">
            <a:noFill/>
          </a:ln>
        </p:spPr>
      </p:pic>
      <p:sp>
        <p:nvSpPr>
          <p:cNvPr id="1879951858" name=""/>
          <p:cNvSpPr txBox="1"/>
          <p:nvPr/>
        </p:nvSpPr>
        <p:spPr bwMode="auto">
          <a:xfrm flipH="0" flipV="0">
            <a:off x="445494" y="1158575"/>
            <a:ext cx="1134756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graphicFrame>
        <p:nvGraphicFramePr>
          <p:cNvPr id="1331676434" name=""/>
          <p:cNvGraphicFramePr>
            <a:graphicFrameLocks xmlns:a="http://schemas.openxmlformats.org/drawingml/2006/main"/>
          </p:cNvGraphicFramePr>
          <p:nvPr/>
        </p:nvGraphicFramePr>
        <p:xfrm>
          <a:off x="0" y="939799"/>
          <a:ext cx="12253679" cy="671829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{5940675A-B579-460E-94D1-54222C63F5DA}</a:tableStyleId>
              </a:tblPr>
              <a:tblGrid>
                <a:gridCol w="6120489"/>
                <a:gridCol w="6120489"/>
              </a:tblGrid>
              <a:tr h="38846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20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Название организации, реализующей проект </a:t>
                      </a:r>
                      <a:endParaRPr sz="20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Количество проектов</a:t>
                      </a:r>
                      <a:endParaRPr sz="20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56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ООО «ЛОГИКС Медицинские Системы»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1 проект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56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ООО </a:t>
                      </a:r>
                      <a:r>
                        <a:rPr lang="ru-RU" sz="16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«Системы точного земледелия»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2 проекта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56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ООО </a:t>
                      </a:r>
                      <a:r>
                        <a:rPr lang="ru-RU" sz="16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«Медико-биологический Союз»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1 проект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56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ООО </a:t>
                      </a:r>
                      <a:r>
                        <a:rPr lang="ru-RU" sz="16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Производственное объединение «Сиббиофарм»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3 проекта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56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ЗАО </a:t>
                      </a:r>
                      <a:r>
                        <a:rPr sz="1600" b="0" i="0" u="none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«СИБНИИЦМТ»</a:t>
                      </a:r>
                      <a:endParaRPr sz="1600" b="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4 проекта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56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ООО «</a:t>
                      </a:r>
                      <a:r>
                        <a:rPr lang="ru-RU" sz="16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Биологические источники энергии»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2 проекта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56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ООО </a:t>
                      </a:r>
                      <a:r>
                        <a:rPr lang="ru-RU" sz="16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«Гиссен БиоИнжиниринг»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1 проект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56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ООО </a:t>
                      </a: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«Современные Системы Выращивания»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1 проект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56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ООО НПО «Альфа-Групп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1 проект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51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ООО НИЦ «Инновации»</a:t>
                      </a:r>
                      <a:endParaRPr>
                        <a:solidFill>
                          <a:srgbClr val="7A181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1 проект</a:t>
                      </a:r>
                      <a:endParaRPr sz="18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51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ООО ГК «СибБиоГаз»</a:t>
                      </a:r>
                      <a:endParaRPr>
                        <a:solidFill>
                          <a:srgbClr val="7A181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1 проект</a:t>
                      </a:r>
                      <a:endParaRPr sz="18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51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ООО </a:t>
                      </a: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«</a:t>
                      </a: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Нейроортопедический</a:t>
                      </a: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 центр «</a:t>
                      </a: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ОртоС</a:t>
                      </a:r>
                      <a:r>
                        <a:rPr sz="16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»</a:t>
                      </a:r>
                      <a:endParaRPr sz="16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1 проект</a:t>
                      </a:r>
                      <a:endParaRPr sz="18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51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80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ООО «МикраВита»</a:t>
                      </a:r>
                      <a:endParaRPr sz="1800">
                        <a:solidFill>
                          <a:srgbClr val="7A181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1 проект</a:t>
                      </a:r>
                      <a:endParaRPr>
                        <a:solidFill>
                          <a:srgbClr val="7A181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51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ООО «Виталанг»</a:t>
                      </a:r>
                      <a:endParaRPr>
                        <a:solidFill>
                          <a:srgbClr val="7A181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1 проект</a:t>
                      </a:r>
                      <a:endParaRPr sz="1800">
                        <a:solidFill>
                          <a:srgbClr val="7A181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51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АО НПК «ИМПУЛЬС-проект»</a:t>
                      </a:r>
                      <a:endParaRPr>
                        <a:solidFill>
                          <a:srgbClr val="7A181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2 проекта</a:t>
                      </a:r>
                      <a:endParaRPr sz="1800">
                        <a:solidFill>
                          <a:srgbClr val="7A1818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51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ООО «Оргтехстрой»</a:t>
                      </a:r>
                      <a:endParaRPr>
                        <a:solidFill>
                          <a:srgbClr val="7A181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rgbClr val="7A1818"/>
                          </a:solidFill>
                          <a:latin typeface="Calibri"/>
                          <a:ea typeface="Calibri"/>
                          <a:cs typeface="Calibri"/>
                        </a:rPr>
                        <a:t>1 проект</a:t>
                      </a:r>
                      <a:endParaRPr>
                        <a:solidFill>
                          <a:srgbClr val="7A181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065802" name="TextBox 10"/>
          <p:cNvSpPr/>
          <p:nvPr/>
        </p:nvSpPr>
        <p:spPr bwMode="auto">
          <a:xfrm flipH="0" flipV="0">
            <a:off x="0" y="-46109"/>
            <a:ext cx="12180344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600" b="1" strike="noStrik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На что можно тратить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514105376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9"/>
          </a:xfrm>
          <a:prstGeom prst="rect">
            <a:avLst/>
          </a:prstGeom>
          <a:ln w="0">
            <a:noFill/>
          </a:ln>
        </p:spPr>
      </p:pic>
      <p:sp>
        <p:nvSpPr>
          <p:cNvPr id="145358750" name=""/>
          <p:cNvSpPr txBox="1"/>
          <p:nvPr/>
        </p:nvSpPr>
        <p:spPr bwMode="auto">
          <a:xfrm flipH="0" flipV="0">
            <a:off x="1755567" y="920449"/>
            <a:ext cx="9247128" cy="762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200" b="1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Подготовка, осуществление трансфера и коммерциализации технологий</a:t>
            </a:r>
            <a:r>
              <a:rPr lang="ru-RU" sz="2200" b="0" i="0" u="none" strike="noStrike" cap="none" spc="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:</a:t>
            </a:r>
            <a:endParaRPr sz="2200">
              <a:solidFill>
                <a:srgbClr val="7A1818"/>
              </a:solidFill>
              <a:latin typeface="Calibri"/>
              <a:cs typeface="Calibri"/>
            </a:endParaRPr>
          </a:p>
          <a:p>
            <a:pPr>
              <a:defRPr/>
            </a:pPr>
            <a:endParaRPr sz="2200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03936273" name="Прямоугольник 2"/>
          <p:cNvSpPr/>
          <p:nvPr/>
        </p:nvSpPr>
        <p:spPr bwMode="auto">
          <a:xfrm>
            <a:off x="388737" y="1411005"/>
            <a:ext cx="5727059" cy="5303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3879" lvl="0" indent="-283879" algn="just">
              <a:buFont typeface="Arial"/>
              <a:buChar char="•"/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оценка затрат, связанных с приобретением технологий</a:t>
            </a:r>
            <a:endParaRPr sz="1800">
              <a:solidFill>
                <a:srgbClr val="7A1818"/>
              </a:solidFill>
              <a:latin typeface="Calibri"/>
              <a:cs typeface="Calibri"/>
            </a:endParaRPr>
          </a:p>
          <a:p>
            <a:pPr marL="283879" lvl="0" indent="-283879" algn="just">
              <a:buFont typeface="Arial"/>
              <a:buChar char="•"/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приобретение новых технологий, в том числе приобретение прав на патенты и лицензий на использование изобретений, полезных моделей, промышленных образцов, специализированного ПО</a:t>
            </a:r>
            <a:endParaRPr sz="1800">
              <a:solidFill>
                <a:srgbClr val="7A1818"/>
              </a:solidFill>
              <a:latin typeface="Calibri"/>
              <a:cs typeface="Calibri"/>
            </a:endParaRPr>
          </a:p>
          <a:p>
            <a:pPr marL="283879" lvl="0" indent="-283879" algn="just">
              <a:buFont typeface="Arial"/>
              <a:buChar char="•"/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проведение работ по патентной аналитике</a:t>
            </a:r>
            <a:endParaRPr sz="1800">
              <a:solidFill>
                <a:srgbClr val="7A1818"/>
              </a:solidFill>
              <a:latin typeface="Calibri"/>
              <a:cs typeface="Calibri"/>
            </a:endParaRPr>
          </a:p>
          <a:p>
            <a:pPr marL="283879" lvl="0" indent="-283879" algn="just">
              <a:buFont typeface="Arial"/>
              <a:buChar char="•"/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завершение НИР и (или) ОКР</a:t>
            </a:r>
            <a:endParaRPr sz="1800">
              <a:solidFill>
                <a:srgbClr val="7A1818"/>
              </a:solidFill>
              <a:latin typeface="Calibri"/>
              <a:cs typeface="Calibri"/>
            </a:endParaRPr>
          </a:p>
          <a:p>
            <a:pPr marL="283879" lvl="0" indent="-283879" algn="just">
              <a:buFont typeface="Arial"/>
              <a:buChar char="•"/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изготовление опытного образца</a:t>
            </a:r>
            <a:endParaRPr sz="1800">
              <a:solidFill>
                <a:srgbClr val="7A1818"/>
              </a:solidFill>
              <a:latin typeface="Calibri"/>
              <a:cs typeface="Calibri"/>
            </a:endParaRPr>
          </a:p>
          <a:p>
            <a:pPr marL="283879" lvl="0" indent="-283879" algn="just">
              <a:buFont typeface="Arial"/>
              <a:buChar char="•"/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проведение испытаний опытных образцов, в том числе проведение экспериментов и прикладных работ по совершенствованию потребительских свойств, технологических, экономических, эргономических характеристик инновационного продукта, в соответствии с требованиями конкретного потребителя, проведение клинических испытаний создаваемого медицинского оборудования и фармацевтических препаратов в соответствии с требованиями законодательства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120769271" name="Прямоугольник 8"/>
          <p:cNvSpPr/>
          <p:nvPr/>
        </p:nvSpPr>
        <p:spPr bwMode="auto">
          <a:xfrm>
            <a:off x="6378412" y="1411005"/>
            <a:ext cx="5560883" cy="5303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3879" lvl="0" indent="-283879" algn="just">
              <a:buFont typeface="Arial"/>
              <a:buChar char="•"/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внедрение в производство новой или с новыми потребительскими свойствами продукции </a:t>
            </a: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(товаров, работ, услуг)</a:t>
            </a:r>
            <a:endParaRPr sz="1800">
              <a:solidFill>
                <a:srgbClr val="7A1818"/>
              </a:solidFill>
              <a:latin typeface="Calibri"/>
              <a:cs typeface="Calibri"/>
            </a:endParaRPr>
          </a:p>
          <a:p>
            <a:pPr marL="283879" lvl="0" indent="-283879" algn="just">
              <a:buFont typeface="Arial"/>
              <a:buChar char="•"/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внедрение инновационных технологий для производства инновационной продукции</a:t>
            </a:r>
            <a:endParaRPr sz="1800">
              <a:solidFill>
                <a:srgbClr val="7A1818"/>
              </a:solidFill>
              <a:latin typeface="Calibri"/>
              <a:cs typeface="Calibri"/>
            </a:endParaRPr>
          </a:p>
          <a:p>
            <a:pPr marL="283879" lvl="0" indent="-283879" algn="just">
              <a:buFont typeface="Arial"/>
              <a:buChar char="•"/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разработка проектов модернизации действующих технологических установок, обеспечивающих внедрение инновационных технологий</a:t>
            </a:r>
            <a:endParaRPr sz="1800">
              <a:solidFill>
                <a:srgbClr val="7A1818"/>
              </a:solidFill>
              <a:latin typeface="Calibri"/>
              <a:cs typeface="Calibri"/>
            </a:endParaRPr>
          </a:p>
          <a:p>
            <a:pPr marL="283879" lvl="0" indent="-283879" algn="just">
              <a:buFont typeface="Arial"/>
              <a:buChar char="•"/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проведение сертификации и стандартизации инновационных продукции и технологий, оформление регистрационных удостоверений и иных разрешительных документов, связанных с выводом инновационной продукции и технологий в свободное обращение, обеспечение правовой охраны результатов интеллектуальной деятельности</a:t>
            </a:r>
            <a:endParaRPr sz="1800">
              <a:solidFill>
                <a:srgbClr val="7A1818"/>
              </a:solidFill>
              <a:latin typeface="Calibri"/>
              <a:cs typeface="Calibri"/>
            </a:endParaRPr>
          </a:p>
          <a:p>
            <a:pPr marL="283879" lvl="0" indent="-283879" algn="just">
              <a:buFont typeface="Arial"/>
              <a:buChar char="•"/>
              <a:defRPr/>
            </a:pPr>
            <a:r>
              <a:rPr lang="ru-RU" sz="18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создание и применение новых способов производства, распространения и использования продукции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1336120" name="TextBox 10"/>
          <p:cNvSpPr/>
          <p:nvPr/>
        </p:nvSpPr>
        <p:spPr bwMode="auto">
          <a:xfrm flipH="0" flipV="0">
            <a:off x="0" y="-41609"/>
            <a:ext cx="12189344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600" b="1" strike="noStrik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Основные требования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783834711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9"/>
          </a:xfrm>
          <a:prstGeom prst="rect">
            <a:avLst/>
          </a:prstGeom>
          <a:ln w="0">
            <a:noFill/>
          </a:ln>
        </p:spPr>
      </p:pic>
      <p:sp>
        <p:nvSpPr>
          <p:cNvPr id="1439647890" name="Прямоугольник 39"/>
          <p:cNvSpPr/>
          <p:nvPr/>
        </p:nvSpPr>
        <p:spPr bwMode="auto">
          <a:xfrm flipH="0" flipV="0">
            <a:off x="488718" y="742688"/>
            <a:ext cx="5294848" cy="6035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835" indent="-250835" algn="just">
              <a:buFont typeface="Arial"/>
              <a:buChar char="•"/>
              <a:defRPr/>
            </a:pP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регистрация на территории Новосибирской области</a:t>
            </a:r>
            <a:endParaRPr sz="15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отсутствие задолженности по уплате налогов</a:t>
            </a: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, сборов и страховых </a:t>
            </a: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(не ранее первого числа месяца подачи заявки и на дату заключения Договора</a:t>
            </a:r>
            <a:endParaRPr sz="1500">
              <a:solidFill>
                <a:srgbClr val="7A1818"/>
              </a:solidFill>
              <a:latin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отсутствие просроченной задолженности перед областным бюджетом (по состоянию на дату подачи заявки и на дату заключения Договора)</a:t>
            </a:r>
            <a:endParaRPr sz="1500">
              <a:solidFill>
                <a:srgbClr val="7A1818"/>
              </a:solidFill>
              <a:latin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не находиться в процессе реорганизации, ликвидации или банкротства, деятельность не приостановлена;</a:t>
            </a:r>
            <a:endParaRPr sz="1500">
              <a:solidFill>
                <a:srgbClr val="7A1818"/>
              </a:solidFill>
              <a:latin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не являться иностранным юридическим лицом, или юридическим лицом, в уставном (складочном) капитале которого доля участия иностранных юридических лиц превышает 25%</a:t>
            </a:r>
            <a:endParaRPr sz="1500">
              <a:solidFill>
                <a:srgbClr val="7A1818"/>
              </a:solidFill>
              <a:latin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не находиться в перечне организаций, в отношении которых имеются сведения об их причастности к экстремистской деятельности или терроризму</a:t>
            </a:r>
            <a:endParaRPr sz="1500">
              <a:solidFill>
                <a:srgbClr val="7A1818"/>
              </a:solidFill>
              <a:latin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не находиться в перечнях организаций, связанных с террористическими организациями и террористами или с распространением оружия массового уничтожения;</a:t>
            </a:r>
            <a:endParaRPr sz="1500">
              <a:solidFill>
                <a:srgbClr val="7A1818"/>
              </a:solidFill>
              <a:latin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не получать ранее средства из областного бюджета на реализацию данного проекта</a:t>
            </a:r>
            <a:endParaRPr sz="1500">
              <a:solidFill>
                <a:srgbClr val="7A1818"/>
              </a:solidFill>
              <a:latin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не получать средства из других источников (из бюджетов других уровней, из средств фондов) на финансовое обеспечение одних и тех же затрат, связанных с реализацией проекта</a:t>
            </a:r>
            <a:endParaRPr sz="1500">
              <a:solidFill>
                <a:srgbClr val="7A1818"/>
              </a:solidFill>
              <a:latin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endParaRPr sz="1500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2130335807" name="Прямоугольник 7"/>
          <p:cNvSpPr/>
          <p:nvPr/>
        </p:nvSpPr>
        <p:spPr bwMode="auto">
          <a:xfrm flipH="0" flipV="0">
            <a:off x="5996945" y="742688"/>
            <a:ext cx="5831426" cy="603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835" indent="-250835" algn="just">
              <a:buFont typeface="Arial"/>
              <a:buChar char="•"/>
              <a:defRPr/>
            </a:pP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не  являться иностранным агентом</a:t>
            </a:r>
            <a:endParaRPr sz="15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не являться получателем субсидии в соответствии с Порядком предоставления субсидий</a:t>
            </a:r>
            <a:endParaRPr sz="15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софинансирование</a:t>
            </a: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проекта за счет собственных средств или привлеченных заявителем средств в размере не менее суммы запрашиваемой субсидии (в каждом году господдержки)</a:t>
            </a:r>
            <a:endParaRPr sz="15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осуществление расходов (затрат), в объемах, не превышающих предельные значения, указанные в пункте 41 Порядка предоставления субсидий</a:t>
            </a:r>
            <a:endParaRPr sz="15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согласие на публикацию (размещение) в Интернете информации об участнике конкурса, о подаваемой им заявке, иной общедоступной информации, связанной с его участием в конкурсе</a:t>
            </a:r>
            <a:endParaRPr sz="15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согласие на представление налоговым органом в министерство сведений о заявителе как налогоплательщике (плательщике страховых взносов), составляющих налоговую тайну</a:t>
            </a:r>
            <a:endParaRPr sz="15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реализация проекта, направленного на реализацию технологий гражданского назначения и не содержащего сведений, составляющих государственную тайну</a:t>
            </a:r>
            <a:endParaRPr sz="1500">
              <a:solidFill>
                <a:srgbClr val="7A1818"/>
              </a:solidFill>
              <a:latin typeface="Calibri"/>
              <a:ea typeface="Calibri"/>
              <a:cs typeface="Calibri"/>
            </a:endParaRPr>
          </a:p>
          <a:p>
            <a:pPr marL="250835" indent="-250835" algn="just">
              <a:buFont typeface="Arial"/>
              <a:buChar char="•"/>
              <a:defRPr/>
            </a:pPr>
            <a:r>
              <a:rPr lang="ru-RU" sz="15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участник конкурса, ранее получивший субсидию в соответствии с Порядком по результатам предыдущих конкурсов, вправе принять участие в конкурсе с другим проектом при подтверждении комиссией соблюдения им, как получателем предыдущей субсидии, условий и порядка ее предоставления, а также достижения результатов предоставления предыдущей субсидии</a:t>
            </a:r>
            <a:endParaRPr sz="1500">
              <a:solidFill>
                <a:srgbClr val="7A181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3905384" name="TextBox 10"/>
          <p:cNvSpPr/>
          <p:nvPr/>
        </p:nvSpPr>
        <p:spPr bwMode="auto">
          <a:xfrm flipH="0" flipV="0">
            <a:off x="0" y="-38009"/>
            <a:ext cx="12196544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600" b="1" strike="noStrik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Направления расходов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954432093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9"/>
          </a:xfrm>
          <a:prstGeom prst="rect">
            <a:avLst/>
          </a:prstGeom>
          <a:ln w="0">
            <a:noFill/>
          </a:ln>
        </p:spPr>
      </p:pic>
      <p:sp>
        <p:nvSpPr>
          <p:cNvPr id="2044520327" name="Прямоугольник 3"/>
          <p:cNvSpPr/>
          <p:nvPr/>
        </p:nvSpPr>
        <p:spPr bwMode="auto">
          <a:xfrm flipH="0" flipV="0">
            <a:off x="604764" y="944698"/>
            <a:ext cx="6878177" cy="4968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5908" lvl="0" indent="-305908" algn="just" defTabSz="311149">
              <a:spcBef>
                <a:spcPts val="0"/>
              </a:spcBef>
              <a:buFont typeface="Arial"/>
              <a:buChar char="•"/>
              <a:defRPr/>
            </a:pPr>
            <a:r>
              <a:rPr lang="ru-RU"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заработная плата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  <a:p>
            <a:pPr marL="305908" lvl="0" indent="-305908" algn="just" defTabSz="311149">
              <a:spcBef>
                <a:spcPts val="0"/>
              </a:spcBef>
              <a:buFont typeface="Arial"/>
              <a:buChar char="•"/>
              <a:defRPr/>
            </a:pPr>
            <a:r>
              <a:rPr lang="ru-RU"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начисления на заработную плату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  <a:p>
            <a:pPr marL="305908" lvl="0" indent="-305908" algn="just" defTabSz="311149">
              <a:spcBef>
                <a:spcPts val="0"/>
              </a:spcBef>
              <a:buFont typeface="Arial"/>
              <a:buChar char="•"/>
              <a:defRPr/>
            </a:pPr>
            <a:r>
              <a:rPr lang="ru-RU"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приобретение, в том числе во временное пользование (аренда, лизинг) специального оборудования, приборов, а также приобретение материалов, сырья, комплектующих для целей реализации проекта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  <a:p>
            <a:pPr marL="305908" lvl="0" indent="-305908" algn="just" defTabSz="311149">
              <a:spcBef>
                <a:spcPts val="0"/>
              </a:spcBef>
              <a:buFont typeface="Arial"/>
              <a:buChar char="•"/>
              <a:defRPr/>
            </a:pPr>
            <a:r>
              <a:rPr lang="ru-RU"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выплаты по оплате контрактов (договоров) на приобретение исключительных прав на РИД или средства индивидуализации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  <a:p>
            <a:pPr marL="305908" lvl="0" indent="-305908" algn="just" defTabSz="311149">
              <a:spcBef>
                <a:spcPts val="0"/>
              </a:spcBef>
              <a:buFont typeface="Arial"/>
              <a:buChar char="•"/>
              <a:defRPr/>
            </a:pPr>
            <a:r>
              <a:rPr lang="ru-RU"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закупка работ и услуг (за исключением внешних НИР и (или) ОКР по теме проекта, выполняемых научными учреждениями и (или) высшими учебными заведениями;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  <a:p>
            <a:pPr marL="305908" lvl="0" indent="-305908" algn="just" defTabSz="311149">
              <a:spcBef>
                <a:spcPts val="0"/>
              </a:spcBef>
              <a:buFont typeface="Arial"/>
              <a:buChar char="•"/>
              <a:defRPr/>
            </a:pPr>
            <a:r>
              <a:rPr lang="ru-RU"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оплата работ (внешних НИР и (или) ОКР) по теме проекта, выполняемых научными учреждениями и (или) высшими учебными заведениями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  <a:p>
            <a:pPr marL="305908" lvl="0" indent="-305908" algn="just" defTabSz="311149">
              <a:spcBef>
                <a:spcPts val="0"/>
              </a:spcBef>
              <a:buFont typeface="Arial"/>
              <a:buChar char="•"/>
              <a:defRPr/>
            </a:pPr>
            <a:r>
              <a:rPr lang="ru-RU" sz="20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накладные расходы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</p:txBody>
      </p:sp>
      <p:pic>
        <p:nvPicPr>
          <p:cNvPr id="2112968653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591270" y="2047129"/>
            <a:ext cx="4443832" cy="4377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318202" name="TextBox 10"/>
          <p:cNvSpPr/>
          <p:nvPr/>
        </p:nvSpPr>
        <p:spPr bwMode="auto">
          <a:xfrm flipH="0" flipV="0">
            <a:off x="0" y="-33149"/>
            <a:ext cx="12206264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600" b="1" strike="noStrik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Дополнительные требования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4120669" name="Рисунок 11"/>
          <p:cNvPicPr/>
          <p:nvPr/>
        </p:nvPicPr>
        <p:blipFill>
          <a:blip r:embed="rId2"/>
          <a:stretch/>
        </p:blipFill>
        <p:spPr bwMode="auto">
          <a:xfrm>
            <a:off x="147240" y="61560"/>
            <a:ext cx="502920" cy="626399"/>
          </a:xfrm>
          <a:prstGeom prst="rect">
            <a:avLst/>
          </a:prstGeom>
          <a:ln w="0">
            <a:noFill/>
          </a:ln>
        </p:spPr>
      </p:pic>
      <p:sp>
        <p:nvSpPr>
          <p:cNvPr id="1512343963" name="TextBox 4"/>
          <p:cNvSpPr txBox="1"/>
          <p:nvPr/>
        </p:nvSpPr>
        <p:spPr bwMode="auto">
          <a:xfrm>
            <a:off x="333339" y="2202001"/>
            <a:ext cx="3717563" cy="294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2865" indent="-272865">
              <a:buFont typeface="Arial"/>
              <a:buChar char="•"/>
              <a:defRPr/>
            </a:pPr>
            <a:r>
              <a:rPr lang="ru-RU" sz="17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заказные НИР и (или) ОКР по теме проекта в НИИ и (или) вузах за счет не менее 20% собственных средств и (или) привлеченных  средств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  <a:p>
            <a:pPr marL="272865" lvl="0" indent="-272865">
              <a:buFont typeface="Arial"/>
              <a:buChar char="•"/>
              <a:defRPr/>
            </a:pPr>
            <a:endParaRPr sz="1700">
              <a:solidFill>
                <a:srgbClr val="7A1818"/>
              </a:solidFill>
              <a:latin typeface="Calibri"/>
              <a:cs typeface="Calibri"/>
            </a:endParaRPr>
          </a:p>
          <a:p>
            <a:pPr marL="272865" lvl="0" indent="-272865">
              <a:buFont typeface="Arial"/>
              <a:buChar char="•"/>
              <a:defRPr/>
            </a:pPr>
            <a:endParaRPr sz="1700">
              <a:solidFill>
                <a:srgbClr val="7A1818"/>
              </a:solidFill>
              <a:latin typeface="Calibri"/>
              <a:cs typeface="Calibri"/>
            </a:endParaRPr>
          </a:p>
          <a:p>
            <a:pPr marL="272865" lvl="0" indent="-272865">
              <a:buFont typeface="Arial"/>
              <a:buChar char="•"/>
              <a:defRPr/>
            </a:pPr>
            <a:r>
              <a:rPr lang="ru-RU" sz="17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соответствие проекта одному из приоритетных направлений научной, научно-технической и инновационной деятельности Новосибирской области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990384398" name="TextBox 5"/>
          <p:cNvSpPr txBox="1"/>
          <p:nvPr/>
        </p:nvSpPr>
        <p:spPr bwMode="auto">
          <a:xfrm>
            <a:off x="4205219" y="2202001"/>
            <a:ext cx="3587927" cy="34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2865" indent="-272865">
              <a:buFont typeface="Arial"/>
              <a:buChar char="•"/>
              <a:defRPr/>
            </a:pPr>
            <a:r>
              <a:rPr lang="ru-RU" sz="17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реализация проекта, включенного в реестр проектов </a:t>
            </a:r>
            <a:r>
              <a:rPr lang="ru-RU" sz="17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СиббиоНОЦ</a:t>
            </a:r>
            <a:endParaRPr sz="1700">
              <a:solidFill>
                <a:srgbClr val="7A1818"/>
              </a:solidFill>
              <a:latin typeface="Calibri"/>
              <a:cs typeface="Calibri"/>
            </a:endParaRPr>
          </a:p>
          <a:p>
            <a:pPr marL="272865" indent="-272865">
              <a:buFont typeface="Arial"/>
              <a:buChar char="•"/>
              <a:defRPr/>
            </a:pPr>
            <a:endParaRPr sz="1700">
              <a:solidFill>
                <a:srgbClr val="7A1818"/>
              </a:solidFill>
              <a:latin typeface="Calibri"/>
              <a:cs typeface="Calibri"/>
            </a:endParaRPr>
          </a:p>
          <a:p>
            <a:pPr marL="272865" indent="-272865">
              <a:buFont typeface="Arial"/>
              <a:buChar char="•"/>
              <a:defRPr/>
            </a:pPr>
            <a:endParaRPr sz="1700">
              <a:solidFill>
                <a:srgbClr val="7A1818"/>
              </a:solidFill>
              <a:latin typeface="Calibri"/>
              <a:cs typeface="Calibri"/>
            </a:endParaRPr>
          </a:p>
          <a:p>
            <a:pPr marL="272865" indent="-272865">
              <a:buFont typeface="Arial"/>
              <a:buChar char="•"/>
              <a:defRPr/>
            </a:pPr>
            <a:r>
              <a:rPr lang="ru-RU" sz="17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на выполнение НИР и (или) ОКР  не менее 50% собственных и (или) привлеченных  средств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  <a:p>
            <a:pPr marL="272865" indent="-272865">
              <a:buFont typeface="Arial"/>
              <a:buChar char="•"/>
              <a:defRPr/>
            </a:pPr>
            <a:endParaRPr sz="1700">
              <a:solidFill>
                <a:srgbClr val="7A1818"/>
              </a:solidFill>
              <a:latin typeface="Calibri"/>
              <a:cs typeface="Calibri"/>
            </a:endParaRPr>
          </a:p>
          <a:p>
            <a:pPr marL="272865" indent="-272865">
              <a:buFont typeface="Arial"/>
              <a:buChar char="•"/>
              <a:defRPr/>
            </a:pPr>
            <a:endParaRPr sz="1700">
              <a:solidFill>
                <a:srgbClr val="7A1818"/>
              </a:solidFill>
              <a:latin typeface="Calibri"/>
              <a:cs typeface="Calibri"/>
            </a:endParaRPr>
          </a:p>
          <a:p>
            <a:pPr marL="272865" indent="-272865">
              <a:buFont typeface="Arial"/>
              <a:buChar char="•"/>
              <a:defRPr/>
            </a:pPr>
            <a:r>
              <a:rPr lang="ru-RU" sz="17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наличие 72.1 ОКВЭД в течение не менее чем один календарный год до даты подачи заявки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457960940" name="TextBox 7"/>
          <p:cNvSpPr txBox="1"/>
          <p:nvPr/>
        </p:nvSpPr>
        <p:spPr bwMode="auto">
          <a:xfrm>
            <a:off x="8248425" y="2202001"/>
            <a:ext cx="3652626" cy="39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850" lvl="0" indent="-261850">
              <a:buFont typeface="Arial"/>
              <a:buChar char="•"/>
              <a:defRPr/>
            </a:pP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реализация проекта, включенного в реестр проектов </a:t>
            </a: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СиббиоНОЦ</a:t>
            </a:r>
            <a:endParaRPr sz="1600">
              <a:solidFill>
                <a:srgbClr val="7A1818"/>
              </a:solidFill>
              <a:latin typeface="Calibri"/>
              <a:cs typeface="Calibri"/>
            </a:endParaRPr>
          </a:p>
          <a:p>
            <a:pPr marL="261850" lvl="0" indent="-261850">
              <a:buFont typeface="Arial"/>
              <a:buChar char="•"/>
              <a:defRPr/>
            </a:pPr>
            <a:endParaRPr sz="1600">
              <a:solidFill>
                <a:srgbClr val="7A1818"/>
              </a:solidFill>
              <a:latin typeface="Calibri"/>
              <a:cs typeface="Calibri"/>
            </a:endParaRPr>
          </a:p>
          <a:p>
            <a:pPr marL="261850" indent="-261850">
              <a:buFont typeface="Arial"/>
              <a:buChar char="•"/>
              <a:defRPr/>
            </a:pP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заказные НИР и (или) ОКР  по теме проекта в НИИ и (или) вузах не менее 20% собственных средств и (или) привлеченных  средств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  <a:p>
            <a:pPr marL="261850" lvl="0" indent="-261850">
              <a:buFont typeface="Arial"/>
              <a:buChar char="•"/>
              <a:defRPr/>
            </a:pPr>
            <a:endParaRPr sz="1600">
              <a:solidFill>
                <a:srgbClr val="7A1818"/>
              </a:solidFill>
              <a:latin typeface="Calibri"/>
              <a:cs typeface="Calibri"/>
            </a:endParaRPr>
          </a:p>
          <a:p>
            <a:pPr marL="261850" lvl="0" indent="-261850">
              <a:buFont typeface="Arial"/>
              <a:buChar char="•"/>
              <a:defRPr/>
            </a:pP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осуществление своей деятельности не менее чем три календарных года до даты подачи заявки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  <a:p>
            <a:pPr marL="261850" lvl="0" indent="-261850">
              <a:buFont typeface="Arial"/>
              <a:buChar char="•"/>
              <a:defRPr/>
            </a:pPr>
            <a:endParaRPr sz="1600">
              <a:solidFill>
                <a:srgbClr val="7A1818"/>
              </a:solidFill>
              <a:latin typeface="Calibri"/>
              <a:cs typeface="Calibri"/>
            </a:endParaRPr>
          </a:p>
          <a:p>
            <a:pPr marL="261850" lvl="0" indent="-261850">
              <a:buFont typeface="Arial"/>
              <a:buChar char="•"/>
              <a:defRPr/>
            </a:pPr>
            <a:r>
              <a:rPr lang="ru-RU" sz="1600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наличие выручки от реализации за последние три календарных года производимой продукции и (или) оказываемых услуг</a:t>
            </a:r>
            <a:endParaRPr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171115155" name="Прямоугольник 13"/>
          <p:cNvSpPr/>
          <p:nvPr/>
        </p:nvSpPr>
        <p:spPr bwMode="auto">
          <a:xfrm rot="10799989" flipH="0" flipV="1">
            <a:off x="8533055" y="1200032"/>
            <a:ext cx="2998445" cy="70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3-я категория -  «Товаропроизводители»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1869005955" name="Прямоугольник 14"/>
          <p:cNvSpPr/>
          <p:nvPr/>
        </p:nvSpPr>
        <p:spPr bwMode="auto">
          <a:xfrm rot="10799989" flipH="1" flipV="1">
            <a:off x="527292" y="1193341"/>
            <a:ext cx="2829218" cy="70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1-я категория - 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  <a:p>
            <a:pPr lvl="0" algn="ctr">
              <a:defRPr/>
            </a:pPr>
            <a:r>
              <a:rPr lang="ru-RU" sz="20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 «Общая»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</p:txBody>
      </p:sp>
      <p:sp>
        <p:nvSpPr>
          <p:cNvPr id="533125991" name="Прямоугольник 15"/>
          <p:cNvSpPr/>
          <p:nvPr/>
        </p:nvSpPr>
        <p:spPr bwMode="auto">
          <a:xfrm rot="10799989" flipV="1">
            <a:off x="4820755" y="1193341"/>
            <a:ext cx="2012037" cy="70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>
                <a:solidFill>
                  <a:srgbClr val="7A1818"/>
                </a:solidFill>
                <a:latin typeface="Calibri"/>
                <a:ea typeface="Calibri"/>
                <a:cs typeface="Calibri"/>
              </a:rPr>
              <a:t>2-я категория -  «Разработчики»</a:t>
            </a:r>
            <a:endParaRPr sz="2000">
              <a:solidFill>
                <a:srgbClr val="7A181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40933550" name=""/>
          <p:cNvPicPr>
            <a:picLocks noChangeAspect="1"/>
          </p:cNvPicPr>
          <p:nvPr/>
        </p:nvPicPr>
        <p:blipFill>
          <a:blip r:embed="rId2"/>
          <a:srcRect l="12701" t="0" r="12162" b="0"/>
          <a:stretch/>
        </p:blipFill>
        <p:spPr bwMode="auto">
          <a:xfrm flipH="0" flipV="0">
            <a:off x="0" y="628365"/>
            <a:ext cx="4833681" cy="6245613"/>
          </a:xfrm>
          <a:prstGeom prst="rect">
            <a:avLst/>
          </a:prstGeom>
        </p:spPr>
      </p:pic>
      <p:sp>
        <p:nvSpPr>
          <p:cNvPr id="181511203" name="TextBox 10"/>
          <p:cNvSpPr/>
          <p:nvPr/>
        </p:nvSpPr>
        <p:spPr bwMode="auto">
          <a:xfrm flipH="0" flipV="0">
            <a:off x="0" y="-28828"/>
            <a:ext cx="12214902" cy="756599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180000" rIns="90000" bIns="1800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600" b="1" strike="noStrike" spc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Этапы конкурса</a:t>
            </a:r>
            <a:endParaRPr sz="2600" b="1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079691167" name="Рисунок 11"/>
          <p:cNvPicPr/>
          <p:nvPr/>
        </p:nvPicPr>
        <p:blipFill>
          <a:blip r:embed="rId3"/>
          <a:stretch/>
        </p:blipFill>
        <p:spPr bwMode="auto">
          <a:xfrm>
            <a:off x="147240" y="61560"/>
            <a:ext cx="502920" cy="626398"/>
          </a:xfrm>
          <a:prstGeom prst="rect">
            <a:avLst/>
          </a:prstGeom>
          <a:ln w="0">
            <a:noFill/>
          </a:ln>
        </p:spPr>
      </p:pic>
      <p:sp>
        <p:nvSpPr>
          <p:cNvPr id="812345654" name="Прямоугольник 8"/>
          <p:cNvSpPr/>
          <p:nvPr/>
        </p:nvSpPr>
        <p:spPr bwMode="auto">
          <a:xfrm>
            <a:off x="7286100" y="5839338"/>
            <a:ext cx="4721760" cy="1034640"/>
          </a:xfrm>
          <a:prstGeom prst="rect">
            <a:avLst/>
          </a:prstGeom>
          <a:solidFill>
            <a:schemeClr val="bg1">
              <a:lumMod val="85000"/>
            </a:schemeClr>
          </a:solidFill>
          <a:ln w="6349" cap="flat" cmpd="sng" algn="ctr">
            <a:solidFill>
              <a:srgbClr val="7A181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endParaRPr sz="1100" b="0" strike="noStrike" spc="0">
              <a:solidFill>
                <a:srgbClr val="7A1818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100" b="0" strike="noStrike" spc="0">
                <a:solidFill>
                  <a:srgbClr val="7A1818"/>
                </a:solidFill>
                <a:latin typeface="Calibri"/>
                <a:ea typeface="Arial"/>
              </a:rPr>
              <a:t>Заключение договора </a:t>
            </a:r>
            <a:endParaRPr sz="1100" b="0" strike="noStrike" spc="0">
              <a:solidFill>
                <a:srgbClr val="7A1818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100" b="0" strike="noStrike" spc="0">
                <a:solidFill>
                  <a:srgbClr val="7A1818"/>
                </a:solidFill>
                <a:latin typeface="Calibri"/>
                <a:ea typeface="Arial"/>
              </a:rPr>
              <a:t>20 рабочих дней</a:t>
            </a:r>
            <a:endParaRPr sz="1100" b="0" strike="noStrike" spc="0">
              <a:solidFill>
                <a:srgbClr val="7A1818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endParaRPr sz="1100" b="0" strike="noStrike" spc="0">
              <a:solidFill>
                <a:srgbClr val="7A1818"/>
              </a:solidFill>
              <a:latin typeface="Arial"/>
            </a:endParaRPr>
          </a:p>
        </p:txBody>
      </p:sp>
      <p:cxnSp>
        <p:nvCxnSpPr>
          <p:cNvPr id="1116979105" name="Прямая со стрелкой 789401353"/>
          <p:cNvCxnSpPr>
            <a:cxnSpLocks/>
          </p:cNvCxnSpPr>
          <p:nvPr/>
        </p:nvCxnSpPr>
        <p:spPr bwMode="auto">
          <a:xfrm>
            <a:off x="5229420" y="5170458"/>
            <a:ext cx="1892520" cy="25200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 w="6349">
            <a:solidFill>
              <a:srgbClr val="7A1818"/>
            </a:solidFill>
            <a:prstDash val="solid"/>
            <a:tailEnd type="triangle" w="med" len="med"/>
          </a:ln>
        </p:spPr>
      </p:cxnSp>
      <p:cxnSp>
        <p:nvCxnSpPr>
          <p:cNvPr id="1464876628" name="Прямая со стрелкой 789401355"/>
          <p:cNvCxnSpPr>
            <a:cxnSpLocks/>
          </p:cNvCxnSpPr>
          <p:nvPr/>
        </p:nvCxnSpPr>
        <p:spPr bwMode="auto">
          <a:xfrm>
            <a:off x="5600580" y="4137978"/>
            <a:ext cx="1521360" cy="11160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 w="6349">
            <a:solidFill>
              <a:srgbClr val="7A1818"/>
            </a:solidFill>
            <a:prstDash val="solid"/>
            <a:tailEnd type="triangle" w="med" len="med"/>
          </a:ln>
        </p:spPr>
      </p:cxnSp>
      <p:cxnSp>
        <p:nvCxnSpPr>
          <p:cNvPr id="1405085522" name="Прямая со стрелкой 97"/>
          <p:cNvCxnSpPr>
            <a:cxnSpLocks/>
          </p:cNvCxnSpPr>
          <p:nvPr/>
        </p:nvCxnSpPr>
        <p:spPr bwMode="auto">
          <a:xfrm>
            <a:off x="5963100" y="2959697"/>
            <a:ext cx="1158840" cy="360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 w="6349">
            <a:solidFill>
              <a:srgbClr val="7A1818"/>
            </a:solidFill>
            <a:prstDash val="solid"/>
            <a:tailEnd type="triangle" w="med" len="med"/>
          </a:ln>
        </p:spPr>
      </p:cxnSp>
      <p:cxnSp>
        <p:nvCxnSpPr>
          <p:cNvPr id="894611314" name="Прямая со стрелкой 104"/>
          <p:cNvCxnSpPr>
            <a:cxnSpLocks/>
          </p:cNvCxnSpPr>
          <p:nvPr/>
        </p:nvCxnSpPr>
        <p:spPr bwMode="auto">
          <a:xfrm>
            <a:off x="6542340" y="1506018"/>
            <a:ext cx="579600" cy="360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 w="6349">
            <a:solidFill>
              <a:srgbClr val="7A1818"/>
            </a:solidFill>
            <a:prstDash val="solid"/>
            <a:tailEnd type="triangle" w="med" len="med"/>
          </a:ln>
        </p:spPr>
      </p:cxnSp>
      <p:sp>
        <p:nvSpPr>
          <p:cNvPr id="633570575" name="Параллелограмм 62"/>
          <p:cNvSpPr/>
          <p:nvPr/>
        </p:nvSpPr>
        <p:spPr bwMode="auto">
          <a:xfrm flipH="0" flipV="0">
            <a:off x="2266260" y="5806662"/>
            <a:ext cx="2476440" cy="1067315"/>
          </a:xfrm>
          <a:prstGeom prst="parallelogram">
            <a:avLst>
              <a:gd name="adj" fmla="val 41898"/>
            </a:avLst>
          </a:prstGeom>
          <a:solidFill>
            <a:schemeClr val="bg1">
              <a:lumMod val="85000"/>
            </a:schemeClr>
          </a:solidFill>
          <a:ln w="6349" cap="flat" cmpd="sng" algn="ctr">
            <a:solidFill>
              <a:srgbClr val="7A181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200" b="0" strike="noStrike" spc="0">
                <a:solidFill>
                  <a:srgbClr val="7A1818"/>
                </a:solidFill>
                <a:latin typeface="Calibri"/>
                <a:ea typeface="Arial"/>
              </a:rPr>
              <a:t>Признание победителями конкурса и заключение договора </a:t>
            </a:r>
            <a:endParaRPr sz="1200" b="0" strike="noStrike" spc="0">
              <a:solidFill>
                <a:srgbClr val="7A1818"/>
              </a:solidFill>
              <a:latin typeface="Arial"/>
            </a:endParaRPr>
          </a:p>
        </p:txBody>
      </p:sp>
      <p:sp>
        <p:nvSpPr>
          <p:cNvPr id="29273904" name="Параллелограмм 62"/>
          <p:cNvSpPr/>
          <p:nvPr/>
        </p:nvSpPr>
        <p:spPr bwMode="auto">
          <a:xfrm>
            <a:off x="4189740" y="751096"/>
            <a:ext cx="2558160" cy="1538640"/>
          </a:xfrm>
          <a:prstGeom prst="parallelogram">
            <a:avLst>
              <a:gd name="adj" fmla="val 41898"/>
            </a:avLst>
          </a:prstGeom>
          <a:solidFill>
            <a:schemeClr val="bg1">
              <a:lumMod val="85000"/>
            </a:schemeClr>
          </a:solidFill>
          <a:ln w="6349" cap="flat" cmpd="sng" algn="ctr">
            <a:solidFill>
              <a:srgbClr val="7A181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200" b="0" strike="noStrike" spc="0">
                <a:solidFill>
                  <a:srgbClr val="7A1818"/>
                </a:solidFill>
                <a:latin typeface="Calibri"/>
                <a:ea typeface="Arial"/>
              </a:rPr>
              <a:t>Подача заявки и документов в ГИИС «Электронный бюджет» </a:t>
            </a:r>
            <a:endParaRPr sz="1200" b="0" strike="noStrike" spc="0">
              <a:solidFill>
                <a:srgbClr val="7A1818"/>
              </a:solidFill>
              <a:latin typeface="Arial"/>
            </a:endParaRPr>
          </a:p>
        </p:txBody>
      </p:sp>
      <p:sp>
        <p:nvSpPr>
          <p:cNvPr id="1115956908" name="Параллелограмм 62"/>
          <p:cNvSpPr/>
          <p:nvPr/>
        </p:nvSpPr>
        <p:spPr bwMode="auto">
          <a:xfrm>
            <a:off x="3659460" y="2444538"/>
            <a:ext cx="2461320" cy="1067040"/>
          </a:xfrm>
          <a:prstGeom prst="parallelogram">
            <a:avLst>
              <a:gd name="adj" fmla="val 41898"/>
            </a:avLst>
          </a:prstGeom>
          <a:solidFill>
            <a:schemeClr val="bg1">
              <a:lumMod val="85000"/>
            </a:schemeClr>
          </a:solidFill>
          <a:ln w="6349" cap="flat" cmpd="sng" algn="ctr">
            <a:solidFill>
              <a:srgbClr val="7A181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200" b="0" strike="noStrike" spc="0">
                <a:solidFill>
                  <a:srgbClr val="7A1818"/>
                </a:solidFill>
                <a:latin typeface="Calibri"/>
                <a:ea typeface="Arial"/>
              </a:rPr>
              <a:t>Проверка всех заявителей на наличие оснований для отклонения заявки </a:t>
            </a:r>
            <a:endParaRPr sz="1200" b="0" strike="noStrike" spc="0">
              <a:solidFill>
                <a:srgbClr val="7A1818"/>
              </a:solidFill>
              <a:latin typeface="Arial"/>
            </a:endParaRPr>
          </a:p>
        </p:txBody>
      </p:sp>
      <p:sp>
        <p:nvSpPr>
          <p:cNvPr id="83527314" name="Параллелограмм 62"/>
          <p:cNvSpPr/>
          <p:nvPr/>
        </p:nvSpPr>
        <p:spPr bwMode="auto">
          <a:xfrm>
            <a:off x="3193795" y="3666378"/>
            <a:ext cx="2444040" cy="982440"/>
          </a:xfrm>
          <a:prstGeom prst="parallelogram">
            <a:avLst>
              <a:gd name="adj" fmla="val 41898"/>
            </a:avLst>
          </a:prstGeom>
          <a:solidFill>
            <a:schemeClr val="bg1">
              <a:lumMod val="85000"/>
            </a:schemeClr>
          </a:solidFill>
          <a:ln w="6349" cap="flat" cmpd="sng" algn="ctr">
            <a:solidFill>
              <a:srgbClr val="7A181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200" b="0" strike="noStrike" spc="0">
                <a:solidFill>
                  <a:srgbClr val="7A1818"/>
                </a:solidFill>
                <a:latin typeface="Calibri"/>
                <a:ea typeface="Arial"/>
              </a:rPr>
              <a:t>Экспертиза проектов </a:t>
            </a:r>
            <a:endParaRPr sz="1200" b="0" strike="noStrike" spc="0">
              <a:solidFill>
                <a:srgbClr val="7A1818"/>
              </a:solidFill>
              <a:latin typeface="Arial"/>
            </a:endParaRPr>
          </a:p>
        </p:txBody>
      </p:sp>
      <p:sp>
        <p:nvSpPr>
          <p:cNvPr id="1343812856" name="Параллелограмм 62"/>
          <p:cNvSpPr/>
          <p:nvPr/>
        </p:nvSpPr>
        <p:spPr bwMode="auto">
          <a:xfrm>
            <a:off x="2773860" y="4806138"/>
            <a:ext cx="2417400" cy="892440"/>
          </a:xfrm>
          <a:prstGeom prst="parallelogram">
            <a:avLst>
              <a:gd name="adj" fmla="val 41898"/>
            </a:avLst>
          </a:prstGeom>
          <a:solidFill>
            <a:schemeClr val="bg1">
              <a:lumMod val="85000"/>
            </a:schemeClr>
          </a:solidFill>
          <a:ln w="6349" cap="flat" cmpd="sng" algn="ctr">
            <a:solidFill>
              <a:srgbClr val="7A181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200" b="0" strike="noStrike" spc="0">
                <a:solidFill>
                  <a:srgbClr val="7A1818"/>
                </a:solidFill>
                <a:latin typeface="Calibri"/>
                <a:ea typeface="Arial"/>
              </a:rPr>
              <a:t>Заседание конкурсной комиссии</a:t>
            </a:r>
            <a:endParaRPr sz="1200" b="0" strike="noStrike" spc="0">
              <a:solidFill>
                <a:srgbClr val="7A1818"/>
              </a:solidFill>
              <a:latin typeface="Arial"/>
            </a:endParaRPr>
          </a:p>
        </p:txBody>
      </p:sp>
      <p:sp>
        <p:nvSpPr>
          <p:cNvPr id="1970083908" name="Прямоугольник 53"/>
          <p:cNvSpPr/>
          <p:nvPr/>
        </p:nvSpPr>
        <p:spPr bwMode="auto">
          <a:xfrm>
            <a:off x="7286100" y="751096"/>
            <a:ext cx="4721760" cy="1538640"/>
          </a:xfrm>
          <a:prstGeom prst="rect">
            <a:avLst/>
          </a:prstGeom>
          <a:solidFill>
            <a:schemeClr val="bg1">
              <a:lumMod val="85000"/>
            </a:schemeClr>
          </a:solidFill>
          <a:ln w="6349" cap="flat" cmpd="sng" algn="ctr">
            <a:solidFill>
              <a:srgbClr val="7A181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indent="-216000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defRPr/>
            </a:pPr>
            <a:r>
              <a:rPr lang="ru-RU" sz="1100" b="0" strike="noStrike" spc="0">
                <a:solidFill>
                  <a:srgbClr val="7A1818"/>
                </a:solidFill>
                <a:latin typeface="Calibri"/>
                <a:ea typeface="Arial"/>
              </a:rPr>
              <a:t>Заявление и описание проекта </a:t>
            </a:r>
            <a:endParaRPr sz="1100" b="0" strike="noStrike" spc="0">
              <a:solidFill>
                <a:srgbClr val="7A1818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defRPr/>
            </a:pPr>
            <a:r>
              <a:rPr lang="ru-RU" sz="1100" b="0" strike="noStrike" spc="0">
                <a:solidFill>
                  <a:srgbClr val="7A1818"/>
                </a:solidFill>
                <a:latin typeface="Calibri"/>
                <a:ea typeface="Arial"/>
              </a:rPr>
              <a:t>календарный план и плановая смета затрат</a:t>
            </a:r>
            <a:endParaRPr sz="1100" b="0" strike="noStrike" spc="0">
              <a:solidFill>
                <a:srgbClr val="7A1818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defRPr/>
            </a:pPr>
            <a:r>
              <a:rPr lang="ru-RU" sz="1100" b="0" strike="noStrike" spc="0">
                <a:solidFill>
                  <a:srgbClr val="7A1818"/>
                </a:solidFill>
                <a:latin typeface="Calibri"/>
                <a:ea typeface="Arial"/>
              </a:rPr>
              <a:t>подтверждение государственной регистрации результата интеллектуальной деятельности и (или) средств индивидуализации, лицензионного договора (при наличии)</a:t>
            </a:r>
            <a:endParaRPr sz="1100" b="0" strike="noStrike" spc="0">
              <a:solidFill>
                <a:srgbClr val="7A1818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defRPr/>
            </a:pPr>
            <a:r>
              <a:rPr lang="ru-RU" sz="1100" b="0" strike="noStrike" spc="0">
                <a:solidFill>
                  <a:srgbClr val="7A1818"/>
                </a:solidFill>
                <a:latin typeface="Calibri"/>
                <a:ea typeface="Arial"/>
              </a:rPr>
              <a:t>подтверждение сотрудничества с НИИ и (или) вузами</a:t>
            </a:r>
            <a:endParaRPr sz="1100" b="0" strike="noStrike" spc="0">
              <a:solidFill>
                <a:srgbClr val="7A1818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defRPr/>
            </a:pPr>
            <a:r>
              <a:rPr lang="ru-RU" sz="1100" b="0" strike="noStrike" spc="0">
                <a:solidFill>
                  <a:srgbClr val="7A1818"/>
                </a:solidFill>
                <a:latin typeface="Calibri"/>
                <a:ea typeface="Arial"/>
              </a:rPr>
              <a:t>подтверждение расходов по оценке затрат на трансфер (при наличии)</a:t>
            </a:r>
            <a:endParaRPr sz="1100" b="0" strike="noStrike" spc="0">
              <a:solidFill>
                <a:srgbClr val="7A1818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defRPr/>
            </a:pPr>
            <a:r>
              <a:rPr lang="ru-RU" sz="1100" b="0" strike="noStrike" spc="0">
                <a:solidFill>
                  <a:srgbClr val="7A1818"/>
                </a:solidFill>
                <a:latin typeface="Calibri"/>
                <a:ea typeface="Arial"/>
              </a:rPr>
              <a:t>подтверждение гарантий софинансирования</a:t>
            </a:r>
            <a:endParaRPr sz="1100" b="0" strike="noStrike" spc="0">
              <a:solidFill>
                <a:srgbClr val="7A1818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defRPr/>
            </a:pPr>
            <a:r>
              <a:rPr lang="ru-RU" sz="1100" b="0" strike="noStrike" spc="0">
                <a:solidFill>
                  <a:srgbClr val="7A1818"/>
                </a:solidFill>
                <a:latin typeface="Calibri"/>
                <a:ea typeface="Arial"/>
              </a:rPr>
              <a:t>иные документы по инициативе заявителя</a:t>
            </a:r>
            <a:endParaRPr sz="1100" b="0" strike="noStrike" spc="0">
              <a:solidFill>
                <a:srgbClr val="7A1818"/>
              </a:solidFill>
              <a:latin typeface="Arial"/>
            </a:endParaRPr>
          </a:p>
        </p:txBody>
      </p:sp>
      <p:sp>
        <p:nvSpPr>
          <p:cNvPr id="1737428547" name="Прямоугольник 52"/>
          <p:cNvSpPr/>
          <p:nvPr/>
        </p:nvSpPr>
        <p:spPr bwMode="auto">
          <a:xfrm>
            <a:off x="7286100" y="2444538"/>
            <a:ext cx="4721760" cy="1067040"/>
          </a:xfrm>
          <a:prstGeom prst="rect">
            <a:avLst/>
          </a:prstGeom>
          <a:solidFill>
            <a:schemeClr val="bg1">
              <a:lumMod val="85000"/>
            </a:schemeClr>
          </a:solidFill>
          <a:ln w="6349" cap="flat" cmpd="sng" algn="ctr">
            <a:solidFill>
              <a:srgbClr val="7A181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endParaRPr sz="1100" b="0" strike="noStrike" spc="0">
              <a:solidFill>
                <a:srgbClr val="7A1818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100" b="0" strike="noStrike" spc="0">
                <a:solidFill>
                  <a:srgbClr val="7A1818"/>
                </a:solidFill>
                <a:latin typeface="Calibri"/>
                <a:ea typeface="Arial"/>
              </a:rPr>
              <a:t>В течение 10 рабочих дней с возможностью доработки заявок  в течение 10 календарных дней – в течение 7 рабочих дней после повторной проверки принятие решения о допуске к участию в конкурсе или об отказе в допуске. </a:t>
            </a:r>
            <a:endParaRPr sz="1100" b="0" strike="noStrike" spc="0">
              <a:solidFill>
                <a:srgbClr val="7A1818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endParaRPr sz="1100" b="0" strike="noStrike" spc="0">
              <a:solidFill>
                <a:srgbClr val="7A1818"/>
              </a:solidFill>
              <a:latin typeface="Arial"/>
            </a:endParaRPr>
          </a:p>
        </p:txBody>
      </p:sp>
      <p:sp>
        <p:nvSpPr>
          <p:cNvPr id="53838629" name="Прямоугольник 47"/>
          <p:cNvSpPr/>
          <p:nvPr/>
        </p:nvSpPr>
        <p:spPr bwMode="auto">
          <a:xfrm>
            <a:off x="7286100" y="3660438"/>
            <a:ext cx="4721760" cy="982440"/>
          </a:xfrm>
          <a:prstGeom prst="rect">
            <a:avLst/>
          </a:prstGeom>
          <a:solidFill>
            <a:schemeClr val="bg1">
              <a:lumMod val="85000"/>
            </a:schemeClr>
          </a:solidFill>
          <a:ln w="6349" cap="flat" cmpd="sng" algn="ctr">
            <a:solidFill>
              <a:srgbClr val="7A181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383"/>
              </a:spcAft>
              <a:defRPr/>
            </a:pPr>
            <a:endParaRPr sz="1100" b="0" strike="noStrike" spc="0">
              <a:solidFill>
                <a:srgbClr val="7A1818"/>
              </a:solid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383"/>
              </a:spcAft>
              <a:defRPr/>
            </a:pPr>
            <a:r>
              <a:rPr lang="ru-RU" sz="1100" b="0" strike="noStrike" spc="0">
                <a:solidFill>
                  <a:srgbClr val="7A1818"/>
                </a:solidFill>
                <a:latin typeface="Calibri"/>
                <a:ea typeface="Arial"/>
              </a:rPr>
              <a:t>Заключения научно-технический и инвестиционных экспертиз и рекомендаций научно-технических советов при органах государственной власти НСО</a:t>
            </a:r>
            <a:endParaRPr sz="1100" b="0" strike="noStrike" spc="0">
              <a:solidFill>
                <a:srgbClr val="7A1818"/>
              </a:solid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383"/>
              </a:spcAft>
              <a:defRPr/>
            </a:pPr>
            <a:r>
              <a:rPr lang="ru-RU" sz="1100" b="0" strike="noStrike" spc="0">
                <a:solidFill>
                  <a:srgbClr val="7A1818"/>
                </a:solidFill>
                <a:latin typeface="Calibri"/>
                <a:ea typeface="Arial"/>
              </a:rPr>
              <a:t>до 30 рабочих дней</a:t>
            </a:r>
            <a:endParaRPr sz="1100" b="0" strike="noStrike" spc="0">
              <a:solidFill>
                <a:srgbClr val="7A1818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endParaRPr sz="1100" b="0" strike="noStrike" spc="0">
              <a:solidFill>
                <a:srgbClr val="7A1818"/>
              </a:solidFill>
              <a:latin typeface="Arial"/>
            </a:endParaRPr>
          </a:p>
        </p:txBody>
      </p:sp>
      <p:sp>
        <p:nvSpPr>
          <p:cNvPr id="1261670291" name="Прямоугольник 45"/>
          <p:cNvSpPr/>
          <p:nvPr/>
        </p:nvSpPr>
        <p:spPr bwMode="auto">
          <a:xfrm>
            <a:off x="7286100" y="4797678"/>
            <a:ext cx="4721760" cy="894960"/>
          </a:xfrm>
          <a:prstGeom prst="rect">
            <a:avLst/>
          </a:prstGeom>
          <a:solidFill>
            <a:schemeClr val="bg1">
              <a:lumMod val="85000"/>
            </a:schemeClr>
          </a:solidFill>
          <a:ln w="6349" cap="flat" cmpd="sng" algn="ctr">
            <a:solidFill>
              <a:srgbClr val="7A181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endParaRPr sz="1100" b="0" strike="noStrike" spc="0">
              <a:solidFill>
                <a:srgbClr val="7A1818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100" b="0" strike="noStrike" spc="0">
                <a:solidFill>
                  <a:srgbClr val="7A1818"/>
                </a:solidFill>
                <a:latin typeface="Calibri"/>
                <a:ea typeface="Arial"/>
              </a:rPr>
              <a:t>Протокол подведения итогов, издание приказа – до 19 рабочих дней</a:t>
            </a:r>
            <a:endParaRPr sz="1100" b="0" strike="noStrike" spc="0">
              <a:solidFill>
                <a:srgbClr val="7A1818"/>
              </a:solidFill>
              <a:latin typeface="Arial"/>
            </a:endParaRPr>
          </a:p>
        </p:txBody>
      </p:sp>
      <p:cxnSp>
        <p:nvCxnSpPr>
          <p:cNvPr id="1955203989" name="Прямая со стрелкой 789401353"/>
          <p:cNvCxnSpPr>
            <a:cxnSpLocks/>
          </p:cNvCxnSpPr>
          <p:nvPr/>
        </p:nvCxnSpPr>
        <p:spPr bwMode="auto">
          <a:xfrm>
            <a:off x="5117239" y="6275355"/>
            <a:ext cx="1892520" cy="25200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 w="6349">
            <a:solidFill>
              <a:srgbClr val="7A1818"/>
            </a:solidFill>
            <a:prstDash val="solid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Р7-Офис/2024.3.1.523</Application>
  <DocSecurity>0</DocSecurity>
  <PresentationFormat>Широкоэкранный</PresentationFormat>
  <Paragraphs>0</Paragraphs>
  <Slides>25</Slides>
  <Notes>25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Manager/>
  <Company>PNO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Намжилов Жаргал Цыденович</dc:creator>
  <cp:keywords/>
  <dc:description/>
  <dc:identifier/>
  <dc:language>ru-RU</dc:language>
  <cp:lastModifiedBy/>
  <cp:revision>420</cp:revision>
  <dcterms:created xsi:type="dcterms:W3CDTF">2020-02-14T05:42:11Z</dcterms:created>
  <dcterms:modified xsi:type="dcterms:W3CDTF">2025-05-12T05:25:39Z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11</vt:i4>
  </property>
</Properties>
</file>