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1" r:id="rId4"/>
    <p:sldId id="271" r:id="rId5"/>
    <p:sldId id="273" r:id="rId6"/>
    <p:sldId id="272" r:id="rId7"/>
    <p:sldId id="266" r:id="rId8"/>
    <p:sldId id="283" r:id="rId9"/>
    <p:sldId id="265" r:id="rId10"/>
    <p:sldId id="260" r:id="rId11"/>
    <p:sldId id="274" r:id="rId12"/>
    <p:sldId id="276" r:id="rId13"/>
    <p:sldId id="275" r:id="rId14"/>
    <p:sldId id="277" r:id="rId15"/>
    <p:sldId id="270" r:id="rId16"/>
    <p:sldId id="279" r:id="rId17"/>
    <p:sldId id="280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1467B-6556-448D-A727-4DF487791E76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E3F3E-0323-4482-BADA-16360A5A15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7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C8159-13A7-4B22-BDE8-4578F6991BD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0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3F3E-0323-4482-BADA-16360A5A15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7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3F3E-0323-4482-BADA-16360A5A15D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82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3F3E-0323-4482-BADA-16360A5A15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1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0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3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3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E4A1-8123-4BFE-8F1A-41D3541362B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DE2F-0BEF-46AB-9317-4C560F1F0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2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01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6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2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17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4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15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F5C39-E460-4348-8CEF-64640F6793E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2F800-6303-4ED2-8B86-396410E4C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0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8600" y="5509220"/>
            <a:ext cx="9639300" cy="126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15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Фурсов Алексей Алексеевич</a:t>
            </a:r>
            <a:endParaRPr lang="en-US" sz="2215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0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215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Заместитель министра науки и </a:t>
            </a:r>
            <a:r>
              <a:rPr lang="ru-RU" sz="2215" b="1" dirty="0">
                <a:solidFill>
                  <a:srgbClr val="002060"/>
                </a:solidFill>
                <a:latin typeface="Arial Black" panose="020B0A04020102020204" pitchFamily="34" charset="0"/>
              </a:rPr>
              <a:t>инновационной политики Новосибирской области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4115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 реализации проектов первой очереди проекта «Академгородок 2.0»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9" y="111594"/>
            <a:ext cx="716742" cy="87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65" t="14369" r="3660" b="32443"/>
          <a:stretch/>
        </p:blipFill>
        <p:spPr>
          <a:xfrm>
            <a:off x="-1" y="2489200"/>
            <a:ext cx="10338685" cy="4368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427" y="560532"/>
            <a:ext cx="11715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нтегрированное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научно-технологическое пространство, обеспечивающее быстрое и эффективное комбинирование наборов современных генетических технологий, необходимых для проведения фундаментальных исследований и прикладных разработок реализации комплексных научно-технологических проектов полного цикла в области сельского хозяйства, медицины, фармакологии, биотехнологии, экологии и генетической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742" y="67822"/>
            <a:ext cx="1158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генетических технологий (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ИЦиГ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РАН)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427" y="2068906"/>
            <a:ext cx="114963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 комплексы технологических блоков:  </a:t>
            </a:r>
            <a:endParaRPr lang="ru-RU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инфраструктуры для проекта полного цикла по фармакологии: строительство 2-й очереди здания SPF-вивария и реконструкция комплекса зданий научной инфраструктуры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ИЦиГ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</a:p>
          <a:p>
            <a:pPr algn="just" fontAlgn="base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центр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генетических технологий в рабочем поселке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Краснообск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 fontAlgn="base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Отдельные </a:t>
            </a:r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 технологические блоки:  </a:t>
            </a:r>
            <a:endParaRPr lang="ru-RU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ЦКП «Центр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клинических исследований  и высокотехнологичной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медицины»</a:t>
            </a:r>
          </a:p>
          <a:p>
            <a:pPr algn="just" fontAlgn="base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ЦКП для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в области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палеогенетики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Вспомогательные</a:t>
            </a:r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блоки (площадки развития):  </a:t>
            </a:r>
            <a:endParaRPr lang="ru-RU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endParaRPr lang="ru-RU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ЦКП эпидемиологических исследований (включая блок приема и первичной подготовки биологических материалов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человека)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334" t="12037" r="24792" b="85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17623" y="4677508"/>
            <a:ext cx="2980591" cy="9759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662246" y="3165231"/>
            <a:ext cx="219808" cy="2022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127023" y="2535116"/>
            <a:ext cx="219808" cy="2022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96453" y="2602522"/>
            <a:ext cx="219808" cy="2022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490438" y="2703634"/>
            <a:ext cx="219808" cy="2022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92207" y="3165230"/>
            <a:ext cx="219808" cy="2022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710246" y="0"/>
            <a:ext cx="349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(ФИЦ ФТМ)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773421"/>
            <a:ext cx="11869614" cy="160043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266" y="773420"/>
            <a:ext cx="11849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создание условий, соответствующих современным мировым стандартам, для осуществления успешной фундаментальной и прикладной научной деятельности в области персонализированной и трансляционной медицины, и внедрение на этой основе прорывных медицинских технологий, диагностики, профилактики, лечения и реабилитации наиболее распространенных социально-значимых заболеваний и 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коморбидных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состояний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" y="157989"/>
            <a:ext cx="1198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исследований минералообразующих систем (ИГМ СО РАН)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080" t="49755" r="28413" b="10528"/>
          <a:stretch/>
        </p:blipFill>
        <p:spPr>
          <a:xfrm>
            <a:off x="232230" y="2523393"/>
            <a:ext cx="11750220" cy="43346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230" y="839197"/>
            <a:ext cx="11750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научных основ для понимания природных процессов </a:t>
            </a:r>
            <a:r>
              <a:rPr lang="ru-RU" sz="1600" b="0" i="0" u="none" strike="noStrike" baseline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минералообразования</a:t>
            </a:r>
            <a:r>
              <a:rPr lang="ru-RU" sz="1600" b="0" i="0" u="none" strike="noStrike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их воспроизведения в технологических системах.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Сибири и Дальнего Востока современного приборно-аналитического центра комплексного исследования вещества, разработки методов и научного сопровождения прогноза и поиска месторождений стратегических полезных ископаемых (PGE, REE и др.) для развития высокотехнологичных отраслей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36450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585" y="7413"/>
            <a:ext cx="11584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оптических информационных технологий и прикладной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фотоники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ИАиЭ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РАН)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1" y="1408958"/>
            <a:ext cx="6986619" cy="3563559"/>
          </a:xfrm>
          <a:prstGeom prst="rect">
            <a:avLst/>
          </a:prstGeom>
          <a:effectLst>
            <a:outerShdw blurRad="190500" dist="228600" dir="2700000" algn="ctr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>
              <a:rot lat="0" lon="0" rev="480000"/>
            </a:lightRig>
          </a:scene3d>
          <a:sp3d>
            <a:bevelT w="381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567" y="845823"/>
            <a:ext cx="4936278" cy="2532413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7691840" y="2551575"/>
            <a:ext cx="1598884" cy="10642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793556" y="3615822"/>
            <a:ext cx="4033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корпус </a:t>
            </a:r>
            <a:r>
              <a:rPr lang="ru-RU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ЦОИТиПФ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ИАиЭ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85958" y="267304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dirty="0">
                <a:solidFill>
                  <a:prstClr val="black"/>
                </a:solidFill>
                <a:latin typeface="Calibri Light"/>
              </a:rPr>
              <a:t/>
            </a:r>
            <a:br>
              <a:rPr lang="ru-RU" sz="3000" dirty="0">
                <a:solidFill>
                  <a:prstClr val="black"/>
                </a:solidFill>
                <a:latin typeface="Calibri Light"/>
              </a:rPr>
            </a:br>
            <a:r>
              <a:rPr lang="ru-RU" sz="3000" dirty="0">
                <a:solidFill>
                  <a:prstClr val="black"/>
                </a:solidFill>
                <a:latin typeface="Calibri Light"/>
              </a:rPr>
              <a:t/>
            </a:r>
            <a:br>
              <a:rPr lang="ru-RU" sz="3000" dirty="0">
                <a:solidFill>
                  <a:prstClr val="black"/>
                </a:solidFill>
                <a:latin typeface="Calibri Light"/>
              </a:rPr>
            </a:br>
            <a:endParaRPr lang="ru-RU" sz="30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2229" y="5332299"/>
            <a:ext cx="11594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Цель: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уникального центра оптических информационных технологий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прикладной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фотоники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прорывного развития российского приборостроения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НИОКР полного цикла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1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продуктов</a:t>
            </a:r>
            <a:r>
              <a:rPr lang="ru-RU" dirty="0">
                <a:solidFill>
                  <a:srgbClr val="002060"/>
                </a:solidFill>
              </a:rPr>
              <a:t>. 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621" y="171284"/>
            <a:ext cx="11584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коллективного пользования «Опытное производство катализаторов» (ИК СО РАН)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222" t="17231" r="30159" b="10106"/>
          <a:stretch/>
        </p:blipFill>
        <p:spPr>
          <a:xfrm>
            <a:off x="188071" y="571393"/>
            <a:ext cx="8680158" cy="6157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778" t="18501" r="26111" b="15891"/>
          <a:stretch/>
        </p:blipFill>
        <p:spPr>
          <a:xfrm>
            <a:off x="6591300" y="2546541"/>
            <a:ext cx="5469673" cy="2299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731" t="22169" r="36666" b="49753"/>
          <a:stretch/>
        </p:blipFill>
        <p:spPr>
          <a:xfrm>
            <a:off x="8868229" y="571392"/>
            <a:ext cx="3114221" cy="1885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1300" y="4845565"/>
            <a:ext cx="5469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мирового уровня и конкурентоспособности разработанных технологий, ускорение их реализации в промышленности на основе создания к 2025 году уникального опытного производства катализаторов для осуществления масштабного перехода от результатов прикладных исследований до промышленного внедрения в производстве высококачественного моторного топлива, полимеров, азотных удобрений и малотоннажных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химических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156439" y="1176502"/>
            <a:ext cx="307730" cy="3357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23892" y="2057401"/>
            <a:ext cx="2344337" cy="2022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621" y="171284"/>
            <a:ext cx="11584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Текущая деятельность по подготовки документов для включения проектов по развитию научной инфраструктуры в ФАИП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329" y="1355254"/>
            <a:ext cx="108493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Оказано содействие в подготовке пакета документов: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национальный центр высокопроизводительных вычислений, обработки и хранения данных (СНЦ ВВОД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НГУ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Приборостроительного центра коллективного пользования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РАН – КТИНП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активная работа по подготовке пакета документов:</a:t>
            </a:r>
          </a:p>
          <a:p>
            <a:pPr algn="just"/>
            <a:endParaRPr lang="ru-RU" sz="20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Междисциплинарный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исследовательский комплекс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аэрогидродинамики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машиностроения и энергетики (МИК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АМиЭ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томографический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СО РАН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621" y="171284"/>
            <a:ext cx="1158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на 2020 год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329" y="927343"/>
            <a:ext cx="1084934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Содействие в продвижении ранее подготовленных проектов: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включенные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Постановление Совета Федерации Федерального Собрания Российской Федерации от 23.12.2019 №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666-СФ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центр компетенций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Биоцентр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РАН» (ИХБФМ СО РАН)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Инжиниринговый Центр Порошковых Технологий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(ИХТТМ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центр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сохранению растительного многообразия, экологическому образованию и ботаническому просвещению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(ЦСБС СО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Дарвиновский научно-образовательный комплекс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структуре ЦГТ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ИЦиГ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Содействие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подготовке документов для включения в ФАИП остальных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по развитию научной инфраструктуры </a:t>
            </a:r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10 проектов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8600" y="5509220"/>
            <a:ext cx="9639300" cy="126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15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Фурсов Алексей Алексеевич</a:t>
            </a:r>
            <a:endParaRPr lang="en-US" sz="2215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sz="10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215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Заместитель министра науки и </a:t>
            </a:r>
            <a:r>
              <a:rPr lang="ru-RU" sz="2215" b="1" dirty="0">
                <a:solidFill>
                  <a:srgbClr val="002060"/>
                </a:solidFill>
                <a:latin typeface="Arial Black" panose="020B0A04020102020204" pitchFamily="34" charset="0"/>
              </a:rPr>
              <a:t>инновационной политики Новосибирской области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3449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9" y="111594"/>
            <a:ext cx="716742" cy="87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1C9A0DD6-24EE-4D97-A393-B8E4C6EDD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54020"/>
            <a:ext cx="11553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Программа «Академгородок 2.0» – драйвер мультидисциплинарных исследований по приоритетам научно-технологического развития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EB23006-B184-447E-887A-AEA6C39142B0}"/>
              </a:ext>
            </a:extLst>
          </p:cNvPr>
          <p:cNvSpPr txBox="1">
            <a:spLocks/>
          </p:cNvSpPr>
          <p:nvPr/>
        </p:nvSpPr>
        <p:spPr>
          <a:xfrm>
            <a:off x="325699" y="1300119"/>
            <a:ext cx="9306709" cy="4423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itka Subheading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«Академгородок 2.0»: направления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научно-технологического прорыва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AACFC7E9-1FAC-4AF7-8346-B90A7A3755AB}"/>
              </a:ext>
            </a:extLst>
          </p:cNvPr>
          <p:cNvSpPr txBox="1">
            <a:spLocks/>
          </p:cNvSpPr>
          <p:nvPr/>
        </p:nvSpPr>
        <p:spPr>
          <a:xfrm>
            <a:off x="833054" y="3626549"/>
            <a:ext cx="8336417" cy="4572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«Академгородок 2.0»: развитие научной инфраструктуры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39140" y="1848302"/>
            <a:ext cx="2121757" cy="1299047"/>
            <a:chOff x="1834871" y="1781627"/>
            <a:chExt cx="2117946" cy="129904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2C5E7BC-81C5-4957-AB3F-1B50FD409521}"/>
                </a:ext>
              </a:extLst>
            </p:cNvPr>
            <p:cNvSpPr/>
            <p:nvPr/>
          </p:nvSpPr>
          <p:spPr>
            <a:xfrm>
              <a:off x="1834871" y="2495899"/>
              <a:ext cx="2117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Генетика </a:t>
              </a:r>
              <a:endPara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endParaRPr>
            </a:p>
            <a:p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и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Биотехнологии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1139" y="1781627"/>
              <a:ext cx="677852" cy="677852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1937317" y="2524125"/>
              <a:ext cx="190856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840591" y="1828799"/>
            <a:ext cx="2244911" cy="1064085"/>
            <a:chOff x="4034173" y="1762124"/>
            <a:chExt cx="2240879" cy="1064085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DF6C0768-A75E-4A60-B05A-DAD96F91D1CA}"/>
                </a:ext>
              </a:extLst>
            </p:cNvPr>
            <p:cNvSpPr/>
            <p:nvPr/>
          </p:nvSpPr>
          <p:spPr>
            <a:xfrm>
              <a:off x="4034173" y="2487655"/>
              <a:ext cx="22408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Нанотехнологии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128068" y="1762124"/>
              <a:ext cx="661126" cy="708197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>
              <a:off x="4115390" y="2524125"/>
              <a:ext cx="190856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>
            <a:off x="6114535" y="1808121"/>
            <a:ext cx="2428874" cy="1321459"/>
            <a:chOff x="8881763" y="1703346"/>
            <a:chExt cx="2424511" cy="1321459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23A0DB1-176B-476C-8155-7465D893334D}"/>
                </a:ext>
              </a:extLst>
            </p:cNvPr>
            <p:cNvSpPr/>
            <p:nvPr/>
          </p:nvSpPr>
          <p:spPr>
            <a:xfrm>
              <a:off x="8881763" y="2440030"/>
              <a:ext cx="2424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Природоподобные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 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технологии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80397" y="1703346"/>
              <a:ext cx="765956" cy="765956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8976292" y="2486025"/>
              <a:ext cx="190856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/>
          <p:nvPr/>
        </p:nvGrpSpPr>
        <p:grpSpPr>
          <a:xfrm>
            <a:off x="8870047" y="1848302"/>
            <a:ext cx="2594880" cy="1530582"/>
            <a:chOff x="6215459" y="1781627"/>
            <a:chExt cx="2869561" cy="153058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EBDB2DD6-562C-4A4F-94FD-24BBEDEC1F25}"/>
                </a:ext>
              </a:extLst>
            </p:cNvPr>
            <p:cNvSpPr/>
            <p:nvPr/>
          </p:nvSpPr>
          <p:spPr>
            <a:xfrm>
              <a:off x="6240327" y="2481212"/>
              <a:ext cx="2844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Новые материалы </a:t>
              </a:r>
              <a:endPara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endParaRPr>
            </a:p>
            <a:p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и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Gadugi" panose="020B0502040204020203" pitchFamily="34" charset="0"/>
                  <a:cs typeface="Arial" panose="020B0604020202020204" pitchFamily="34" charset="0"/>
                </a:rPr>
                <a:t>Химические технологии</a:t>
              </a: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5459" y="1781627"/>
              <a:ext cx="670058" cy="670058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6342387" y="2524125"/>
              <a:ext cx="190856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8926927" y="4160227"/>
            <a:ext cx="2536412" cy="1883126"/>
            <a:chOff x="8888827" y="4055452"/>
            <a:chExt cx="2536412" cy="1883126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C47FD50-585B-49C0-9A1E-027BB32AB05F}"/>
                </a:ext>
              </a:extLst>
            </p:cNvPr>
            <p:cNvSpPr/>
            <p:nvPr/>
          </p:nvSpPr>
          <p:spPr>
            <a:xfrm>
              <a:off x="8889372" y="5600024"/>
              <a:ext cx="14098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26 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проектов</a:t>
              </a: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8888827" y="4055452"/>
              <a:ext cx="2536412" cy="1589828"/>
              <a:chOff x="9262260" y="3067354"/>
              <a:chExt cx="2536412" cy="1589828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3B54F857-B894-4310-82F5-96324224B183}"/>
                  </a:ext>
                </a:extLst>
              </p:cNvPr>
              <p:cNvSpPr/>
              <p:nvPr/>
            </p:nvSpPr>
            <p:spPr>
              <a:xfrm>
                <a:off x="9262260" y="3826185"/>
                <a:ext cx="25364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Malgun Gothic Semilight" panose="020B0502040204020203" pitchFamily="34" charset="-128"/>
                    <a:cs typeface="Arial" panose="020B0604020202020204" pitchFamily="34" charset="0"/>
                  </a:rPr>
                  <a:t>Инжиниринг и опытно-экспериментальное производство</a:t>
                </a:r>
              </a:p>
            </p:txBody>
          </p:sp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11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-5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36918" y="3067354"/>
                <a:ext cx="718677" cy="718677"/>
              </a:xfrm>
              <a:prstGeom prst="rect">
                <a:avLst/>
              </a:prstGeom>
            </p:spPr>
          </p:pic>
        </p:grpSp>
        <p:cxnSp>
          <p:nvCxnSpPr>
            <p:cNvPr id="31" name="Прямая соединительная линия 30"/>
            <p:cNvCxnSpPr/>
            <p:nvPr/>
          </p:nvCxnSpPr>
          <p:spPr>
            <a:xfrm>
              <a:off x="8975725" y="4839917"/>
              <a:ext cx="191199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820021" y="4151533"/>
            <a:ext cx="2217020" cy="1586317"/>
            <a:chOff x="628586" y="4046758"/>
            <a:chExt cx="2217020" cy="1586317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628586" y="4046758"/>
              <a:ext cx="2217020" cy="1586317"/>
              <a:chOff x="6208343" y="4088655"/>
              <a:chExt cx="2217020" cy="1586317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9B8D9E1C-D9B8-437F-AD7C-C0089945F48F}"/>
                  </a:ext>
                </a:extLst>
              </p:cNvPr>
              <p:cNvSpPr/>
              <p:nvPr/>
            </p:nvSpPr>
            <p:spPr>
              <a:xfrm>
                <a:off x="6230074" y="5336418"/>
                <a:ext cx="12960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Malgun Gothic Semilight" panose="020B0502040204020203" pitchFamily="34" charset="-128"/>
                    <a:cs typeface="Arial" panose="020B0604020202020204" pitchFamily="34" charset="0"/>
                  </a:rPr>
                  <a:t>7 проектов</a:t>
                </a:r>
              </a:p>
            </p:txBody>
          </p:sp>
          <p:grpSp>
            <p:nvGrpSpPr>
              <p:cNvPr id="38" name="Группа 37"/>
              <p:cNvGrpSpPr/>
              <p:nvPr/>
            </p:nvGrpSpPr>
            <p:grpSpPr>
              <a:xfrm>
                <a:off x="6208343" y="4088655"/>
                <a:ext cx="2217020" cy="1339968"/>
                <a:chOff x="6890647" y="3828332"/>
                <a:chExt cx="2345600" cy="1339968"/>
              </a:xfrm>
            </p:grpSpPr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1456859A-4F80-4765-9CEB-726E11979D54}"/>
                    </a:ext>
                  </a:extLst>
                </p:cNvPr>
                <p:cNvSpPr/>
                <p:nvPr/>
              </p:nvSpPr>
              <p:spPr>
                <a:xfrm>
                  <a:off x="6890647" y="4583525"/>
                  <a:ext cx="2345600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algun Gothic Semilight" panose="020B0502040204020203" pitchFamily="34" charset="-128"/>
                      <a:cs typeface="Arial" panose="020B0604020202020204" pitchFamily="34" charset="0"/>
                    </a:rPr>
                    <a:t>Ориентированные исследования </a:t>
                  </a:r>
                </a:p>
              </p:txBody>
            </p:sp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>
                <a:blip r:embed="rId13" cstate="email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-50000"/>
                          </a14:imgEffect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9963" y="3828332"/>
                  <a:ext cx="654673" cy="63209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6" name="Прямая соединительная линия 35"/>
            <p:cNvCxnSpPr/>
            <p:nvPr/>
          </p:nvCxnSpPr>
          <p:spPr>
            <a:xfrm>
              <a:off x="726821" y="4827486"/>
              <a:ext cx="191199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Группа 40"/>
          <p:cNvGrpSpPr/>
          <p:nvPr/>
        </p:nvGrpSpPr>
        <p:grpSpPr>
          <a:xfrm>
            <a:off x="3520926" y="4097178"/>
            <a:ext cx="2110791" cy="1720406"/>
            <a:chOff x="3392786" y="3992403"/>
            <a:chExt cx="2110791" cy="1720406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ECC462AA-8479-41E0-B65C-C9183DAD7BE1}"/>
                </a:ext>
              </a:extLst>
            </p:cNvPr>
            <p:cNvSpPr/>
            <p:nvPr/>
          </p:nvSpPr>
          <p:spPr>
            <a:xfrm>
              <a:off x="3415229" y="5374255"/>
              <a:ext cx="11608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3 проекта</a:t>
              </a: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3392786" y="3992403"/>
              <a:ext cx="2110791" cy="1411350"/>
              <a:chOff x="3867263" y="3624281"/>
              <a:chExt cx="2110791" cy="1411350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E75E957D-EFFB-40A1-9FAD-B32C0F5440ED}"/>
                  </a:ext>
                </a:extLst>
              </p:cNvPr>
              <p:cNvSpPr/>
              <p:nvPr/>
            </p:nvSpPr>
            <p:spPr>
              <a:xfrm>
                <a:off x="3867263" y="4450856"/>
                <a:ext cx="211079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Malgun Gothic Semilight" panose="020B0502040204020203" pitchFamily="34" charset="-128"/>
                    <a:cs typeface="Arial" panose="020B0604020202020204" pitchFamily="34" charset="0"/>
                  </a:rPr>
                  <a:t>Фундаментальные исследования</a:t>
                </a:r>
              </a:p>
            </p:txBody>
          </p:sp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15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-5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263" y="3624281"/>
                <a:ext cx="866944" cy="866944"/>
              </a:xfrm>
              <a:prstGeom prst="rect">
                <a:avLst/>
              </a:prstGeom>
            </p:spPr>
          </p:pic>
        </p:grpSp>
        <p:cxnSp>
          <p:nvCxnSpPr>
            <p:cNvPr id="44" name="Прямая соединительная линия 43"/>
            <p:cNvCxnSpPr/>
            <p:nvPr/>
          </p:nvCxnSpPr>
          <p:spPr>
            <a:xfrm>
              <a:off x="3492181" y="4840097"/>
              <a:ext cx="191199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Группа 46"/>
          <p:cNvGrpSpPr/>
          <p:nvPr/>
        </p:nvGrpSpPr>
        <p:grpSpPr>
          <a:xfrm>
            <a:off x="6189543" y="4167593"/>
            <a:ext cx="2562999" cy="2405453"/>
            <a:chOff x="744440" y="4062818"/>
            <a:chExt cx="2562999" cy="2405453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1481C842-E9DA-4B40-96BF-F82E5DBBCA13}"/>
                </a:ext>
              </a:extLst>
            </p:cNvPr>
            <p:cNvSpPr/>
            <p:nvPr/>
          </p:nvSpPr>
          <p:spPr>
            <a:xfrm>
              <a:off x="754362" y="5391053"/>
              <a:ext cx="25530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9</a:t>
              </a:r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 проектов</a:t>
              </a:r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 </a:t>
              </a:r>
            </a:p>
            <a:p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по развитию инфраструктуры</a:t>
              </a:r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 </a:t>
              </a:r>
            </a:p>
            <a:p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rPr>
                <a:t>НГУ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744440" y="4062818"/>
              <a:ext cx="1827386" cy="1342624"/>
              <a:chOff x="1277041" y="3716338"/>
              <a:chExt cx="1827386" cy="1342624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26DE6C6-938C-4546-8732-1923556F365E}"/>
                  </a:ext>
                </a:extLst>
              </p:cNvPr>
              <p:cNvSpPr/>
              <p:nvPr/>
            </p:nvSpPr>
            <p:spPr>
              <a:xfrm>
                <a:off x="1277041" y="4474187"/>
                <a:ext cx="182738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Malgun Gothic Semilight" panose="020B0502040204020203" pitchFamily="34" charset="-128"/>
                    <a:cs typeface="Arial" panose="020B0604020202020204" pitchFamily="34" charset="0"/>
                  </a:rPr>
                  <a:t>Высшее образование</a:t>
                </a:r>
                <a:endPara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ea typeface="Malgun Gothic Semilight" panose="020B0502040204020203" pitchFamily="34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Рисунок 51"/>
              <p:cNvPicPr>
                <a:picLocks noChangeAspect="1"/>
              </p:cNvPicPr>
              <p:nvPr/>
            </p:nvPicPr>
            <p:blipFill rotWithShape="1">
              <a:blip r:embed="rId17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harpenSoften amount="-500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76438" y="3716338"/>
                <a:ext cx="705793" cy="783069"/>
              </a:xfrm>
              <a:prstGeom prst="rect">
                <a:avLst/>
              </a:prstGeom>
            </p:spPr>
          </p:pic>
        </p:grpSp>
        <p:cxnSp>
          <p:nvCxnSpPr>
            <p:cNvPr id="50" name="Прямая соединительная линия 49"/>
            <p:cNvCxnSpPr/>
            <p:nvPr/>
          </p:nvCxnSpPr>
          <p:spPr>
            <a:xfrm>
              <a:off x="834212" y="4840123"/>
              <a:ext cx="1911999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1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9" y="45994"/>
            <a:ext cx="4734883" cy="411526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4992783" y="480363"/>
            <a:ext cx="6894418" cy="2164225"/>
            <a:chOff x="3952875" y="3986992"/>
            <a:chExt cx="4759323" cy="2589431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3952875" y="3986992"/>
              <a:ext cx="4759323" cy="2589431"/>
              <a:chOff x="7726476" y="1461218"/>
              <a:chExt cx="4704943" cy="2531569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7726476" y="1461218"/>
                <a:ext cx="4704943" cy="25315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075334"/>
                <a:endParaRPr lang="ru-RU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Группа 20"/>
              <p:cNvGrpSpPr/>
              <p:nvPr/>
            </p:nvGrpSpPr>
            <p:grpSpPr>
              <a:xfrm>
                <a:off x="8627629" y="1709374"/>
                <a:ext cx="3803790" cy="2233723"/>
                <a:chOff x="8627630" y="1709378"/>
                <a:chExt cx="3803791" cy="2233727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8652013" y="2222236"/>
                  <a:ext cx="36923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075334"/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</a:t>
                  </a:r>
                  <a:r>
                    <a:rPr lang="ru-RU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</a:t>
                  </a:r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униципальных образований</a:t>
                  </a:r>
                  <a:endParaRPr lang="ru-RU" sz="1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Прямоугольник 14"/>
                <p:cNvSpPr/>
                <p:nvPr/>
              </p:nvSpPr>
              <p:spPr>
                <a:xfrm>
                  <a:off x="8685889" y="3389106"/>
                  <a:ext cx="3616597" cy="553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 defTabSz="1075334"/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Новосибирский </a:t>
                  </a:r>
                  <a:r>
                    <a:rPr lang="ru-RU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научный центр (ННЦ), площадь </a:t>
                  </a:r>
                  <a:r>
                    <a:rPr lang="ru-RU" sz="14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– </a:t>
                  </a:r>
                  <a:r>
                    <a:rPr lang="ru-RU" sz="14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ru-RU" sz="14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ru-RU" sz="1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 </a:t>
                  </a:r>
                  <a:r>
                    <a:rPr lang="ru-RU" sz="1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155 </a:t>
                  </a:r>
                  <a:r>
                    <a:rPr lang="ru-RU" sz="14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га.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8627630" y="1709378"/>
                  <a:ext cx="3803791" cy="553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075334"/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зоны </a:t>
                  </a:r>
                  <a:r>
                    <a:rPr lang="ru-RU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«</a:t>
                  </a:r>
                  <a:r>
                    <a:rPr lang="ru-RU" sz="1400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Наукополис</a:t>
                  </a:r>
                  <a:r>
                    <a:rPr lang="ru-RU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» Новосибирской агломерации, площадь </a:t>
                  </a:r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sz="14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43 688 </a:t>
                  </a:r>
                  <a:r>
                    <a:rPr lang="ru-RU" sz="14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га</a:t>
                  </a:r>
                  <a:r>
                    <a:rPr lang="ru-RU" sz="14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ru-RU" sz="1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8652012" y="2603335"/>
                  <a:ext cx="36923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075334"/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</a:t>
                  </a:r>
                  <a:r>
                    <a:rPr lang="ru-RU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</a:t>
                  </a:r>
                  <a:r>
                    <a:rPr lang="ru-RU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аселенных пунктов</a:t>
                  </a:r>
                  <a:endParaRPr lang="ru-RU" sz="1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7834209" y="3013747"/>
                <a:ext cx="14605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Т</a:t>
                </a:r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ерритории:</a:t>
                </a:r>
                <a:endParaRPr lang="ru-RU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804161" y="1461221"/>
                <a:ext cx="11530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Границы:</a:t>
                </a:r>
                <a:endParaRPr lang="ru-RU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0482" y="4667250"/>
              <a:ext cx="902896" cy="880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6225" y="4352925"/>
              <a:ext cx="831460" cy="1647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276" y="5922144"/>
              <a:ext cx="883034" cy="3619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TextBox 14">
            <a:extLst>
              <a:ext uri="{FF2B5EF4-FFF2-40B4-BE49-F238E27FC236}">
                <a16:creationId xmlns:a16="http://schemas.microsoft.com/office/drawing/2014/main" id="{795AC3F0-4321-45D0-B8A6-B41524B05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101" y="138731"/>
            <a:ext cx="6990393" cy="3416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Комплексный подход к развитию территории ННЦ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1C9A0DD6-24EE-4D97-A393-B8E4C6EDD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34" y="6096077"/>
            <a:ext cx="1171526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buNone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   В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настоящее время на согласовании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находится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проект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постановления Правительства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НСО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 </a:t>
            </a:r>
            <a:b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«Об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утверждении перечня проектов инженерной, социальной и транспортной инфраструктуры, необходимых для развития Новосибирского научного 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центра» 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15227" y="2632859"/>
            <a:ext cx="67121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обеспечено наличие:</a:t>
            </a:r>
            <a:endParaRPr lang="ru-RU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24 000 дошкольных мест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41 000 школьных мест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амбулаторий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8110 посещений в смену больниц </a:t>
            </a:r>
            <a:b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4005 коек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298029"/>
              </p:ext>
            </p:extLst>
          </p:nvPr>
        </p:nvGraphicFramePr>
        <p:xfrm>
          <a:off x="254380" y="4022075"/>
          <a:ext cx="11632820" cy="2104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1088">
                  <a:extLst>
                    <a:ext uri="{9D8B030D-6E8A-4147-A177-3AD203B41FA5}">
                      <a16:colId xmlns:a16="http://schemas.microsoft.com/office/drawing/2014/main" val="3929051571"/>
                    </a:ext>
                  </a:extLst>
                </a:gridCol>
                <a:gridCol w="1596661">
                  <a:extLst>
                    <a:ext uri="{9D8B030D-6E8A-4147-A177-3AD203B41FA5}">
                      <a16:colId xmlns:a16="http://schemas.microsoft.com/office/drawing/2014/main" val="447849886"/>
                    </a:ext>
                  </a:extLst>
                </a:gridCol>
                <a:gridCol w="1520630">
                  <a:extLst>
                    <a:ext uri="{9D8B030D-6E8A-4147-A177-3AD203B41FA5}">
                      <a16:colId xmlns:a16="http://schemas.microsoft.com/office/drawing/2014/main" val="2395359409"/>
                    </a:ext>
                  </a:extLst>
                </a:gridCol>
                <a:gridCol w="1592188">
                  <a:extLst>
                    <a:ext uri="{9D8B030D-6E8A-4147-A177-3AD203B41FA5}">
                      <a16:colId xmlns:a16="http://schemas.microsoft.com/office/drawing/2014/main" val="3350617775"/>
                    </a:ext>
                  </a:extLst>
                </a:gridCol>
                <a:gridCol w="1771088">
                  <a:extLst>
                    <a:ext uri="{9D8B030D-6E8A-4147-A177-3AD203B41FA5}">
                      <a16:colId xmlns:a16="http://schemas.microsoft.com/office/drawing/2014/main" val="1877589089"/>
                    </a:ext>
                  </a:extLst>
                </a:gridCol>
                <a:gridCol w="1717417">
                  <a:extLst>
                    <a:ext uri="{9D8B030D-6E8A-4147-A177-3AD203B41FA5}">
                      <a16:colId xmlns:a16="http://schemas.microsoft.com/office/drawing/2014/main" val="1811758532"/>
                    </a:ext>
                  </a:extLst>
                </a:gridCol>
                <a:gridCol w="1663748">
                  <a:extLst>
                    <a:ext uri="{9D8B030D-6E8A-4147-A177-3AD203B41FA5}">
                      <a16:colId xmlns:a16="http://schemas.microsoft.com/office/drawing/2014/main" val="186495644"/>
                    </a:ext>
                  </a:extLst>
                </a:gridCol>
              </a:tblGrid>
              <a:tr h="6176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Инфраструктура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проектов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до 2024 года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состоянию на 2 кв. 2020 года реализуются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до 2035 года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Включены в 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1477392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0100023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3989460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0478049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Здравоохранение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4188603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Транспортная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3140381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Инженерная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4286717"/>
                  </a:ext>
                </a:extLst>
              </a:tr>
              <a:tr h="212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4193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9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60"/>
          <p:cNvSpPr txBox="1">
            <a:spLocks/>
          </p:cNvSpPr>
          <p:nvPr/>
        </p:nvSpPr>
        <p:spPr>
          <a:xfrm>
            <a:off x="0" y="-381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2788"/>
            <a:r>
              <a:rPr lang="ru-RU" sz="1800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Перечень объектов первой </a:t>
            </a:r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очереди</a:t>
            </a:r>
            <a:endParaRPr lang="ru-RU" sz="1800" dirty="0">
              <a:solidFill>
                <a:srgbClr val="002060"/>
              </a:solidFill>
              <a:latin typeface="Arial Black" panose="020B0A0402010202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4F7B6A-75F4-41FF-9509-F4535CBF7709}"/>
              </a:ext>
            </a:extLst>
          </p:cNvPr>
          <p:cNvSpPr/>
          <p:nvPr/>
        </p:nvSpPr>
        <p:spPr>
          <a:xfrm>
            <a:off x="357188" y="674181"/>
            <a:ext cx="116728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коллективного пользования «Источник синхротронного излучения ЦКП «СКИФ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компетенций «Центр генетических технологий» </a:t>
            </a:r>
            <a:r>
              <a:rPr lang="ru-RU" sz="12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(8 объектов</a:t>
            </a:r>
            <a:r>
              <a:rPr lang="ru-RU" sz="1200" b="1" u="sng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200" b="1" u="sng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инфраструктуры НГУ </a:t>
            </a:r>
            <a:r>
              <a:rPr lang="ru-RU" sz="1200" b="1" u="sng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 </a:t>
            </a:r>
            <a:r>
              <a:rPr lang="ru-RU" sz="12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объектов</a:t>
            </a:r>
            <a:r>
              <a:rPr lang="ru-RU" sz="1200" b="1" u="sng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200" b="1" u="sng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Сибирский центр по сохранению растительного многообразия, экологическому образованию и ботаническому просвещению (ЦСБС СО РАН 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Ускорительный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 со встречными электрон-позитронными пучками «Супер С-Тау фабрика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инфраструктуры для внедрения  в практику здравоохранения эффективных профилактических и лечебных препаратов на основе рекомбинантных вирусов (</a:t>
            </a:r>
            <a:r>
              <a:rPr lang="ru-RU" sz="12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объекта</a:t>
            </a:r>
            <a:r>
              <a:rPr lang="ru-RU" sz="1200" b="1" u="sng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Центра опытного производства катализаторов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Междисциплинарный исследовательский комплекс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аэрогидродинамики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машиностроения и энергетики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оптических информационных технологий и прикладной фотоники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научно-исследовательской базы ФГБУ «Национального медицинского исследовательского центра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Е.Н.Мешалкина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обработки технологии бор-нейтронной захватной терапии онкологических заболеваний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Инжиниринговый Центр порошковых технологий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исследований минералообразующих систем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СНЦ ВВОД - Сибирский нац. центр высокопроизводительных вычислений, обработки и хранения данных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нанотехнологий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Новосибирский медицинский научно-образовательный комплекс (</a:t>
            </a:r>
            <a:r>
              <a:rPr lang="ru-RU" sz="12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объекта)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Биоцентр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65248" y="443129"/>
            <a:ext cx="115380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/>
            <a:r>
              <a:rPr lang="ru-RU" sz="1400" u="sng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Предполагаемых к реализации в рамках федеральной адресной инвестиционной программы </a:t>
            </a:r>
            <a:r>
              <a:rPr lang="ru-RU" sz="1400" u="sng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(ФАИП</a:t>
            </a:r>
            <a:r>
              <a:rPr lang="ru-RU" sz="1400" u="sng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)</a:t>
            </a:r>
            <a:r>
              <a:rPr lang="ru-RU" sz="1400" u="sng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65248" y="5675769"/>
            <a:ext cx="115380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/>
            <a:r>
              <a:rPr lang="ru-RU" sz="1400" u="sng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Предполагаемых к реализации с привлечением внебюджетных источников финансирования:</a:t>
            </a:r>
            <a:endParaRPr lang="ru-RU" sz="1400" u="sng" dirty="0">
              <a:solidFill>
                <a:srgbClr val="002060"/>
              </a:solidFill>
              <a:latin typeface="Arial Black" panose="020B0A0402010202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4F7B6A-75F4-41FF-9509-F4535CBF7709}"/>
              </a:ext>
            </a:extLst>
          </p:cNvPr>
          <p:cNvSpPr/>
          <p:nvPr/>
        </p:nvSpPr>
        <p:spPr>
          <a:xfrm>
            <a:off x="357188" y="5902881"/>
            <a:ext cx="11672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инжиниринга и производства инновационной медицинской продукции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Национальный центр инжиниринга и испытаний катализаторов</a:t>
            </a:r>
            <a:endParaRPr lang="ru-RU" sz="1200" b="1" u="sng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Международная система безопасности трубопроводов с использованием инфразвуковых технологий и дата-центром</a:t>
            </a:r>
            <a:endParaRPr lang="ru-RU" sz="1200" b="1" u="sng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9508" b="4011"/>
          <a:stretch/>
        </p:blipFill>
        <p:spPr>
          <a:xfrm>
            <a:off x="124127" y="941953"/>
            <a:ext cx="6695774" cy="4327737"/>
          </a:xfrm>
          <a:prstGeom prst="rect">
            <a:avLst/>
          </a:prstGeom>
        </p:spPr>
      </p:pic>
      <p:sp>
        <p:nvSpPr>
          <p:cNvPr id="8" name="Заголовок 60"/>
          <p:cNvSpPr txBox="1">
            <a:spLocks/>
          </p:cNvSpPr>
          <p:nvPr/>
        </p:nvSpPr>
        <p:spPr>
          <a:xfrm>
            <a:off x="0" y="-1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12788"/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Формирование документов по проектам развития научной и инновационной инфраструктуры для включения в ФАИП</a:t>
            </a:r>
            <a:endParaRPr lang="ru-RU" sz="1800" dirty="0">
              <a:solidFill>
                <a:srgbClr val="002060"/>
              </a:solidFill>
              <a:latin typeface="Arial Black" panose="020B0A0402010202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127" y="5473006"/>
            <a:ext cx="6724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МНиИП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НСО оказывается содействие инициаторам проектов по подготовке документов для включения в ФАИП по всем объектам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09650" y="3648434"/>
            <a:ext cx="1515478" cy="1297322"/>
            <a:chOff x="8216897" y="1122463"/>
            <a:chExt cx="2665945" cy="129732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216897" y="1122463"/>
              <a:ext cx="2665945" cy="1297322"/>
              <a:chOff x="8216897" y="1122463"/>
              <a:chExt cx="2665945" cy="129732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8242298" y="1122463"/>
                <a:ext cx="22902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b="1" spc="-8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17</a:t>
                </a:r>
                <a:endParaRPr lang="ru-RU" sz="36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8216897" y="1773454"/>
                <a:ext cx="26659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b="1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проектов</a:t>
                </a:r>
                <a:endParaRPr lang="ru-RU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" name="Прямая соединительная линия 10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3541733" y="3648434"/>
            <a:ext cx="1344028" cy="1020323"/>
            <a:chOff x="8216897" y="1122463"/>
            <a:chExt cx="2665945" cy="102032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8216897" y="1122463"/>
              <a:ext cx="2665945" cy="1020323"/>
              <a:chOff x="8216897" y="1122463"/>
              <a:chExt cx="2665945" cy="1020323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8242298" y="1122463"/>
                <a:ext cx="22902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b="1" spc="-8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32</a:t>
                </a:r>
                <a:endParaRPr lang="ru-RU" sz="36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8216897" y="1773454"/>
                <a:ext cx="266594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b="1" dirty="0" smtClean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объекта</a:t>
                </a:r>
                <a:endParaRPr lang="ru-RU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" name="Прямая соединительная линия 15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6877657" y="941953"/>
            <a:ext cx="53143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срок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проектов –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года</a:t>
            </a:r>
          </a:p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Ориентировочная стоимость объектов –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527,90 млн. рублей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Ориентировочная общая площадь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721 648,93 кв. м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Требуемая (ориентировочная) мощность электроснабжения – 141 556,3 кВт.</a:t>
            </a:r>
          </a:p>
          <a:p>
            <a:pPr lvl="0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площадки для размещения объектов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Академгородок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Барышевский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сельсовет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поселок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Краснообск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поселок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Кольцово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Октябрьский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г.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Объект 4">
            <a:extLst>
              <a:ext uri="{FF2B5EF4-FFF2-40B4-BE49-F238E27FC236}">
                <a16:creationId xmlns:a16="http://schemas.microsoft.com/office/drawing/2014/main" id="{38C76E63-6CB8-46C6-B845-8351B1175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" r="1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effectLst/>
        </p:spPr>
      </p:pic>
      <p:grpSp>
        <p:nvGrpSpPr>
          <p:cNvPr id="8" name="Группа 7"/>
          <p:cNvGrpSpPr/>
          <p:nvPr/>
        </p:nvGrpSpPr>
        <p:grpSpPr>
          <a:xfrm>
            <a:off x="9314618" y="1005190"/>
            <a:ext cx="2446850" cy="1574321"/>
            <a:chOff x="8242298" y="1122463"/>
            <a:chExt cx="2446850" cy="157432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8242298" y="1122463"/>
              <a:ext cx="2446850" cy="1574321"/>
              <a:chOff x="8242298" y="1122463"/>
              <a:chExt cx="2446850" cy="1574321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8242298" y="1122463"/>
                <a:ext cx="22902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spc="-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35 %</a:t>
                </a:r>
                <a:endParaRPr lang="ru-RU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8242298" y="1773454"/>
                <a:ext cx="244685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фундаментальные </a:t>
                </a:r>
                <a:b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 научные исследования</a:t>
                </a:r>
              </a:p>
            </p:txBody>
          </p:sp>
        </p:grpSp>
        <p:cxnSp>
          <p:nvCxnSpPr>
            <p:cNvPr id="10" name="Прямая соединительная линия 9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9314618" y="2529007"/>
            <a:ext cx="2446850" cy="1574321"/>
            <a:chOff x="8242298" y="1122463"/>
            <a:chExt cx="2446850" cy="1574321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8242298" y="1122463"/>
              <a:ext cx="2446850" cy="1574321"/>
              <a:chOff x="8242298" y="1122463"/>
              <a:chExt cx="2446850" cy="1574321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8242298" y="1122463"/>
                <a:ext cx="22902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 </a:t>
                </a:r>
                <a:r>
                  <a:rPr lang="ru-RU" sz="3600" spc="-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ru-RU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8242298" y="1773454"/>
                <a:ext cx="244685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образовательные и специальные программы</a:t>
                </a:r>
              </a:p>
            </p:txBody>
          </p:sp>
        </p:grpSp>
        <p:cxnSp>
          <p:nvCxnSpPr>
            <p:cNvPr id="15" name="Прямая соединительная линия 14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9354691" y="4303596"/>
            <a:ext cx="2446850" cy="1574321"/>
            <a:chOff x="8216898" y="1122463"/>
            <a:chExt cx="2446850" cy="157432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8216898" y="1122463"/>
              <a:ext cx="2446850" cy="1574321"/>
              <a:chOff x="8216898" y="1122463"/>
              <a:chExt cx="2446850" cy="1574321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8242298" y="1122463"/>
                <a:ext cx="22902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43 </a:t>
                </a:r>
                <a:r>
                  <a:rPr lang="ru-RU" sz="3600" spc="-8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ru-RU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8216898" y="1773454"/>
                <a:ext cx="244685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индустриальные и коммерческие программы</a:t>
                </a:r>
                <a:endPara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6064592" y="2621569"/>
            <a:ext cx="2665945" cy="1574321"/>
            <a:chOff x="8216897" y="1122463"/>
            <a:chExt cx="2665945" cy="1574321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8216897" y="1122463"/>
              <a:ext cx="2665945" cy="1574321"/>
              <a:chOff x="8216897" y="1122463"/>
              <a:chExt cx="2665945" cy="1574321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8242298" y="1122463"/>
                <a:ext cx="22902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endParaRPr lang="ru-RU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8216897" y="1773454"/>
                <a:ext cx="266594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экспериментальных станций общего пользования</a:t>
                </a:r>
              </a:p>
            </p:txBody>
          </p:sp>
        </p:grpSp>
        <p:cxnSp>
          <p:nvCxnSpPr>
            <p:cNvPr id="25" name="Прямая соединительная линия 24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6064592" y="4303596"/>
            <a:ext cx="2665945" cy="1297322"/>
            <a:chOff x="8216897" y="1122463"/>
            <a:chExt cx="2665945" cy="1297322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8216897" y="1122463"/>
              <a:ext cx="2665945" cy="1297322"/>
              <a:chOff x="8216897" y="1122463"/>
              <a:chExt cx="2665945" cy="1297322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8242298" y="1122463"/>
                <a:ext cx="22902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lang="ru-RU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8216897" y="1773454"/>
                <a:ext cx="26659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высококвалифицированных специалистов</a:t>
                </a:r>
                <a:endPara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0" name="Прямая соединительная линия 29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6039191" y="1009204"/>
            <a:ext cx="2665945" cy="1297322"/>
            <a:chOff x="8216897" y="1122463"/>
            <a:chExt cx="2665945" cy="1297322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8216897" y="1122463"/>
              <a:ext cx="2665945" cy="1297322"/>
              <a:chOff x="8216897" y="1122463"/>
              <a:chExt cx="2665945" cy="1297322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8242298" y="1122463"/>
                <a:ext cx="22902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en-US" sz="2400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ru-RU" sz="3600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endParaRPr lang="ru-RU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8216897" y="1773454"/>
                <a:ext cx="26659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исследователей ежегодно</a:t>
                </a:r>
              </a:p>
            </p:txBody>
          </p:sp>
        </p:grpSp>
        <p:cxnSp>
          <p:nvCxnSpPr>
            <p:cNvPr id="35" name="Прямая соединительная линия 34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62035" y="35371"/>
            <a:ext cx="1205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Сибирский кольцевой источник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фотонов –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уникальная научная установка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класса «</a:t>
            </a:r>
            <a:r>
              <a:rPr lang="ru-RU" sz="2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»,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источник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синхротронного излучения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поколения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4+ энергией 3 ГэВ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059" y="6005854"/>
            <a:ext cx="119818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В.В. Путина от 25.07.2019</a:t>
            </a:r>
          </a:p>
          <a:p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оздание в Новосибирской области источника синхротронного излучения поколения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31.12.2023 г. </a:t>
            </a:r>
            <a:endParaRPr lang="ru-RU" sz="1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593"/>
            <a:ext cx="6064592" cy="30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7621" y="171284"/>
            <a:ext cx="11584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развития ННЦ включенные в Постановление Совета Федерации Федерального Собрания Российской Федерации от 23.12.2019 № 666-СФ «О государственной поддержке  социально-экономического развития Новосибирской области»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448300" y="4052669"/>
            <a:ext cx="6096000" cy="3886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229352" y="1748553"/>
            <a:ext cx="5753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минералообразующих систем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229352" y="4484134"/>
            <a:ext cx="5273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коллективного пользования «Опытное производство катализаторов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97621" y="1748553"/>
            <a:ext cx="5655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Инфраструктурный комплекс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Новосибирского национального исследовательского государственного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 (5 проектов)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61174" y="441539"/>
            <a:ext cx="6073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97621" y="45266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Новосибирский медицинский научно-образовательный центр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 (3 проекта)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7621" y="3191224"/>
            <a:ext cx="4835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коллективного пользования </a:t>
            </a:r>
          </a:p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генетических технологий» </a:t>
            </a:r>
          </a:p>
          <a:p>
            <a:pPr>
              <a:buClr>
                <a:srgbClr val="FFFF00"/>
              </a:buClr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проектов)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29352" y="3191223"/>
            <a:ext cx="587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ентр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оптических информационных технологий и прикладной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фотоники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613378" y="5459164"/>
            <a:ext cx="1587972" cy="1358877"/>
            <a:chOff x="8216897" y="1122463"/>
            <a:chExt cx="2665945" cy="1358877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8216897" y="1122463"/>
              <a:ext cx="2665945" cy="1358877"/>
              <a:chOff x="8216897" y="1122463"/>
              <a:chExt cx="2665945" cy="1358877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8242298" y="1122463"/>
                <a:ext cx="22902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b="1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ru-RU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8216897" y="1773454"/>
                <a:ext cx="266594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sz="2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проектов</a:t>
                </a:r>
                <a:endPara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9" name="Прямая соединительная линия 48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2798936" y="5426056"/>
            <a:ext cx="1657299" cy="1358877"/>
            <a:chOff x="8216897" y="1122463"/>
            <a:chExt cx="2665945" cy="1358877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8216897" y="1122463"/>
              <a:ext cx="2665945" cy="1358877"/>
              <a:chOff x="8216897" y="1122463"/>
              <a:chExt cx="2665945" cy="1358877"/>
            </a:xfrm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8242298" y="1122463"/>
                <a:ext cx="22902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b="1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ru-RU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8216897" y="1773454"/>
                <a:ext cx="266594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sz="2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объектов</a:t>
                </a:r>
                <a:endPara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3" name="Прямая соединительная линия 82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Группа 85"/>
          <p:cNvGrpSpPr/>
          <p:nvPr/>
        </p:nvGrpSpPr>
        <p:grpSpPr>
          <a:xfrm>
            <a:off x="5233147" y="5459164"/>
            <a:ext cx="6761745" cy="1358877"/>
            <a:chOff x="8216897" y="1122463"/>
            <a:chExt cx="2665945" cy="1358877"/>
          </a:xfrm>
        </p:grpSpPr>
        <p:grpSp>
          <p:nvGrpSpPr>
            <p:cNvPr id="87" name="Группа 86"/>
            <p:cNvGrpSpPr/>
            <p:nvPr/>
          </p:nvGrpSpPr>
          <p:grpSpPr>
            <a:xfrm>
              <a:off x="8216897" y="1122463"/>
              <a:ext cx="2665945" cy="1358877"/>
              <a:chOff x="8216897" y="1122463"/>
              <a:chExt cx="2665945" cy="1358877"/>
            </a:xfrm>
          </p:grpSpPr>
          <p:sp>
            <p:nvSpPr>
              <p:cNvPr id="89" name="Прямоугольник 88"/>
              <p:cNvSpPr/>
              <p:nvPr/>
            </p:nvSpPr>
            <p:spPr>
              <a:xfrm>
                <a:off x="8242298" y="1122463"/>
                <a:ext cx="22902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4" lvl="0" defTabSz="514376"/>
                <a:r>
                  <a:rPr lang="ru-RU" sz="3600" b="1" spc="-8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55 212,85 млн руб.</a:t>
                </a:r>
                <a:endParaRPr lang="ru-RU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8216897" y="1773454"/>
                <a:ext cx="266594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56" marR="3810" defTabSz="514376">
                  <a:spcBef>
                    <a:spcPts val="23"/>
                  </a:spcBef>
                </a:pPr>
                <a:r>
                  <a:rPr lang="ru-RU" sz="20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общий объем финансирования в ценах 2020 года</a:t>
                </a:r>
                <a:endPara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8" name="Прямая соединительная линия 87"/>
            <p:cNvCxnSpPr/>
            <p:nvPr/>
          </p:nvCxnSpPr>
          <p:spPr>
            <a:xfrm>
              <a:off x="8318498" y="1768794"/>
              <a:ext cx="210015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84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1C9A0DD6-24EE-4D97-A393-B8E4C6EDD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54020"/>
            <a:ext cx="1155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КАРТА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  <a:ea typeface="Malgun Gothic Semilight" panose="020B0502040204020203" pitchFamily="34" charset="-128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606" y="238471"/>
            <a:ext cx="4599336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объекты в Постановлении СФ ФС РФ № 666 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5605" y="476382"/>
            <a:ext cx="557267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объекты, по которым ведется работа по продвижению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604" y="760459"/>
            <a:ext cx="685011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объекты, по которым оказано содействие и ведется активная работа по подготовке документов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98370"/>
            <a:ext cx="984738" cy="316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05607" y="-803"/>
            <a:ext cx="214578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объекты 1 очереди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8877" y="2428147"/>
            <a:ext cx="46718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4738" y="1506262"/>
            <a:ext cx="47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54739" y="142591"/>
            <a:ext cx="114515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инфраструктуры Новосибирского национального исследовательского государственного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 (НГУ)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36060" y="3773359"/>
            <a:ext cx="51625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Конференц-зал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1500 мест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помещениями Студенческого творческого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25212" y="1707738"/>
            <a:ext cx="390992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Научно-исследовательский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НГУ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925212" y="2577418"/>
            <a:ext cx="51413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Учебно-научный центр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Института медицины и психологии В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Зельмана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13009" y="5624696"/>
            <a:ext cx="50782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поточных аудиторий с переходом НГУ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38303" y="4703334"/>
            <a:ext cx="47845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Учебно-лабораторный корпус учебно-научного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НГУ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7110535" y="1594831"/>
            <a:ext cx="53453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Студенческий проектный центр НГУ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научной библиотекой и переходом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141120" y="2460734"/>
            <a:ext cx="50786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общежитий на 1958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 </a:t>
            </a:r>
          </a:p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помещениями общественно-бытового назначения </a:t>
            </a:r>
            <a:endParaRPr lang="ru-RU" sz="15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здания)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118562" y="4859296"/>
            <a:ext cx="51541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общежитий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2142 мест </a:t>
            </a:r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помещениями общественно-бытового назначения (3 здания)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153820" y="3635475"/>
            <a:ext cx="50862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общежитий на 1088 мест </a:t>
            </a:r>
            <a:endParaRPr lang="ru-RU" sz="15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помещениями общественно-бытового назначения </a:t>
            </a:r>
            <a:endParaRPr lang="ru-RU" sz="15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здания)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978288" y="2325468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019193" y="3397381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14140" y="3661204"/>
            <a:ext cx="49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55107" y="1495280"/>
            <a:ext cx="598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14140" y="5370781"/>
            <a:ext cx="576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6565" y="4590260"/>
            <a:ext cx="576658" cy="830997"/>
          </a:xfrm>
          <a:prstGeom prst="rect">
            <a:avLst/>
          </a:prstGeom>
          <a:noFill/>
          <a:effectLst>
            <a:reflection stA="45000" endPos="1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7231899" y="2288177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011683" y="4532493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7213606" y="4624479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231899" y="3417418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6589953" y="252469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613613" y="3652377"/>
            <a:ext cx="445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627714" y="48616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1019193" y="5392920"/>
            <a:ext cx="210015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371475" y="951858"/>
            <a:ext cx="57896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Согласованно </a:t>
            </a:r>
            <a:r>
              <a:rPr lang="ru-RU" sz="1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и направленно в Минэкономразвития России</a:t>
            </a:r>
            <a:endParaRPr lang="ru-RU" sz="16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577567" y="947764"/>
            <a:ext cx="4022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стадии проработки</a:t>
            </a:r>
            <a:endParaRPr lang="ru-RU" sz="16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6161097" y="1065071"/>
            <a:ext cx="28395" cy="559290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1430</Words>
  <Application>Microsoft Office PowerPoint</Application>
  <PresentationFormat>Широкоэкранный</PresentationFormat>
  <Paragraphs>264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Malgun Gothic Semilight</vt:lpstr>
      <vt:lpstr>Arial</vt:lpstr>
      <vt:lpstr>Arial Black</vt:lpstr>
      <vt:lpstr>Calibri</vt:lpstr>
      <vt:lpstr>Calibri Light</vt:lpstr>
      <vt:lpstr>Gadugi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Фурсов Алексей Алексеевич</dc:creator>
  <cp:lastModifiedBy>Фурсов Алексей Алексеевич</cp:lastModifiedBy>
  <cp:revision>44</cp:revision>
  <cp:lastPrinted>2020-06-22T04:35:24Z</cp:lastPrinted>
  <dcterms:created xsi:type="dcterms:W3CDTF">2020-06-18T06:41:49Z</dcterms:created>
  <dcterms:modified xsi:type="dcterms:W3CDTF">2020-06-25T11:15:52Z</dcterms:modified>
</cp:coreProperties>
</file>