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7" r:id="rId2"/>
    <p:sldId id="304" r:id="rId3"/>
    <p:sldId id="353" r:id="rId4"/>
    <p:sldId id="352" r:id="rId5"/>
    <p:sldId id="354" r:id="rId6"/>
    <p:sldId id="359" r:id="rId7"/>
    <p:sldId id="357" r:id="rId8"/>
    <p:sldId id="358" r:id="rId9"/>
    <p:sldId id="363" r:id="rId10"/>
    <p:sldId id="360" r:id="rId11"/>
    <p:sldId id="362" r:id="rId12"/>
    <p:sldId id="272" r:id="rId13"/>
  </p:sldIdLst>
  <p:sldSz cx="12188825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432" y="14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-10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56323-A054-4904-9A8C-E230C9FB9F8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E1BDE-820F-4399-95BC-5FF1A172F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28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0576A-3C79-445A-A096-E79EC9403B98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FDC6F-7664-44BC-A064-523FCF340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8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1pPr>
    <a:lvl2pPr marL="354833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2pPr>
    <a:lvl3pPr marL="709666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3pPr>
    <a:lvl4pPr marL="1064499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4pPr>
    <a:lvl5pPr marL="1419332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5pPr>
    <a:lvl6pPr marL="1774165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6pPr>
    <a:lvl7pPr marL="2128998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7pPr>
    <a:lvl8pPr marL="2483830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8pPr>
    <a:lvl9pPr marL="2838663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DC6F-7664-44BC-A064-523FCF34009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9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DC6F-7664-44BC-A064-523FCF3400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77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DC6F-7664-44BC-A064-523FCF34009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83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10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10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140B-1BA3-4F34-80D4-4232B7308E3C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9CE5-67DC-47EA-A8D1-6461133B8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3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140B-1BA3-4F34-80D4-4232B7308E3C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9CE5-67DC-47EA-A8D1-6461133B8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140B-1BA3-4F34-80D4-4232B7308E3C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9CE5-67DC-47EA-A8D1-6461133B8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4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140B-1BA3-4F34-80D4-4232B7308E3C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9CE5-67DC-47EA-A8D1-6461133B8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1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53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78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140B-1BA3-4F34-80D4-4232B7308E3C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9CE5-67DC-47EA-A8D1-6461133B8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6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9" y="1825625"/>
            <a:ext cx="51802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140B-1BA3-4F34-80D4-4232B7308E3C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9CE5-67DC-47EA-A8D1-6461133B8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3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7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7" y="2505075"/>
            <a:ext cx="5156444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140B-1BA3-4F34-80D4-4232B7308E3C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9CE5-67DC-47EA-A8D1-6461133B8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5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140B-1BA3-4F34-80D4-4232B7308E3C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9CE5-67DC-47EA-A8D1-6461133B8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9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140B-1BA3-4F34-80D4-4232B7308E3C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9CE5-67DC-47EA-A8D1-6461133B8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7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40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7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140B-1BA3-4F34-80D4-4232B7308E3C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9CE5-67DC-47EA-A8D1-6461133B8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3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7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40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7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140B-1BA3-4F34-80D4-4232B7308E3C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9CE5-67DC-47EA-A8D1-6461133B8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1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65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D140B-1BA3-4F34-80D4-4232B7308E3C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65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65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19CE5-67DC-47EA-A8D1-6461133B8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30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14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2" Type="http://schemas.openxmlformats.org/officeDocument/2006/relationships/image" Target="../media/image73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2" Type="http://schemas.openxmlformats.org/officeDocument/2006/relationships/image" Target="../media/image73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14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png"/><Relationship Id="rId17" Type="http://schemas.openxmlformats.org/officeDocument/2006/relationships/image" Target="../media/image4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1.png"/><Relationship Id="rId19" Type="http://schemas.openxmlformats.org/officeDocument/2006/relationships/image" Target="../media/image13.jpeg"/><Relationship Id="rId14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17" Type="http://schemas.openxmlformats.org/officeDocument/2006/relationships/image" Target="../media/image4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1.png"/><Relationship Id="rId1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" y="1028700"/>
            <a:ext cx="12188825" cy="3479800"/>
            <a:chOff x="-1" y="1028700"/>
            <a:chExt cx="12188825" cy="34798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" y="1028700"/>
              <a:ext cx="12188825" cy="34798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3340" y="1799104"/>
              <a:ext cx="1134214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О мерах поддержки научной </a:t>
              </a:r>
            </a:p>
            <a:p>
              <a:pPr algn="ctr"/>
              <a:r>
                <a:rPr lang="ru-RU" sz="4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и инновационной деятельности 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62472" y="5009241"/>
            <a:ext cx="7954353" cy="1268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15" b="1" dirty="0" smtClean="0">
                <a:latin typeface="Century Gothic" panose="020B0502020202020204" pitchFamily="34" charset="0"/>
              </a:rPr>
              <a:t>Васильев Алексей Владимирович</a:t>
            </a:r>
            <a:endParaRPr lang="en-US" sz="2215" b="1" dirty="0" smtClean="0">
              <a:latin typeface="Century Gothic" panose="020B0502020202020204" pitchFamily="34" charset="0"/>
            </a:endParaRPr>
          </a:p>
          <a:p>
            <a:endParaRPr lang="en-US" sz="1000" b="1" dirty="0" smtClean="0">
              <a:latin typeface="Century Gothic" panose="020B0502020202020204" pitchFamily="34" charset="0"/>
            </a:endParaRPr>
          </a:p>
          <a:p>
            <a:r>
              <a:rPr lang="ru-RU" sz="2215" b="1" dirty="0" smtClean="0">
                <a:latin typeface="Century Gothic" panose="020B0502020202020204" pitchFamily="34" charset="0"/>
              </a:rPr>
              <a:t>министр науки и </a:t>
            </a:r>
            <a:r>
              <a:rPr lang="ru-RU" sz="2215" b="1" dirty="0">
                <a:latin typeface="Century Gothic" panose="020B0502020202020204" pitchFamily="34" charset="0"/>
              </a:rPr>
              <a:t>инновационной политики Новосибирской области</a:t>
            </a:r>
          </a:p>
        </p:txBody>
      </p:sp>
      <p:pic>
        <p:nvPicPr>
          <p:cNvPr id="7" name="Picture 2" descr="ÐÐ¸Ð½Ð¸ÑÑÐµÑÑÑÐ²Ð¾ Ð½Ð°ÑÐºÐ¸ Ð¸ Ð¸Ð½Ð½Ð¾Ð²Ð°ÑÐ¸Ð¾Ð½Ð½Ð¾Ð¹ Ð¿Ð¾Ð»Ð¸ÑÐ¸ÐºÐ¸ ÐÐ¾Ð²Ð¾ÑÐ¸Ð±Ð¸ÑÑÐºÐ¾Ð¹ Ð¾Ð±Ð»Ð°ÑÑ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465" y="168684"/>
            <a:ext cx="5715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63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0625" t="39383" r="21806" b="25926"/>
          <a:stretch/>
        </p:blipFill>
        <p:spPr>
          <a:xfrm>
            <a:off x="1677226" y="1646175"/>
            <a:ext cx="2895094" cy="1997379"/>
          </a:xfrm>
          <a:prstGeom prst="rect">
            <a:avLst/>
          </a:prstGeom>
        </p:spPr>
      </p:pic>
      <p:pic>
        <p:nvPicPr>
          <p:cNvPr id="3" name="Рисунок 2" descr="swf logo1.png">
            <a:extLst>
              <a:ext uri="{FF2B5EF4-FFF2-40B4-BE49-F238E27FC236}">
                <a16:creationId xmlns:a16="http://schemas.microsoft.com/office/drawing/2014/main" id="{2078FFE0-8FA9-4F19-9BD0-D38BE19A60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44716"/>
          <a:stretch/>
        </p:blipFill>
        <p:spPr>
          <a:xfrm>
            <a:off x="722354" y="4979878"/>
            <a:ext cx="2196808" cy="899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C12AD5-7C50-4EFB-BFAA-280A70BB5957}"/>
              </a:ext>
            </a:extLst>
          </p:cNvPr>
          <p:cNvSpPr txBox="1"/>
          <p:nvPr/>
        </p:nvSpPr>
        <p:spPr>
          <a:xfrm>
            <a:off x="667521" y="4221847"/>
            <a:ext cx="2684406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arrow" panose="020B0606020202030204" pitchFamily="34" charset="0"/>
                <a:cs typeface="+mj-cs"/>
              </a:rPr>
              <a:t>Сибирская </a:t>
            </a:r>
            <a:endParaRPr lang="en-US" sz="1200" b="1" dirty="0">
              <a:latin typeface="Arial Narrow" panose="020B0606020202030204" pitchFamily="34" charset="0"/>
              <a:cs typeface="+mj-cs"/>
            </a:endParaRPr>
          </a:p>
          <a:p>
            <a:r>
              <a:rPr lang="ru-RU" sz="1200" b="1" dirty="0">
                <a:latin typeface="Arial Narrow" panose="020B0606020202030204" pitchFamily="34" charset="0"/>
                <a:cs typeface="+mj-cs"/>
              </a:rPr>
              <a:t>Венчурная </a:t>
            </a:r>
          </a:p>
          <a:p>
            <a:r>
              <a:rPr lang="ru-RU" sz="1200" b="1" dirty="0">
                <a:latin typeface="Arial Narrow" panose="020B0606020202030204" pitchFamily="34" charset="0"/>
                <a:cs typeface="+mj-cs"/>
              </a:rPr>
              <a:t>Ярмарка</a:t>
            </a:r>
            <a:endParaRPr lang="ru-RU" sz="1400" b="1" dirty="0">
              <a:latin typeface="Arial Narrow" panose="020B0606020202030204" pitchFamily="34" charset="0"/>
              <a:cs typeface="+mj-cs"/>
            </a:endParaRPr>
          </a:p>
        </p:txBody>
      </p:sp>
      <p:pic>
        <p:nvPicPr>
          <p:cNvPr id="6" name="Picture 4" descr="https://ferring.generation-startup.ru/local/static/build/pic/ferring/partners/openbi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49623" r="14473" b="6501"/>
          <a:stretch/>
        </p:blipFill>
        <p:spPr bwMode="auto">
          <a:xfrm>
            <a:off x="5401509" y="4803357"/>
            <a:ext cx="1521362" cy="115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ferring.generation-startup.ru/local/static/build/pic/ferring/partners/openbi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9177" r="14473" b="51078"/>
          <a:stretch/>
        </p:blipFill>
        <p:spPr bwMode="auto">
          <a:xfrm>
            <a:off x="4387195" y="4835769"/>
            <a:ext cx="1379572" cy="94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50072" y="989918"/>
            <a:ext cx="3349402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120-летие со дня рождения М.А. Лаврентьева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4413" y="2055574"/>
            <a:ext cx="3119694" cy="8243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7393" y="4630178"/>
            <a:ext cx="3604634" cy="102989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" y="893"/>
            <a:ext cx="12188824" cy="9230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7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sz="2699" dirty="0"/>
              <a:t>Коммуникативные мероприятия в сфере науки </a:t>
            </a:r>
          </a:p>
          <a:p>
            <a:r>
              <a:rPr lang="ru-RU" sz="2699" dirty="0"/>
              <a:t>в Новосибирской области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6001" y="5965723"/>
            <a:ext cx="2491061" cy="30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29-30 Октября 2020 года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77226" y="3643554"/>
            <a:ext cx="3140341" cy="30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Октябрь - Ноябрь 2020 года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72747" y="5849071"/>
            <a:ext cx="3568226" cy="30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27-30 Октября 2020 года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05330" y="3011062"/>
            <a:ext cx="3821705" cy="30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Ноябрь- Декабрь 2020 года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961204" y="5726008"/>
            <a:ext cx="3948431" cy="30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Сентябрь - Октябрь 202</a:t>
            </a:r>
            <a:r>
              <a:rPr lang="en-US" sz="1400" b="1" dirty="0">
                <a:latin typeface="Century Gothic" panose="020B0502020202020204" pitchFamily="34" charset="0"/>
              </a:rPr>
              <a:t>0</a:t>
            </a:r>
            <a:r>
              <a:rPr lang="ru-RU" sz="1400" b="1" dirty="0">
                <a:latin typeface="Century Gothic" panose="020B0502020202020204" pitchFamily="34" charset="0"/>
              </a:rPr>
              <a:t> года</a:t>
            </a:r>
          </a:p>
        </p:txBody>
      </p:sp>
    </p:spTree>
    <p:extLst>
      <p:ext uri="{BB962C8B-B14F-4D97-AF65-F5344CB8AC3E}">
        <p14:creationId xmlns:p14="http://schemas.microsoft.com/office/powerpoint/2010/main" val="42060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338554"/>
            <a:ext cx="12188826" cy="142534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tIns="180000" bIns="180000" rtlCol="0" anchor="ctr" anchorCtr="0">
            <a:spAutoFit/>
          </a:bodyPr>
          <a:lstStyle/>
          <a:p>
            <a:pPr algn="ctr"/>
            <a:r>
              <a:rPr lang="ru-RU" sz="2300" dirty="0">
                <a:solidFill>
                  <a:schemeClr val="bg1"/>
                </a:solidFill>
                <a:latin typeface="Century Gothic" panose="020B0502020202020204" pitchFamily="34" charset="0"/>
              </a:rPr>
              <a:t>Разработка проекта закона Новосибирской области, регулирующего отношения в научной, научно-технической сферах и инновационной деятельности в Новосибирской области</a:t>
            </a:r>
          </a:p>
        </p:txBody>
      </p:sp>
      <p:pic>
        <p:nvPicPr>
          <p:cNvPr id="9" name="Рисунок 8" descr="Документ">
            <a:extLst>
              <a:ext uri="{FF2B5EF4-FFF2-40B4-BE49-F238E27FC236}">
                <a16:creationId xmlns:a16="http://schemas.microsoft.com/office/drawing/2014/main" id="{66893DE5-3DFF-42BB-AE27-F9B604959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0" y="1250729"/>
            <a:ext cx="539846" cy="5398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2694" y="1018269"/>
            <a:ext cx="1166569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Приведение законодательства Новосибирской области в сфере научной, научно-технической и инновационной деятельности в соответствие с требованиями федерального законодательства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700" dirty="0"/>
              <a:t>обновление понятийного аппарата в федеральном законодательстве (инновационный проект, институт развития и др.)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700" dirty="0"/>
              <a:t>значительно изменена Статья 16.4. «Финансирование государственной поддержки инновационной деятельности и особенности финансирования инновационных проектов»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700" dirty="0"/>
              <a:t>включены пункты, допускающие риски при оценки эффективности государственной поддержки инновационных проектов (пп.2,10 ст. </a:t>
            </a:r>
            <a:r>
              <a:rPr lang="ru-RU" sz="1700" dirty="0" smtClean="0"/>
              <a:t>16.5)  и </a:t>
            </a:r>
            <a:r>
              <a:rPr lang="ru-RU" sz="1700" dirty="0"/>
              <a:t>др.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2694" y="3034205"/>
            <a:ext cx="1166569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Актуализация </a:t>
            </a:r>
            <a:r>
              <a:rPr lang="ru-RU" sz="2000" dirty="0"/>
              <a:t>законодательства Новосибирской области в сфере научной, научно-технической и инновационной </a:t>
            </a:r>
            <a:r>
              <a:rPr lang="ru-RU" sz="2000" dirty="0" smtClean="0"/>
              <a:t>деятельности, </a:t>
            </a:r>
            <a:r>
              <a:rPr lang="ru-RU" sz="2000" dirty="0"/>
              <a:t>затрагивающая: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/>
              <a:t>цели </a:t>
            </a:r>
            <a:r>
              <a:rPr lang="ru-RU" sz="1700" dirty="0"/>
              <a:t>и задачи ОИОГВ Новосибирской области в проведении научно-технической политики Новосибирской области с учетом СНТР, НТИ и Национальных целей и стратегических задач развития Российской Федерации на период до </a:t>
            </a:r>
            <a:r>
              <a:rPr lang="ru-RU" sz="1700" dirty="0" smtClean="0"/>
              <a:t>2030 г.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/>
              <a:t>расширение </a:t>
            </a:r>
            <a:r>
              <a:rPr lang="ru-RU" sz="1700" dirty="0"/>
              <a:t>форм поддержки научной, научно-технической и инновационной деятельности, обеспечение гибкости в определении и изменении целей такой </a:t>
            </a:r>
            <a:r>
              <a:rPr lang="ru-RU" sz="1700" dirty="0" smtClean="0"/>
              <a:t>поддержки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/>
              <a:t>обеспечение </a:t>
            </a:r>
            <a:r>
              <a:rPr lang="ru-RU" sz="1700" dirty="0"/>
              <a:t>возможности внесения дальнейших изменений (при необходимости) в единый закон без существенной его переработки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1269" y="5522335"/>
            <a:ext cx="118370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Создана рабочая группа по разработке законопроекта в сфере науки и инновационной деятельности от 26.08.2020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Установочное заседание рабочей группы 10.09.2020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Подготовлен план по разработке законопроекта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" y="2294530"/>
            <a:ext cx="12188825" cy="20477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3841" y="2899526"/>
            <a:ext cx="1134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внимание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212970"/>
            <a:ext cx="12185652" cy="15176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tIns="180000" bIns="180000" rtlCol="0" anchor="ctr" anchorCtr="0">
            <a:spAutoFit/>
          </a:bodyPr>
          <a:lstStyle/>
          <a:p>
            <a:pPr algn="ctr"/>
            <a: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Государственная программа </a:t>
            </a:r>
            <a:r>
              <a:rPr lang="ru-RU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Новосибирской области </a:t>
            </a:r>
            <a:endParaRPr lang="ru-RU" sz="25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Стимулирование научной, научно-технической и инновационной деятельности в Новосибирской области</a:t>
            </a:r>
            <a: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  <a:endParaRPr lang="ru-RU" sz="2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4" y="2229546"/>
            <a:ext cx="697395" cy="69739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8" y="3718197"/>
            <a:ext cx="658861" cy="6588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17299" y="1985704"/>
            <a:ext cx="10808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Выявление талантливой молодежи и создание условий для её успешного участия в научной, научно-технической деятельности и технологическом предпринимательстве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3676" y="2589837"/>
            <a:ext cx="10797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Предоставление грантов, премий и стипендий Правительства Новосибирской области молодым ученым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966" y="3286544"/>
            <a:ext cx="10638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Содействие в реализации научных и инновационных проектов и программ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8057" y="3651876"/>
            <a:ext cx="10813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Организация совместного с РФФИ конкурса на предоставление поддержки проектам, в том числе реализуемым молодыми учеными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Организация конкурса на предоставление субсидий субъектам инновационной деятельности на подготовку, осуществление трансфера и коммерциализацию </a:t>
            </a:r>
            <a:r>
              <a:rPr lang="ru-RU" dirty="0" smtClean="0"/>
              <a:t>технологий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3959" y="5092478"/>
            <a:ext cx="10797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Развитие инфраструктуры для осуществления научной, научно-технической и инновационной деятельности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0" y="5355612"/>
            <a:ext cx="658812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28057" y="5732963"/>
            <a:ext cx="10813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Обеспечение финансирования развития инфраструктуры для осуществления научной, научно-технической и инновационной деятельности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8193" y="1445151"/>
            <a:ext cx="11517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/>
              <a:t>План работы министерства науки и инновационной политики Новосибирской области на 2020 год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884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212970"/>
            <a:ext cx="12185652" cy="15176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tIns="180000" bIns="180000" rtlCol="0" anchor="ctr" anchorCtr="0">
            <a:spAutoFit/>
          </a:bodyPr>
          <a:lstStyle/>
          <a:p>
            <a:pPr algn="ctr"/>
            <a:r>
              <a:rPr lang="ru-RU" sz="25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Государственная программа </a:t>
            </a:r>
            <a:r>
              <a:rPr lang="ru-RU" sz="2500" dirty="0">
                <a:solidFill>
                  <a:prstClr val="white"/>
                </a:solidFill>
                <a:latin typeface="Century Gothic" panose="020B0502020202020204" pitchFamily="34" charset="0"/>
              </a:rPr>
              <a:t>Новосибирской области </a:t>
            </a:r>
            <a:endParaRPr lang="ru-RU" sz="2500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5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«</a:t>
            </a:r>
            <a:r>
              <a:rPr lang="ru-RU" sz="2500" dirty="0">
                <a:solidFill>
                  <a:prstClr val="white"/>
                </a:solidFill>
                <a:latin typeface="Century Gothic" panose="020B0502020202020204" pitchFamily="34" charset="0"/>
              </a:rPr>
              <a:t>Стимулирование научной, научно-технической и инновационной деятельности в Новосибирской области</a:t>
            </a:r>
            <a:r>
              <a:rPr lang="ru-RU" sz="25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»</a:t>
            </a:r>
            <a:endParaRPr lang="ru-RU" sz="25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7" y="3546004"/>
            <a:ext cx="658508" cy="6585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3347" y="1723517"/>
            <a:ext cx="10553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</a:rPr>
              <a:t>Формирование системы эффективных коммуникаций и сотрудничества субъектов научной и инновационной </a:t>
            </a:r>
            <a:r>
              <a:rPr lang="ru-RU" b="1" dirty="0" smtClean="0">
                <a:solidFill>
                  <a:prstClr val="black"/>
                </a:solidFill>
              </a:rPr>
              <a:t>деятельности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959" y="2285992"/>
            <a:ext cx="10797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Содействие установлению и развитию делового сотрудничества субъектов научной и инновационной деятельности </a:t>
            </a:r>
            <a:r>
              <a:rPr lang="ru-RU" smtClean="0">
                <a:solidFill>
                  <a:prstClr val="black"/>
                </a:solidFill>
              </a:rPr>
              <a:t>с </a:t>
            </a:r>
            <a:r>
              <a:rPr lang="ru-RU" smtClean="0">
                <a:solidFill>
                  <a:prstClr val="black"/>
                </a:solidFill>
              </a:rPr>
              <a:t>партнерами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Организация и проведение мониторинга научной и инновационной системы Новосибирской </a:t>
            </a:r>
            <a:r>
              <a:rPr lang="ru-RU" dirty="0" smtClean="0">
                <a:solidFill>
                  <a:prstClr val="black"/>
                </a:solidFill>
              </a:rPr>
              <a:t>области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0167" y="3361338"/>
            <a:ext cx="10708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</a:rPr>
              <a:t>Формирование эффективной современной системы управления в области науки, технологий и инноваций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32733" y="4018172"/>
            <a:ext cx="10808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Создание единого регионального оператора в инновационной </a:t>
            </a:r>
            <a:r>
              <a:rPr lang="ru-RU" dirty="0" smtClean="0">
                <a:solidFill>
                  <a:prstClr val="black"/>
                </a:solidFill>
              </a:rPr>
              <a:t>сфере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Сопровождение </a:t>
            </a:r>
            <a:r>
              <a:rPr lang="ru-RU" dirty="0">
                <a:solidFill>
                  <a:prstClr val="black"/>
                </a:solidFill>
              </a:rPr>
              <a:t>деятельности рабочей группы по направлению «Образование и наука» </a:t>
            </a:r>
            <a:r>
              <a:rPr lang="ru-RU" dirty="0" smtClean="0">
                <a:solidFill>
                  <a:prstClr val="black"/>
                </a:solidFill>
              </a:rPr>
              <a:t>Государственного совета Российской Федерации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Разработка проекта закона Новосибирской области, регулирующего отношения в научной, научно-технической сферах и инновационной деятельности в Новосибирской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83" y="1956585"/>
            <a:ext cx="658812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5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2438"/>
            <a:ext cx="12188826" cy="9790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tIns="180000" bIns="180000" rtlCol="0" anchor="ctr" anchorCtr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Финансовое обеспечение государственной программы «Стимулирование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научной, научно-технической и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инновационной деятельности в Новосибирской области»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40607" y="1265285"/>
            <a:ext cx="2413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2020 г., млн. </a:t>
            </a:r>
            <a:r>
              <a:rPr lang="ru-RU" sz="1400" dirty="0">
                <a:latin typeface="Century Gothic" panose="020B0502020202020204" pitchFamily="34" charset="0"/>
              </a:rPr>
              <a:t>р</a:t>
            </a:r>
            <a:r>
              <a:rPr lang="ru-RU" sz="1400" dirty="0" smtClean="0">
                <a:latin typeface="Century Gothic" panose="020B0502020202020204" pitchFamily="34" charset="0"/>
              </a:rPr>
              <a:t>уб.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156955"/>
              </p:ext>
            </p:extLst>
          </p:nvPr>
        </p:nvGraphicFramePr>
        <p:xfrm>
          <a:off x="589506" y="1647826"/>
          <a:ext cx="10773825" cy="449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016">
                  <a:extLst>
                    <a:ext uri="{9D8B030D-6E8A-4147-A177-3AD203B41FA5}">
                      <a16:colId xmlns:a16="http://schemas.microsoft.com/office/drawing/2014/main" val="2991960025"/>
                    </a:ext>
                  </a:extLst>
                </a:gridCol>
                <a:gridCol w="926201">
                  <a:extLst>
                    <a:ext uri="{9D8B030D-6E8A-4147-A177-3AD203B41FA5}">
                      <a16:colId xmlns:a16="http://schemas.microsoft.com/office/drawing/2014/main" val="796390607"/>
                    </a:ext>
                  </a:extLst>
                </a:gridCol>
                <a:gridCol w="926201">
                  <a:extLst>
                    <a:ext uri="{9D8B030D-6E8A-4147-A177-3AD203B41FA5}">
                      <a16:colId xmlns:a16="http://schemas.microsoft.com/office/drawing/2014/main" val="3440001387"/>
                    </a:ext>
                  </a:extLst>
                </a:gridCol>
                <a:gridCol w="926201">
                  <a:extLst>
                    <a:ext uri="{9D8B030D-6E8A-4147-A177-3AD203B41FA5}">
                      <a16:colId xmlns:a16="http://schemas.microsoft.com/office/drawing/2014/main" val="3838095578"/>
                    </a:ext>
                  </a:extLst>
                </a:gridCol>
                <a:gridCol w="926201">
                  <a:extLst>
                    <a:ext uri="{9D8B030D-6E8A-4147-A177-3AD203B41FA5}">
                      <a16:colId xmlns:a16="http://schemas.microsoft.com/office/drawing/2014/main" val="1501312732"/>
                    </a:ext>
                  </a:extLst>
                </a:gridCol>
                <a:gridCol w="926201">
                  <a:extLst>
                    <a:ext uri="{9D8B030D-6E8A-4147-A177-3AD203B41FA5}">
                      <a16:colId xmlns:a16="http://schemas.microsoft.com/office/drawing/2014/main" val="2490559318"/>
                    </a:ext>
                  </a:extLst>
                </a:gridCol>
                <a:gridCol w="926201">
                  <a:extLst>
                    <a:ext uri="{9D8B030D-6E8A-4147-A177-3AD203B41FA5}">
                      <a16:colId xmlns:a16="http://schemas.microsoft.com/office/drawing/2014/main" val="1605552066"/>
                    </a:ext>
                  </a:extLst>
                </a:gridCol>
                <a:gridCol w="926201">
                  <a:extLst>
                    <a:ext uri="{9D8B030D-6E8A-4147-A177-3AD203B41FA5}">
                      <a16:colId xmlns:a16="http://schemas.microsoft.com/office/drawing/2014/main" val="799737371"/>
                    </a:ext>
                  </a:extLst>
                </a:gridCol>
                <a:gridCol w="926201">
                  <a:extLst>
                    <a:ext uri="{9D8B030D-6E8A-4147-A177-3AD203B41FA5}">
                      <a16:colId xmlns:a16="http://schemas.microsoft.com/office/drawing/2014/main" val="3096565323"/>
                    </a:ext>
                  </a:extLst>
                </a:gridCol>
                <a:gridCol w="926201">
                  <a:extLst>
                    <a:ext uri="{9D8B030D-6E8A-4147-A177-3AD203B41FA5}">
                      <a16:colId xmlns:a16="http://schemas.microsoft.com/office/drawing/2014/main" val="718800588"/>
                    </a:ext>
                  </a:extLst>
                </a:gridCol>
              </a:tblGrid>
              <a:tr h="4927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Уровень готовности технологий*</a:t>
                      </a: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728852"/>
                  </a:ext>
                </a:extLst>
              </a:tr>
              <a:tr h="74012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РФФИ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65,0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914378"/>
                  </a:ext>
                </a:extLst>
              </a:tr>
              <a:tr h="77479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Гранты</a:t>
                      </a:r>
                    </a:p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Преми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и</a:t>
                      </a: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Стипендии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10,7 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(10,375)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561199"/>
                  </a:ext>
                </a:extLst>
              </a:tr>
              <a:tr h="74012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Трансфер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60,0 +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40,0   </a:t>
                      </a:r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(41,1)</a:t>
                      </a: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052272"/>
                  </a:ext>
                </a:extLst>
              </a:tr>
              <a:tr h="74012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Субсидия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б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и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24,3 </a:t>
                      </a:r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(21,18)</a:t>
                      </a: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5964"/>
                  </a:ext>
                </a:extLst>
              </a:tr>
              <a:tr h="74012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Субсидия УК технопарков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25,0</a:t>
                      </a: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945783"/>
                  </a:ext>
                </a:extLst>
              </a:tr>
              <a:tr h="239149">
                <a:tc gridSpan="10">
                  <a:txBody>
                    <a:bodyPr/>
                    <a:lstStyle/>
                    <a:p>
                      <a:pPr algn="l"/>
                      <a:endParaRPr lang="ru-RU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593176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89505" y="6115065"/>
            <a:ext cx="10773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*Методика определения уровней готовности технологии в рамках проектов федеральной целевой программы "Исследования и разработки по приоритетным направлениям развития научно-технологического комплекса России на 2014 - 2020 годы" (утв. </a:t>
            </a:r>
            <a:r>
              <a:rPr lang="ru-RU" sz="1200" dirty="0" err="1">
                <a:latin typeface="Century Gothic" panose="020B0502020202020204" pitchFamily="34" charset="0"/>
              </a:rPr>
              <a:t>Минобрнауки</a:t>
            </a:r>
            <a:r>
              <a:rPr lang="ru-RU" sz="1200" dirty="0">
                <a:latin typeface="Century Gothic" panose="020B0502020202020204" pitchFamily="34" charset="0"/>
              </a:rPr>
              <a:t> России 11.07.2017 N ГТ-57/14вн)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22830" y="1020632"/>
            <a:ext cx="8579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Меры государственной поддержки субъектам инновационной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6748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so.ru/sites/test.new.nso.ru/wodby_files/files/gallery-news/2020/09/DSC_0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98" y="3875072"/>
            <a:ext cx="4232350" cy="282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-1284"/>
            <a:ext cx="12188826" cy="74823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tIns="180000" bIns="180000" rtlCol="0" anchor="ctr" anchorCtr="0">
            <a:spAutoFit/>
          </a:bodyPr>
          <a:lstStyle/>
          <a:p>
            <a:pPr algn="ctr"/>
            <a:r>
              <a:rPr lang="ru-RU" sz="25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Гранты, премии и стипендии Правительства Новосибирской области</a:t>
            </a:r>
            <a:endParaRPr lang="ru-RU" sz="25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505" y="2444239"/>
            <a:ext cx="6541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12 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победителей, размер гранта</a:t>
            </a:r>
            <a:r>
              <a:rPr lang="en-US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500</a:t>
            </a:r>
            <a:r>
              <a:rPr lang="en-U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тыс. руб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128" y="2790243"/>
            <a:ext cx="6966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10 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стипендиатов, стипендии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15,0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тыс. руб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./</a:t>
            </a:r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мес.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6279" y="3203964"/>
            <a:ext cx="71424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17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лауреатов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Премии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в 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номинации</a:t>
            </a:r>
            <a:r>
              <a:rPr lang="en-US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: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«Лучший молодой изобретатель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»: </a:t>
            </a:r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200/150/125 тыс. руб.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Премия в номинации</a:t>
            </a:r>
            <a:r>
              <a:rPr lang="en-US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: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«Лучший молодой исследователь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»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п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о 13 направлениям: </a:t>
            </a:r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150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тыс. руб</a:t>
            </a:r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11820" y="746952"/>
            <a:ext cx="2708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Торжественное вручение</a:t>
            </a:r>
          </a:p>
          <a:p>
            <a:pPr algn="ctr"/>
            <a:r>
              <a:rPr lang="ru-RU" b="1" dirty="0" smtClean="0"/>
              <a:t>23.09.2020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82830"/>
            <a:ext cx="5992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137 заявок на гранты, премии, стипендии </a:t>
            </a:r>
          </a:p>
        </p:txBody>
      </p:sp>
      <p:sp>
        <p:nvSpPr>
          <p:cNvPr id="5" name="AutoShape 4" descr="https://downloader.disk.yandex.ru/preview/a5e7ad337a34c43ec8161160be30c56b559e41f445f1f7a520a06ccce184a454/5f714550/mOBjUmtCmWfLHUNAE6VUve-c_wnbo10HpKIM6VNAAUA_RZ1o_duB6_GyCAobmpBTMKjYg7XgOuavAMwGIuyBjg%3D%3D?uid=0&amp;filename=DSC_0023.JPG&amp;disposition=inline&amp;hash=&amp;limit=0&amp;content_type=image%2Fjpeg&amp;owner_uid=0&amp;tknv=v2&amp;size=1583x786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пользователь\Downloads\DSC_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97" y="1438721"/>
            <a:ext cx="3649673" cy="243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15152" y="745313"/>
            <a:ext cx="6848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sz="2000" dirty="0"/>
              <a:t>Совершенствование процедуры предоставления меры поддержки (постановление Правительства Новосибирской области </a:t>
            </a:r>
            <a:r>
              <a:rPr lang="ru-RU" sz="2000" dirty="0" smtClean="0"/>
              <a:t>№ 49-п </a:t>
            </a:r>
            <a:r>
              <a:rPr lang="ru-RU" sz="2000" dirty="0"/>
              <a:t>от </a:t>
            </a:r>
            <a:r>
              <a:rPr lang="ru-RU" sz="2000" dirty="0" smtClean="0"/>
              <a:t>27.04.2020</a:t>
            </a:r>
            <a:r>
              <a:rPr lang="ru-RU" sz="2000" dirty="0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4517" y="5165039"/>
            <a:ext cx="76658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Организации: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НГУ, НГТУ, СГУПС, НГАУ, </a:t>
            </a:r>
            <a:r>
              <a:rPr lang="ru-RU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СибУПК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, НИИПК, ИТ, ИНХ, </a:t>
            </a:r>
          </a:p>
          <a:p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СФНЦА, ИТПМ, ИК, ИЯФ, НИИФКИ, МТЦ, </a:t>
            </a:r>
            <a:r>
              <a:rPr lang="ru-RU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ИХБиФМ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ИГиМ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ИАиЭ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</a:p>
          <a:p>
            <a:r>
              <a:rPr lang="ru-RU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ИЦиГ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, ИЛФ, ФИЦ ФТМ, ИХТТМ, ИХФБМ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3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-9711"/>
            <a:ext cx="12188826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Субсидии </a:t>
            </a:r>
            <a:r>
              <a:rPr lang="en-US" sz="27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(</a:t>
            </a:r>
            <a:r>
              <a:rPr lang="ru-RU" sz="27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гранты) Правительства Новосибирской области и Российского фонда фундаментальных исследований</a:t>
            </a:r>
            <a:endParaRPr lang="ru-RU" sz="27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5887" y="2182250"/>
            <a:ext cx="30244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-2019</a:t>
            </a: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132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проектов</a:t>
            </a: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42,4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млн. рублей</a:t>
            </a:r>
            <a:endParaRPr lang="ru-RU" dirty="0" smtClean="0">
              <a:solidFill>
                <a:prstClr val="black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Монеты">
            <a:extLst>
              <a:ext uri="{FF2B5EF4-FFF2-40B4-BE49-F238E27FC236}">
                <a16:creationId xmlns:a16="http://schemas.microsoft.com/office/drawing/2014/main" id="{7A8319C6-DC93-4591-94E9-6ECEE662D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09456" y="2320230"/>
            <a:ext cx="774476" cy="7744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83932" y="4661285"/>
            <a:ext cx="1095447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Совершенствование процедуры предоставления меры поддержки 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(изменение в постановление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Правительства Новосибирской области 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№427-п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от 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14.12.2016)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Научно-практическая конференция «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Гранты Российского фонда фундаментальных исследований как инструмент поддержки проектов для социально-экономического развития региона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»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Неопределенные перспективы объявления конкурса в 2020 году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6" y="5124713"/>
            <a:ext cx="703042" cy="70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0048" y="4261175"/>
            <a:ext cx="2895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IV</a:t>
            </a:r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квартал 2020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048" y="992684"/>
            <a:ext cx="115507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Соглашение между Правительством НСО и Российским фондом фундаментальных исследований 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О проведении совместных конкурсов» (до 2025 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г.)</a:t>
            </a:r>
            <a:endParaRPr lang="ru-RU" sz="2000" dirty="0">
              <a:solidFill>
                <a:prstClr val="black"/>
              </a:solidFill>
              <a:latin typeface="Century Gothic" panose="020B0502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29401" y="2320230"/>
            <a:ext cx="76214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indent="-285664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Вещественный состав, генезис и рациональное природопользование сапропелевых залежей малых озер Барабинской низменности (ИГМ СО РАН)</a:t>
            </a:r>
          </a:p>
          <a:p>
            <a:pPr marL="285664" indent="-285664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Дистанционное зондирование и цифровое картирование как основа прогноза массовых размножений стадных и </a:t>
            </a:r>
            <a:r>
              <a:rPr lang="ru-RU" sz="1400" dirty="0" err="1">
                <a:latin typeface="Century Gothic" panose="020B0502020202020204" pitchFamily="34" charset="0"/>
              </a:rPr>
              <a:t>нестадных</a:t>
            </a:r>
            <a:r>
              <a:rPr lang="ru-RU" sz="1400" dirty="0">
                <a:latin typeface="Century Gothic" panose="020B0502020202020204" pitchFamily="34" charset="0"/>
              </a:rPr>
              <a:t> саранчовых в НСО (НГУ)</a:t>
            </a:r>
          </a:p>
          <a:p>
            <a:pPr marL="285664" indent="-285664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Взаимосвязь феногенетических характеристик вируса клещевого энцефалита и вида клеща-переносчика из различных биотопов природных очагов клещевого энцефалита НСО (ИХБФМ СО РАН)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29401" y="1950898"/>
            <a:ext cx="2144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Примеры проектов:</a:t>
            </a:r>
          </a:p>
        </p:txBody>
      </p:sp>
    </p:spTree>
    <p:extLst>
      <p:ext uri="{BB962C8B-B14F-4D97-AF65-F5344CB8AC3E}">
        <p14:creationId xmlns:p14="http://schemas.microsoft.com/office/powerpoint/2010/main" val="36621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-9711"/>
            <a:ext cx="12188826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Субсидии субъектам инновационной деятельности </a:t>
            </a:r>
          </a:p>
          <a:p>
            <a:pPr algn="ctr"/>
            <a:r>
              <a:rPr lang="ru-RU" sz="27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на трансфер и коммерциализацию технологий</a:t>
            </a:r>
            <a:endParaRPr lang="ru-RU" sz="27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6508" y="977670"/>
            <a:ext cx="11159285" cy="208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Субсидия направлена на поддержку проектов, реализуемых компаниями с участием НИИ или вузов, расположенных на территории Новосибирской области</a:t>
            </a: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заявитель заказывает НИОКТР в НИИ или вузах на сумму не менее 20% собственных средств, выделенных на </a:t>
            </a:r>
            <a:r>
              <a:rPr lang="ru-RU" sz="20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проекта</a:t>
            </a: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</a:t>
            </a:r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3,0 млн. руб. в год (до 6,0 млн. руб. за 2 года)</a:t>
            </a:r>
          </a:p>
          <a:p>
            <a:pPr algn="just" defTabSz="914126">
              <a:lnSpc>
                <a:spcPct val="110000"/>
              </a:lnSpc>
              <a:defRPr/>
            </a:pPr>
            <a:endParaRPr lang="ru-RU" dirty="0" smtClean="0">
              <a:solidFill>
                <a:prstClr val="black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Монеты">
            <a:extLst>
              <a:ext uri="{FF2B5EF4-FFF2-40B4-BE49-F238E27FC236}">
                <a16:creationId xmlns:a16="http://schemas.microsoft.com/office/drawing/2014/main" id="{7A8319C6-DC93-4591-94E9-6ECEE662D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5399" y="2928932"/>
            <a:ext cx="846431" cy="846431"/>
          </a:xfrm>
          <a:prstGeom prst="rect">
            <a:avLst/>
          </a:prstGeom>
        </p:spPr>
      </p:pic>
      <p:pic>
        <p:nvPicPr>
          <p:cNvPr id="9" name="Рисунок 8" descr="Документ">
            <a:extLst>
              <a:ext uri="{FF2B5EF4-FFF2-40B4-BE49-F238E27FC236}">
                <a16:creationId xmlns:a16="http://schemas.microsoft.com/office/drawing/2014/main" id="{66893DE5-3DFF-42BB-AE27-F9B604959E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00540" y="1322268"/>
            <a:ext cx="798271" cy="7982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1475" y="3915789"/>
            <a:ext cx="109544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Совершенствование процедуры предоставления меры поддержки (постановление Правительства Новосибирской области №266-п от 07.07.2020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08.07-07.08 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 объявление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о Конкурсе и прием заявок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Октябрь – результаты 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Конкурса-2020</a:t>
            </a:r>
            <a:endParaRPr lang="ru-RU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1056" y="2902324"/>
            <a:ext cx="9381565" cy="83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2300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2020 </a:t>
            </a:r>
            <a:r>
              <a:rPr lang="ru-RU" sz="23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году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поддержано </a:t>
            </a:r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15 </a:t>
            </a:r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проектов 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конкурса 2019 года </a:t>
            </a:r>
            <a:endParaRPr lang="ru-RU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just">
              <a:lnSpc>
                <a:spcPct val="110000"/>
              </a:lnSpc>
            </a:pP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Общий объем финансирования </a:t>
            </a:r>
            <a:r>
              <a:rPr lang="ru-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– </a:t>
            </a:r>
            <a:r>
              <a:rPr lang="ru-RU" sz="23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40,15 </a:t>
            </a:r>
            <a:r>
              <a:rPr lang="ru-RU" sz="2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млн.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55365" y="5370680"/>
            <a:ext cx="8767144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Заявлено 43 проекта на общую сумму около 400,0 млн. рублей</a:t>
            </a:r>
          </a:p>
          <a:p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16 IT- сфера</a:t>
            </a:r>
          </a:p>
          <a:p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10 Медицина</a:t>
            </a:r>
          </a:p>
          <a:p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5  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Сельское хозяйство</a:t>
            </a:r>
          </a:p>
          <a:p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12 Промышленность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0" y="4184012"/>
            <a:ext cx="786992" cy="78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Монеты">
            <a:extLst>
              <a:ext uri="{FF2B5EF4-FFF2-40B4-BE49-F238E27FC236}">
                <a16:creationId xmlns:a16="http://schemas.microsoft.com/office/drawing/2014/main" id="{7A8319C6-DC93-4591-94E9-6ECEE662D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35044" y="5664326"/>
            <a:ext cx="846431" cy="8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92360"/>
            <a:ext cx="12188826" cy="113295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tIns="180000" bIns="180000" rtlCol="0" anchor="ctr" anchorCtr="0">
            <a:spAutoFit/>
          </a:bodyPr>
          <a:lstStyle/>
          <a:p>
            <a:pPr algn="ctr"/>
            <a: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Поддержка инновационной инфраструктуры: </a:t>
            </a:r>
          </a:p>
          <a:p>
            <a:pPr algn="ctr"/>
            <a: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субсидии управляющей компании </a:t>
            </a:r>
            <a:r>
              <a:rPr lang="ru-RU" sz="25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Академпарка</a:t>
            </a:r>
            <a:r>
              <a:rPr lang="ru-RU" sz="2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и бизнес-инкубатору</a:t>
            </a:r>
            <a:endParaRPr lang="ru-RU" sz="2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1164" y="2962095"/>
            <a:ext cx="1035139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/>
              <a:t>Объем поддержки в 2020 году – </a:t>
            </a:r>
            <a:r>
              <a:rPr lang="ru-RU" sz="2000" b="1" dirty="0"/>
              <a:t>24,3 млн. рублей </a:t>
            </a:r>
            <a:r>
              <a:rPr lang="ru-RU" sz="2000" dirty="0"/>
              <a:t>(возмещение затрат, связанных с предоставлением услуг субъектам инновационной деятельности)</a:t>
            </a:r>
          </a:p>
          <a:p>
            <a:pPr algn="just">
              <a:spcBef>
                <a:spcPts val="600"/>
              </a:spcBef>
            </a:pPr>
            <a:endParaRPr lang="ru-RU" sz="800" dirty="0"/>
          </a:p>
          <a:p>
            <a:pPr algn="just"/>
            <a:r>
              <a:rPr lang="ru-RU" sz="2000" b="1" dirty="0"/>
              <a:t>Акселерационные программы бизнес-инкубатора (А:СТАРТ):</a:t>
            </a:r>
          </a:p>
          <a:p>
            <a:pPr algn="just"/>
            <a:r>
              <a:rPr lang="ru-RU" sz="2000" dirty="0" smtClean="0"/>
              <a:t>Весенняя (13.03-23.04): 72 участника</a:t>
            </a:r>
          </a:p>
          <a:p>
            <a:pPr algn="just"/>
            <a:r>
              <a:rPr lang="ru-RU" sz="2000" dirty="0" smtClean="0"/>
              <a:t>                                             35 Проектов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                                     11 рекомендовано </a:t>
            </a:r>
            <a:r>
              <a:rPr lang="ru-RU" sz="2000" dirty="0"/>
              <a:t>в бизнес-инкубатор</a:t>
            </a:r>
          </a:p>
          <a:p>
            <a:pPr algn="just"/>
            <a:r>
              <a:rPr lang="ru-RU" sz="2000" dirty="0" smtClean="0"/>
              <a:t>Осенняя (25.09-29.10): 176 участников</a:t>
            </a:r>
          </a:p>
          <a:p>
            <a:pPr algn="just"/>
            <a:r>
              <a:rPr lang="ru-RU" sz="2000" dirty="0" smtClean="0"/>
              <a:t>                                            75 </a:t>
            </a:r>
            <a:r>
              <a:rPr lang="ru-RU" sz="2000" dirty="0"/>
              <a:t>проектов</a:t>
            </a:r>
          </a:p>
          <a:p>
            <a:pPr algn="just">
              <a:spcBef>
                <a:spcPts val="600"/>
              </a:spcBef>
            </a:pPr>
            <a:endParaRPr lang="ru-RU" sz="1900" dirty="0">
              <a:latin typeface="Century Gothic" panose="020B0502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ru-RU" sz="1900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 descr="Документ">
            <a:extLst>
              <a:ext uri="{FF2B5EF4-FFF2-40B4-BE49-F238E27FC236}">
                <a16:creationId xmlns:a16="http://schemas.microsoft.com/office/drawing/2014/main" id="{66893DE5-3DFF-42BB-AE27-F9B604959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4035" y="990299"/>
            <a:ext cx="758224" cy="758224"/>
          </a:xfrm>
          <a:prstGeom prst="rect">
            <a:avLst/>
          </a:prstGeom>
        </p:spPr>
      </p:pic>
      <p:pic>
        <p:nvPicPr>
          <p:cNvPr id="10" name="Рисунок 9" descr="Презентация с контрольным списком ">
            <a:extLst>
              <a:ext uri="{FF2B5EF4-FFF2-40B4-BE49-F238E27FC236}">
                <a16:creationId xmlns:a16="http://schemas.microsoft.com/office/drawing/2014/main" id="{7959F8F0-1274-42BD-9BBB-3999BDB5AE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7067" y="3808212"/>
            <a:ext cx="960767" cy="9619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8" y="2962094"/>
            <a:ext cx="684747" cy="6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0" y="1898395"/>
            <a:ext cx="719985" cy="71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1164" y="1910494"/>
            <a:ext cx="10661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Объем поддержки УК </a:t>
            </a:r>
            <a:r>
              <a:rPr lang="ru-RU" sz="2000" dirty="0" err="1"/>
              <a:t>Академпарка</a:t>
            </a:r>
            <a:r>
              <a:rPr lang="ru-RU" sz="2000" dirty="0"/>
              <a:t> в 2020 году – </a:t>
            </a:r>
            <a:r>
              <a:rPr lang="ru-RU" sz="2000" b="1" dirty="0"/>
              <a:t>25,0 млн. рублей </a:t>
            </a:r>
            <a:r>
              <a:rPr lang="ru-RU" sz="2000" dirty="0"/>
              <a:t>(возмещение </a:t>
            </a:r>
            <a:r>
              <a:rPr lang="ru-RU" sz="2000" dirty="0" smtClean="0"/>
              <a:t>затрат</a:t>
            </a:r>
            <a:r>
              <a:rPr lang="ru-RU" sz="2000" dirty="0"/>
              <a:t>, связанных с </a:t>
            </a:r>
            <a:r>
              <a:rPr lang="ru-RU" sz="2000" dirty="0" smtClean="0"/>
              <a:t>льготной арендой резидентам </a:t>
            </a:r>
            <a:r>
              <a:rPr lang="ru-RU" sz="2000" dirty="0" err="1" smtClean="0"/>
              <a:t>Академпарка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8224" y="1040637"/>
            <a:ext cx="11093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2000" dirty="0"/>
              <a:t>Совершенствование процедуры предоставления меры поддержки (постановление Правительства Новосибирской области №266-п от 07.07.2020)</a:t>
            </a:r>
          </a:p>
        </p:txBody>
      </p:sp>
      <p:pic>
        <p:nvPicPr>
          <p:cNvPr id="1029" name="Picture 5" descr="http://incubator.academpark.com/wp-content/uploads/2020/04/i18020900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731" y="4215792"/>
            <a:ext cx="3784057" cy="25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61583"/>
            <a:ext cx="12188826" cy="10714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tIns="180000" bIns="180000" rtlCol="0" anchor="ctr" anchorCtr="0">
            <a:spAutoFit/>
          </a:bodyPr>
          <a:lstStyle/>
          <a:p>
            <a:pPr algn="ctr"/>
            <a:r>
              <a:rPr lang="ru-RU" sz="2300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Организация и проведение мониторинга научной и инновационной системы Новосибирской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5458" y="1004613"/>
            <a:ext cx="10507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Государственный контракт  на оказание услуг по проведению комплексного социально-экономического исследования состояния и развития инновационной инфраструктуры Новосибирской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5458" y="2077202"/>
            <a:ext cx="3173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ЗАДАЧИ ИССЛЕДОВАНИЯ</a:t>
            </a:r>
            <a:endParaRPr lang="ru-RU" dirty="0"/>
          </a:p>
        </p:txBody>
      </p:sp>
      <p:pic>
        <p:nvPicPr>
          <p:cNvPr id="8" name="Рисунок 7" descr="Документ">
            <a:extLst>
              <a:ext uri="{FF2B5EF4-FFF2-40B4-BE49-F238E27FC236}">
                <a16:creationId xmlns:a16="http://schemas.microsoft.com/office/drawing/2014/main" id="{66893DE5-3DFF-42BB-AE27-F9B604959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96255" y="1126404"/>
            <a:ext cx="734213" cy="7342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5458" y="2387833"/>
            <a:ext cx="103660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/>
              <a:t>Анализ инновационной системы Новосибирской области, включающий детальный срез по всем </a:t>
            </a:r>
            <a:r>
              <a:rPr lang="ru-RU" sz="1700" dirty="0" err="1"/>
              <a:t>стейкхолдерам</a:t>
            </a:r>
            <a:r>
              <a:rPr lang="ru-RU" sz="1700" dirty="0"/>
              <a:t> </a:t>
            </a:r>
            <a:r>
              <a:rPr lang="ru-RU" sz="1700" dirty="0" smtClean="0"/>
              <a:t>процесса</a:t>
            </a:r>
            <a:endParaRPr lang="ru-RU" sz="17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/>
              <a:t>Выявление драйверов и барьеров ведения инновационной деятельности в области (в срезе всех </a:t>
            </a:r>
            <a:r>
              <a:rPr lang="ru-RU" sz="1700" dirty="0" err="1"/>
              <a:t>стейкхолдеров</a:t>
            </a:r>
            <a:r>
              <a:rPr lang="ru-RU" sz="1700" dirty="0"/>
              <a:t> процесса), включая их трансформацию с 2019 г</a:t>
            </a:r>
            <a:r>
              <a:rPr lang="ru-RU" sz="1700" dirty="0" smtClean="0"/>
              <a:t>.</a:t>
            </a:r>
            <a:endParaRPr lang="ru-RU" sz="17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/>
              <a:t>Разработка и апробация необходимых инструментов для повышения эффективности инновационного развития Новосибирской области с учетом выявленных </a:t>
            </a:r>
            <a:r>
              <a:rPr lang="ru-RU" sz="1700" dirty="0" smtClean="0"/>
              <a:t>особенностей</a:t>
            </a:r>
            <a:endParaRPr lang="ru-RU" sz="17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/>
              <a:t>Оценка социально-экономических эффектов от развития инновационного климата в области как в масштабе субъекта </a:t>
            </a:r>
            <a:r>
              <a:rPr lang="ru-RU" sz="1700" dirty="0" smtClean="0"/>
              <a:t>Российской Федерации</a:t>
            </a:r>
            <a:r>
              <a:rPr lang="ru-RU" sz="1700" dirty="0"/>
              <a:t>, так и в масштабе экономики Российской Федерации</a:t>
            </a:r>
          </a:p>
        </p:txBody>
      </p:sp>
      <p:pic>
        <p:nvPicPr>
          <p:cNvPr id="10" name="Рисунок 9" descr="Презентация с контрольным списком ">
            <a:extLst>
              <a:ext uri="{FF2B5EF4-FFF2-40B4-BE49-F238E27FC236}">
                <a16:creationId xmlns:a16="http://schemas.microsoft.com/office/drawing/2014/main" id="{7959F8F0-1274-42BD-9BBB-3999BDB5AE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4691" y="3045746"/>
            <a:ext cx="960767" cy="96194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" y="5374922"/>
            <a:ext cx="658812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92768" y="4707739"/>
            <a:ext cx="2819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ЦЕЛЕВАЯ АУДИТОРИЯ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5458" y="5077071"/>
            <a:ext cx="103660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/>
              <a:t>представители бизнеса - инновационных компаний сегмента малого и среднего предпринимательства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/>
              <a:t>аспиранты</a:t>
            </a:r>
            <a:r>
              <a:rPr lang="ru-RU" sz="1700" dirty="0"/>
              <a:t>, молодые ученые научных организаций и вузов, занятые научной деятельность в сфере инноваций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/>
              <a:t>институты </a:t>
            </a:r>
            <a:r>
              <a:rPr lang="ru-RU" sz="1700" dirty="0"/>
              <a:t>развития и представители инновационной инфраструктуры области (научно-технологические парки, венчурные фонды, др.)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/>
              <a:t>представители </a:t>
            </a:r>
            <a:r>
              <a:rPr lang="ru-RU" sz="1700" dirty="0"/>
              <a:t>ведущих ВУЗов, готовящих специалистов в области инноваций и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5344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9624</TotalTime>
  <Words>1272</Words>
  <Application>Microsoft Office PowerPoint</Application>
  <PresentationFormat>Произвольный</PresentationFormat>
  <Paragraphs>142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Century Gothic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Тимур</dc:creator>
  <cp:lastModifiedBy>Дьякова Марина Анатольевна</cp:lastModifiedBy>
  <cp:revision>624</cp:revision>
  <cp:lastPrinted>2020-09-28T04:42:53Z</cp:lastPrinted>
  <dcterms:created xsi:type="dcterms:W3CDTF">2019-02-20T02:39:27Z</dcterms:created>
  <dcterms:modified xsi:type="dcterms:W3CDTF">2020-09-29T07:12:54Z</dcterms:modified>
</cp:coreProperties>
</file>