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75" r:id="rId6"/>
    <p:sldId id="280" r:id="rId7"/>
    <p:sldId id="277" r:id="rId8"/>
    <p:sldId id="274" r:id="rId9"/>
    <p:sldId id="279" r:id="rId10"/>
    <p:sldId id="267" r:id="rId11"/>
    <p:sldId id="26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76" r:id="rId20"/>
    <p:sldId id="269" r:id="rId21"/>
    <p:sldId id="270" r:id="rId22"/>
    <p:sldId id="273" r:id="rId23"/>
    <p:sldId id="278" r:id="rId24"/>
    <p:sldId id="271" r:id="rId25"/>
  </p:sldIdLst>
  <p:sldSz cx="12192000" cy="6858000"/>
  <p:notesSz cx="6858000" cy="9144000"/>
  <p:embeddedFontLst>
    <p:embeddedFont>
      <p:font typeface="Lucida Sans" panose="020B060203050402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v8yAwx9aXrzUKsCxXkM39x4+P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6035E-30D2-490D-8122-34E32696D806}">
  <a:tblStyle styleId="{7F56035E-30D2-490D-8122-34E32696D806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9E7"/>
          </a:solidFill>
        </a:fill>
      </a:tcStyle>
    </a:wholeTbl>
    <a:band1H>
      <a:tcTxStyle/>
      <a:tcStyle>
        <a:tcBdr/>
        <a:fill>
          <a:solidFill>
            <a:srgbClr val="FAD1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1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39" autoAdjust="0"/>
  </p:normalViewPr>
  <p:slideViewPr>
    <p:cSldViewPr snapToGrid="0">
      <p:cViewPr varScale="1">
        <p:scale>
          <a:sx n="64" d="100"/>
          <a:sy n="64" d="100"/>
        </p:scale>
        <p:origin x="656" y="36"/>
      </p:cViewPr>
      <p:guideLst>
        <p:guide orient="horz" pos="377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077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T-VmY3OW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acc.utexas.edu/-/evolving-the-early-universe-in-24-hours-on-frontera" TargetMode="External"/><Relationship Id="rId4" Type="http://schemas.openxmlformats.org/officeDocument/2006/relationships/hyperlink" Target="https://engineering.stanford.edu/magazine/article/stanford-researchers-break-million-core-supercomputer-barrier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d29b6e1b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Arial"/>
              </a:rPr>
              <a:t>Источники:</a:t>
            </a:r>
            <a:endParaRPr lang="ru-RU" dirty="0">
              <a:effectLst/>
            </a:endParaRPr>
          </a:p>
          <a:p>
            <a:pPr marL="158750" indent="0" rtl="0">
              <a:buNone/>
            </a:pPr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Arial"/>
              </a:rPr>
              <a:t>1 </a:t>
            </a:r>
            <a:r>
              <a:rPr lang="ru-RU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https://www.youtube.com/watch?v=uxT-VmY3OWc</a:t>
            </a:r>
            <a:endParaRPr lang="ru-RU" dirty="0">
              <a:effectLst/>
            </a:endParaRPr>
          </a:p>
          <a:p>
            <a:pPr marL="158750" indent="0" rtl="0">
              <a:buNone/>
            </a:pPr>
            <a:r>
              <a:rPr lang="ru-RU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https://engineering.stanford.edu/magazine/article/stanford-researchers-break-million-core-supercomputer-barrier</a:t>
            </a:r>
            <a:endParaRPr lang="ru-RU" dirty="0">
              <a:effectLst/>
            </a:endParaRPr>
          </a:p>
          <a:p>
            <a:pPr marL="158750" indent="0" rtl="0">
              <a:buNone/>
            </a:pPr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Arial"/>
              </a:rPr>
              <a:t>2 </a:t>
            </a:r>
            <a:r>
              <a:rPr lang="ru-RU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https://www.tacc.utexas.edu/-/evolving-the-early-universe-in-24-hours-on-frontera</a:t>
            </a:r>
            <a:endParaRPr lang="ru-RU" dirty="0">
              <a:effectLst/>
            </a:endParaRPr>
          </a:p>
          <a:p>
            <a:pPr marL="158750" indent="0">
              <a:buNone/>
            </a:pPr>
            <a:r>
              <a:rPr lang="en-US" dirty="0"/>
              <a:t>https://www.tacc.utexas.edu/-/texascale-days-at-tacc-labor-day-edition</a:t>
            </a:r>
            <a:endParaRPr lang="ru-RU" dirty="0"/>
          </a:p>
          <a:p>
            <a:pPr marL="158750" indent="0">
              <a:buNone/>
            </a:pPr>
            <a:br>
              <a:rPr lang="ru-RU" dirty="0"/>
            </a:br>
            <a:endParaRPr dirty="0"/>
          </a:p>
        </p:txBody>
      </p:sp>
      <p:sp>
        <p:nvSpPr>
          <p:cNvPr id="173" name="Google Shape;173;gbd29b6e1b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29b6e1b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 </a:t>
            </a:r>
            <a:r>
              <a:rPr lang="en-US" dirty="0"/>
              <a:t>https://www.tacc.utexas.edu/-/gordon-bell-special-prize-winning-team-reveals-ai-workflow-for-molecular-systems-in-the-era-of-covid-19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 </a:t>
            </a:r>
            <a:r>
              <a:rPr lang="en-US"/>
              <a:t>https://www.manchester.ac.uk/discover/news/human-brain-supercomputer-with-1million-processors-switched-on-for-first-time/</a:t>
            </a:r>
            <a:endParaRPr dirty="0"/>
          </a:p>
        </p:txBody>
      </p:sp>
      <p:sp>
        <p:nvSpPr>
          <p:cNvPr id="182" name="Google Shape;182;gbd29b6e1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d29b6e1b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bd29b6e1b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29b6e1b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bd29b6e1b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29b6e1b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bd29b6e1b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d29b6e1b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d29b6e1b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29b6e1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bd29b6e1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c0e6cd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cc0e6cd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c0e6cd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cc0e6cd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65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cc0e6cd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cc0e6cd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c0e6cd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c0e6cd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c0e6cd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c0e6cd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45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1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18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cc0e6cd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cc0e6cd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69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макет">
  <p:cSld name="Пустой маке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3"/>
          <p:cNvCxnSpPr/>
          <p:nvPr/>
        </p:nvCxnSpPr>
        <p:spPr>
          <a:xfrm>
            <a:off x="5819775" y="521465"/>
            <a:ext cx="63722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33"/>
          <p:cNvCxnSpPr/>
          <p:nvPr/>
        </p:nvCxnSpPr>
        <p:spPr>
          <a:xfrm>
            <a:off x="0" y="521465"/>
            <a:ext cx="495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33"/>
          <p:cNvSpPr/>
          <p:nvPr/>
        </p:nvSpPr>
        <p:spPr>
          <a:xfrm>
            <a:off x="0" y="6435633"/>
            <a:ext cx="12192000" cy="425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6" name="Google Shape;16;p33"/>
          <p:cNvCxnSpPr/>
          <p:nvPr/>
        </p:nvCxnSpPr>
        <p:spPr>
          <a:xfrm>
            <a:off x="0" y="6426925"/>
            <a:ext cx="12192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638175" y="1228725"/>
            <a:ext cx="10515600" cy="275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ucida Sans"/>
              <a:buNone/>
              <a:defRPr sz="4800" b="1"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638175" y="4429125"/>
            <a:ext cx="10515600" cy="4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2"/>
          </p:nvPr>
        </p:nvSpPr>
        <p:spPr>
          <a:xfrm>
            <a:off x="638175" y="4833173"/>
            <a:ext cx="10515600" cy="82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3"/>
          </p:nvPr>
        </p:nvSpPr>
        <p:spPr>
          <a:xfrm>
            <a:off x="638175" y="5924550"/>
            <a:ext cx="10515600" cy="3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91" y="312722"/>
            <a:ext cx="4816738" cy="42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34"/>
          <p:cNvCxnSpPr/>
          <p:nvPr/>
        </p:nvCxnSpPr>
        <p:spPr>
          <a:xfrm>
            <a:off x="463935" y="998071"/>
            <a:ext cx="0" cy="585992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4"/>
          <p:cNvCxnSpPr/>
          <p:nvPr/>
        </p:nvCxnSpPr>
        <p:spPr>
          <a:xfrm>
            <a:off x="463935" y="0"/>
            <a:ext cx="0" cy="32870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900923" y="1483021"/>
            <a:ext cx="9948052" cy="499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34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2" y="459240"/>
            <a:ext cx="403432" cy="39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лючевая идея / цитата">
  <p:cSld name="Ключевая идея / цита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251275" y="1775637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cida Sans"/>
              <a:buNone/>
              <a:defRPr sz="4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35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35"/>
          <p:cNvCxnSpPr/>
          <p:nvPr/>
        </p:nvCxnSpPr>
        <p:spPr>
          <a:xfrm>
            <a:off x="467823" y="0"/>
            <a:ext cx="0" cy="1488552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">
  <p:cSld name="Заголовок, текст и фото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36"/>
          <p:cNvCxnSpPr/>
          <p:nvPr/>
        </p:nvCxnSpPr>
        <p:spPr>
          <a:xfrm>
            <a:off x="463935" y="998071"/>
            <a:ext cx="0" cy="585992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6;p36"/>
          <p:cNvCxnSpPr/>
          <p:nvPr/>
        </p:nvCxnSpPr>
        <p:spPr>
          <a:xfrm>
            <a:off x="463935" y="0"/>
            <a:ext cx="0" cy="32870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900922" y="1885950"/>
            <a:ext cx="4964927" cy="457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36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36"/>
          <p:cNvSpPr>
            <a:spLocks noGrp="1"/>
          </p:cNvSpPr>
          <p:nvPr>
            <p:ph type="pic" idx="2"/>
          </p:nvPr>
        </p:nvSpPr>
        <p:spPr>
          <a:xfrm>
            <a:off x="6563168" y="459240"/>
            <a:ext cx="4890645" cy="600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900696" y="338230"/>
            <a:ext cx="4965154" cy="118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2" y="459240"/>
            <a:ext cx="403432" cy="39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_2">
  <p:cSld name="Заголовок, текст и фото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37"/>
          <p:cNvCxnSpPr/>
          <p:nvPr/>
        </p:nvCxnSpPr>
        <p:spPr>
          <a:xfrm>
            <a:off x="463935" y="998071"/>
            <a:ext cx="0" cy="585992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37"/>
          <p:cNvCxnSpPr/>
          <p:nvPr/>
        </p:nvCxnSpPr>
        <p:spPr>
          <a:xfrm>
            <a:off x="463935" y="0"/>
            <a:ext cx="0" cy="32870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37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37"/>
          <p:cNvSpPr>
            <a:spLocks noGrp="1"/>
          </p:cNvSpPr>
          <p:nvPr>
            <p:ph type="pic" idx="2"/>
          </p:nvPr>
        </p:nvSpPr>
        <p:spPr>
          <a:xfrm>
            <a:off x="900696" y="1435395"/>
            <a:ext cx="6147804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7600950" y="1435396"/>
            <a:ext cx="3815345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2" y="459240"/>
            <a:ext cx="403432" cy="39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и текст">
  <p:cSld name="Фото и текс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>
            <a:spLocks noGrp="1"/>
          </p:cNvSpPr>
          <p:nvPr>
            <p:ph type="pic" idx="2"/>
          </p:nvPr>
        </p:nvSpPr>
        <p:spPr>
          <a:xfrm>
            <a:off x="0" y="0"/>
            <a:ext cx="12109599" cy="492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>
            <a:off x="872348" y="5305647"/>
            <a:ext cx="10514790" cy="123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" name="Google Shape;53;p38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вершающий слайд">
  <p:cSld name="Завершающи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56" name="Google Shape;56;p39"/>
          <p:cNvCxnSpPr/>
          <p:nvPr/>
        </p:nvCxnSpPr>
        <p:spPr>
          <a:xfrm>
            <a:off x="0" y="1464696"/>
            <a:ext cx="647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39"/>
          <p:cNvSpPr/>
          <p:nvPr/>
        </p:nvSpPr>
        <p:spPr>
          <a:xfrm>
            <a:off x="0" y="6610350"/>
            <a:ext cx="12192000" cy="25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1847850" y="1062494"/>
            <a:ext cx="73533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cida San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1847850" y="4133850"/>
            <a:ext cx="7286625" cy="19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65" y="1115067"/>
            <a:ext cx="681962" cy="68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иаграмма">
  <p:cSld name="Заголовок, текст и диаграмм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40"/>
          <p:cNvCxnSpPr/>
          <p:nvPr/>
        </p:nvCxnSpPr>
        <p:spPr>
          <a:xfrm>
            <a:off x="463935" y="998071"/>
            <a:ext cx="0" cy="585992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40"/>
          <p:cNvCxnSpPr/>
          <p:nvPr/>
        </p:nvCxnSpPr>
        <p:spPr>
          <a:xfrm>
            <a:off x="463935" y="0"/>
            <a:ext cx="0" cy="32870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40"/>
          <p:cNvCxnSpPr/>
          <p:nvPr/>
        </p:nvCxnSpPr>
        <p:spPr>
          <a:xfrm>
            <a:off x="12152150" y="-10633"/>
            <a:ext cx="0" cy="6868633"/>
          </a:xfrm>
          <a:prstGeom prst="straightConnector1">
            <a:avLst/>
          </a:prstGeom>
          <a:noFill/>
          <a:ln w="1079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8296275" y="1435396"/>
            <a:ext cx="31200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chart" idx="2"/>
          </p:nvPr>
        </p:nvSpPr>
        <p:spPr>
          <a:xfrm>
            <a:off x="900695" y="1435396"/>
            <a:ext cx="6871705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pic>
        <p:nvPicPr>
          <p:cNvPr id="68" name="Google Shape;68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2" y="459240"/>
            <a:ext cx="403432" cy="39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cida Sans"/>
              <a:buNone/>
              <a:defRPr sz="4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FA8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henko@sscc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638175" y="1126360"/>
            <a:ext cx="11298721" cy="303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ru-RU" sz="2600" dirty="0"/>
              <a:t>Тематический доклад по проекту комплексного развития Новосибирского научного центра как территории «Академгородок 2.0»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О проекте «Суперкомпьютерный центр «Лаврентьев»</a:t>
            </a:r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638175" y="4429125"/>
            <a:ext cx="10515600" cy="4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dirty="0"/>
              <a:t>Михаил Александрович Марченко</a:t>
            </a:r>
            <a:endParaRPr dirty="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2"/>
          </p:nvPr>
        </p:nvSpPr>
        <p:spPr>
          <a:xfrm>
            <a:off x="638175" y="4833173"/>
            <a:ext cx="10515600" cy="82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/>
              <a:t>профессор РАН, директор ИВМиМГ СО РАН</a:t>
            </a:r>
            <a:endParaRPr dirty="0"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3"/>
          </p:nvPr>
        </p:nvSpPr>
        <p:spPr>
          <a:xfrm>
            <a:off x="638175" y="5924550"/>
            <a:ext cx="10515600" cy="3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Совет молодых ученых и специалистов при Правительстве Новосибирской области, 16 марта 2021 г.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d29b6e1bc_0_30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</a:pPr>
            <a:r>
              <a:rPr lang="ru-RU"/>
              <a:t>Недоступные задачи</a:t>
            </a:r>
            <a:endParaRPr/>
          </a:p>
        </p:txBody>
      </p:sp>
      <p:sp>
        <p:nvSpPr>
          <p:cNvPr id="176" name="Google Shape;176;gbd29b6e1bc_0_30"/>
          <p:cNvSpPr txBox="1">
            <a:spLocks noGrp="1"/>
          </p:cNvSpPr>
          <p:nvPr>
            <p:ph type="body" idx="1"/>
          </p:nvPr>
        </p:nvSpPr>
        <p:spPr>
          <a:xfrm>
            <a:off x="6382725" y="4155450"/>
            <a:ext cx="44481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/>
              <a:t>An overview of a slice of a large-scale simulation of the universe in three views: dark matter density (left), gas temperature (center) and metallicity field (right). [Credit: Yueying Ni, Carnegie Mellon University]</a:t>
            </a:r>
            <a:endParaRPr sz="180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/>
          </a:p>
        </p:txBody>
      </p:sp>
      <p:pic>
        <p:nvPicPr>
          <p:cNvPr id="177" name="Google Shape;177;gbd29b6e1bc_0_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025" y="1281575"/>
            <a:ext cx="5086025" cy="263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bd29b6e1bc_0_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50" y="1281576"/>
            <a:ext cx="5086033" cy="26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d29b6e1bc_0_30"/>
          <p:cNvSpPr txBox="1"/>
          <p:nvPr/>
        </p:nvSpPr>
        <p:spPr>
          <a:xfrm>
            <a:off x="721650" y="4155450"/>
            <a:ext cx="5085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Supersonic Jet Engine Noise CFD Simulation Using One Million Core Supercomputer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 the Sequoia IBM Bluegene/Q system at Lawrence Livermore National Laboratories. 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Video: Courtesy of Joseph William Nichols, Stanford Center for Turbulence Research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29b6e1bc_0_79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</a:pPr>
            <a:r>
              <a:rPr lang="ru-RU"/>
              <a:t>Недоступные задачи</a:t>
            </a:r>
            <a:endParaRPr/>
          </a:p>
        </p:txBody>
      </p:sp>
      <p:sp>
        <p:nvSpPr>
          <p:cNvPr id="185" name="Google Shape;185;gbd29b6e1bc_0_79"/>
          <p:cNvSpPr txBox="1">
            <a:spLocks noGrp="1"/>
          </p:cNvSpPr>
          <p:nvPr>
            <p:ph type="body" idx="1"/>
          </p:nvPr>
        </p:nvSpPr>
        <p:spPr>
          <a:xfrm>
            <a:off x="6382725" y="4155450"/>
            <a:ext cx="44481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indent="0">
              <a:lnSpc>
                <a:spcPct val="100000"/>
              </a:lnSpc>
              <a:buNone/>
            </a:pPr>
            <a:r>
              <a:rPr lang="en-US" sz="1800" dirty="0"/>
              <a:t>"</a:t>
            </a:r>
            <a:r>
              <a:rPr lang="en-US" sz="1800" dirty="0" err="1"/>
              <a:t>SpiNNaker</a:t>
            </a:r>
            <a:r>
              <a:rPr lang="en-US" sz="1800" dirty="0"/>
              <a:t>" (Spiking Neural Network Architecture) supercomputer – University of Manchester.</a:t>
            </a:r>
            <a:br>
              <a:rPr lang="en-US" sz="1800" dirty="0"/>
            </a:br>
            <a:r>
              <a:rPr lang="en-US" sz="1800" dirty="0"/>
              <a:t>Million-core </a:t>
            </a:r>
            <a:r>
              <a:rPr lang="en-US" sz="1800" b="1" dirty="0"/>
              <a:t>neuromorphic supercomputer</a:t>
            </a:r>
            <a:r>
              <a:rPr lang="en-US" sz="1800" dirty="0"/>
              <a:t> could simulate an entire </a:t>
            </a:r>
            <a:r>
              <a:rPr lang="en-US" sz="1800" b="1" dirty="0"/>
              <a:t>mouse brain – 100 million neurons</a:t>
            </a:r>
            <a:r>
              <a:rPr lang="en-US" sz="1800" dirty="0"/>
              <a:t>, hundreds of trillions of synapses.</a:t>
            </a:r>
            <a:endParaRPr lang="fr-FR" sz="1800" dirty="0"/>
          </a:p>
        </p:txBody>
      </p:sp>
      <p:sp>
        <p:nvSpPr>
          <p:cNvPr id="186" name="Google Shape;186;gbd29b6e1bc_0_79"/>
          <p:cNvSpPr txBox="1"/>
          <p:nvPr/>
        </p:nvSpPr>
        <p:spPr>
          <a:xfrm>
            <a:off x="721650" y="4155450"/>
            <a:ext cx="5085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Two-parallel-membrane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system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of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spike-</a:t>
            </a:r>
            <a:r>
              <a:rPr lang="ru-RU" sz="18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ACE2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complex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(8.5 M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atoms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).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spike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protein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is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depicted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with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gray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transparent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surface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whereas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ACE2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receptor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is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shown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with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yellow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transparent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surface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Glycans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are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shown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blue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Credit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: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Lorenzo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Casalino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(UCSD)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et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al</a:t>
            </a:r>
            <a:r>
              <a:rPr lang="ru-RU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7" name="Google Shape;187;gbd29b6e1bc_0_7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89000" y="606825"/>
            <a:ext cx="2588926" cy="39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bd29b6e1bc_0_7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865" y="5984872"/>
            <a:ext cx="791884" cy="73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A detail of the interconnection network between the processing co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80" y="1295124"/>
            <a:ext cx="4816608" cy="25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889825" y="1619175"/>
            <a:ext cx="5499300" cy="4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Комплексное моделирование установок, зданий и сооружений:</a:t>
            </a:r>
            <a:r>
              <a:rPr lang="ru-RU"/>
              <a:t> 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Моделирование физических процессов в ускорительном контуре и пользовательских станциях,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Моделирование для оценки требований к оборудованию и строительству, сочетание с BIM-моделью, 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Безопасность процессов и режимов работы, 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Информационные потоки и процессы, информационная безопасность. 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Процессы обслуживания.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956100" y="349302"/>
            <a:ext cx="10515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Задачи для суперкомпьютерных вычислений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ЦКП СКИФ</a:t>
            </a:r>
            <a:endParaRPr/>
          </a:p>
        </p:txBody>
      </p:sp>
      <p:pic>
        <p:nvPicPr>
          <p:cNvPr id="109" name="Google Shape;109;p5" descr="Картинки по запросу &quot;цкп скиф новосибирск&quot;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325" y="2242625"/>
            <a:ext cx="5498074" cy="30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9869" y="5619730"/>
            <a:ext cx="1067463" cy="105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29b6e1bc_0_68"/>
          <p:cNvSpPr txBox="1">
            <a:spLocks noGrp="1"/>
          </p:cNvSpPr>
          <p:nvPr>
            <p:ph type="body" idx="1"/>
          </p:nvPr>
        </p:nvSpPr>
        <p:spPr>
          <a:xfrm>
            <a:off x="889825" y="1619175"/>
            <a:ext cx="5499300" cy="4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Обработка больших массивов данных,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Моделирование структуры верхних слоев атмосферы Земли,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Моделирование физических процессов на солнце.</a:t>
            </a:r>
            <a:endParaRPr/>
          </a:p>
        </p:txBody>
      </p:sp>
      <p:sp>
        <p:nvSpPr>
          <p:cNvPr id="116" name="Google Shape;116;gbd29b6e1bc_0_68"/>
          <p:cNvSpPr txBox="1">
            <a:spLocks noGrp="1"/>
          </p:cNvSpPr>
          <p:nvPr>
            <p:ph type="title"/>
          </p:nvPr>
        </p:nvSpPr>
        <p:spPr>
          <a:xfrm>
            <a:off x="956100" y="349302"/>
            <a:ext cx="10515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Задачи для суперкомпьютерных вычислений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Национальный гелиогеофизический комплекс РАН</a:t>
            </a:r>
            <a:endParaRPr/>
          </a:p>
        </p:txBody>
      </p:sp>
      <p:pic>
        <p:nvPicPr>
          <p:cNvPr id="117" name="Google Shape;117;gbd29b6e1bc_0_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9869" y="5619730"/>
            <a:ext cx="1067463" cy="105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bd29b6e1bc_0_6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50" y="1861402"/>
            <a:ext cx="5498074" cy="366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29b6e1bc_0_39"/>
          <p:cNvSpPr txBox="1">
            <a:spLocks noGrp="1"/>
          </p:cNvSpPr>
          <p:nvPr>
            <p:ph type="body" idx="1"/>
          </p:nvPr>
        </p:nvSpPr>
        <p:spPr>
          <a:xfrm>
            <a:off x="889825" y="1648100"/>
            <a:ext cx="44964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Квантово-химическое моделирование взаимодействия веществ с целью решения задач глубокой переработки углеводородов. </a:t>
            </a:r>
            <a:endParaRPr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Численное моделирование химических реакторов для создания экспериментальных реакторных установок.</a:t>
            </a:r>
            <a:endParaRPr/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33" name="Google Shape;133;gbd29b6e1bc_0_39"/>
          <p:cNvSpPr txBox="1">
            <a:spLocks noGrp="1"/>
          </p:cNvSpPr>
          <p:nvPr>
            <p:ph type="title"/>
          </p:nvPr>
        </p:nvSpPr>
        <p:spPr>
          <a:xfrm>
            <a:off x="956100" y="349302"/>
            <a:ext cx="10515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Задачи для суперкомпьютерных вычислений</a:t>
            </a:r>
            <a:br>
              <a:rPr lang="ru-RU"/>
            </a:br>
            <a:r>
              <a:rPr lang="ru-RU"/>
              <a:t>ФИЦ Институт катализа СО РАН</a:t>
            </a:r>
            <a:endParaRPr/>
          </a:p>
        </p:txBody>
      </p:sp>
      <p:pic>
        <p:nvPicPr>
          <p:cNvPr id="134" name="Google Shape;134;gbd29b6e1bc_0_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75" y="2347302"/>
            <a:ext cx="6500974" cy="249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d29b6e1bc_0_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695" y="5862148"/>
            <a:ext cx="850525" cy="89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29b6e1bc_0_54"/>
          <p:cNvSpPr txBox="1">
            <a:spLocks noGrp="1"/>
          </p:cNvSpPr>
          <p:nvPr>
            <p:ph type="body" idx="1"/>
          </p:nvPr>
        </p:nvSpPr>
        <p:spPr>
          <a:xfrm>
            <a:off x="889825" y="1648100"/>
            <a:ext cx="44964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Системная компьютерная биология, геномика,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Исследования вирусов и вирусных инфекций на клеточном уровне и в организме в целом,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Моделирования динамики эпидемического процесса, оценка вероятности мутаций,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Разработка новых лекарств,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Персонализированная медицина.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41" name="Google Shape;141;gbd29b6e1bc_0_54"/>
          <p:cNvSpPr txBox="1">
            <a:spLocks noGrp="1"/>
          </p:cNvSpPr>
          <p:nvPr>
            <p:ph type="title"/>
          </p:nvPr>
        </p:nvSpPr>
        <p:spPr>
          <a:xfrm>
            <a:off x="956100" y="349302"/>
            <a:ext cx="10515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Задачи для суперкомпьютерных вычислений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ФИЦ Институт цитологии и генетики СО РАН</a:t>
            </a:r>
            <a:endParaRPr/>
          </a:p>
        </p:txBody>
      </p:sp>
      <p:pic>
        <p:nvPicPr>
          <p:cNvPr id="142" name="Google Shape;142;gbd29b6e1bc_0_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446" y="1607099"/>
            <a:ext cx="5462954" cy="3641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bd29b6e1bc_0_54"/>
          <p:cNvSpPr txBox="1"/>
          <p:nvPr/>
        </p:nvSpPr>
        <p:spPr>
          <a:xfrm>
            <a:off x="6043061" y="5196256"/>
            <a:ext cx="5765003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Предсказанные ингибиторы взаимодействия ACE2-RBD</a:t>
            </a:r>
            <a:endParaRPr sz="16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4" name="Google Shape;144;gbd29b6e1bc_0_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865" y="5984872"/>
            <a:ext cx="791884" cy="73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bd29b6e1bc_0_5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094" y="5947113"/>
            <a:ext cx="1032546" cy="8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bd29b6e1bc_0_5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318" y="5941256"/>
            <a:ext cx="781564" cy="82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d29b6e1bc_0_46"/>
          <p:cNvSpPr txBox="1">
            <a:spLocks noGrp="1"/>
          </p:cNvSpPr>
          <p:nvPr>
            <p:ph type="body" idx="1"/>
          </p:nvPr>
        </p:nvSpPr>
        <p:spPr>
          <a:xfrm>
            <a:off x="889825" y="2208790"/>
            <a:ext cx="4496400" cy="4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Численное моделирование газодинамических процессов летательных аппаратов,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 err="1"/>
              <a:t>Сверхвуковой</a:t>
            </a:r>
            <a:r>
              <a:rPr lang="ru-RU" dirty="0"/>
              <a:t> полет,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КА «Клипер»,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КА «Федерация» </a:t>
            </a:r>
            <a:endParaRPr dirty="0"/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52" name="Google Shape;152;gbd29b6e1bc_0_46"/>
          <p:cNvSpPr txBox="1">
            <a:spLocks noGrp="1"/>
          </p:cNvSpPr>
          <p:nvPr>
            <p:ph type="title"/>
          </p:nvPr>
        </p:nvSpPr>
        <p:spPr>
          <a:xfrm>
            <a:off x="956099" y="349302"/>
            <a:ext cx="10843177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 dirty="0"/>
              <a:t>Задачи для суперкомпьютерных вычислений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 dirty="0"/>
              <a:t>Институт теоретической и прикладной механики СО РАН</a:t>
            </a:r>
            <a:endParaRPr dirty="0"/>
          </a:p>
        </p:txBody>
      </p:sp>
      <p:pic>
        <p:nvPicPr>
          <p:cNvPr id="153" name="Google Shape;153;gbd29b6e1bc_0_4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43" y="1586367"/>
            <a:ext cx="3561350" cy="29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bd29b6e1bc_0_46"/>
          <p:cNvSpPr txBox="1">
            <a:spLocks noGrp="1"/>
          </p:cNvSpPr>
          <p:nvPr>
            <p:ph type="body" idx="1"/>
          </p:nvPr>
        </p:nvSpPr>
        <p:spPr>
          <a:xfrm>
            <a:off x="5634849" y="4640934"/>
            <a:ext cx="5342700" cy="2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 dirty="0"/>
              <a:t>Пакеты расчета сверхзвукового полета ИТПМ СО РАН.</a:t>
            </a:r>
            <a:endParaRPr sz="1800" dirty="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 dirty="0"/>
              <a:t>Пользователи: РКК «Энергия», Европейское космическое агентство, ГРЦ им. </a:t>
            </a:r>
            <a:r>
              <a:rPr lang="ru-RU" sz="1800" dirty="0" err="1"/>
              <a:t>ак</a:t>
            </a:r>
            <a:r>
              <a:rPr lang="ru-RU" sz="1800" dirty="0"/>
              <a:t>. Макеева, КБМ и т.д.</a:t>
            </a:r>
            <a:endParaRPr sz="1800" dirty="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 dirty="0"/>
              <a:t>Потребность – тысячи GPU </a:t>
            </a:r>
            <a:endParaRPr sz="1800" dirty="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dirty="0"/>
          </a:p>
        </p:txBody>
      </p:sp>
      <p:pic>
        <p:nvPicPr>
          <p:cNvPr id="155" name="Google Shape;155;gbd29b6e1bc_0_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585" y="5908672"/>
            <a:ext cx="803143" cy="81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d29b6e1bc_0_9"/>
          <p:cNvSpPr txBox="1">
            <a:spLocks noGrp="1"/>
          </p:cNvSpPr>
          <p:nvPr>
            <p:ph type="body" idx="1"/>
          </p:nvPr>
        </p:nvSpPr>
        <p:spPr>
          <a:xfrm>
            <a:off x="754275" y="1603795"/>
            <a:ext cx="5826900" cy="4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Численное моделирование процессов тепломассопереноса в перспективных энергетических системах; 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Коды для безопасной эксплуатации атомных электростанций, в т.ч.расчет гидродинамики реакторов, ТВЭЛ,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Разработка цифровых двойников энергетического оборудования и авиадвигателей,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 err="1"/>
              <a:t>Вихреразрешающее</a:t>
            </a:r>
            <a:r>
              <a:rPr lang="ru-RU" dirty="0"/>
              <a:t> моделирование камер сгорания авиадвигателей ПД-14, ПД-35, ряда других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Моделирование аэродинамики летательных аппаратов.</a:t>
            </a:r>
            <a:endParaRPr dirty="0"/>
          </a:p>
        </p:txBody>
      </p:sp>
      <p:sp>
        <p:nvSpPr>
          <p:cNvPr id="161" name="Google Shape;161;gbd29b6e1bc_0_9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 dirty="0"/>
              <a:t>Задачи для суперкомпьютерных вычислений</a:t>
            </a:r>
            <a:br>
              <a:rPr lang="ru-RU" dirty="0"/>
            </a:br>
            <a:r>
              <a:rPr lang="ru-RU" dirty="0"/>
              <a:t>Институт теплофизики СО РАН</a:t>
            </a:r>
            <a:endParaRPr dirty="0"/>
          </a:p>
        </p:txBody>
      </p:sp>
      <p:pic>
        <p:nvPicPr>
          <p:cNvPr id="162" name="Google Shape;162;gbd29b6e1bc_0_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8460" y="5816147"/>
            <a:ext cx="803143" cy="81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744" y="4293957"/>
            <a:ext cx="3373624" cy="221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" name="Рисунок 9" descr="kartinka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32" y="1558692"/>
            <a:ext cx="4572009" cy="26639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cc0e6cd48_0_2"/>
          <p:cNvSpPr txBox="1">
            <a:spLocks noGrp="1"/>
          </p:cNvSpPr>
          <p:nvPr>
            <p:ph type="body" idx="1"/>
          </p:nvPr>
        </p:nvSpPr>
        <p:spPr>
          <a:xfrm>
            <a:off x="900923" y="1483021"/>
            <a:ext cx="9948000" cy="4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ИНГГ СО РАН: обработка больших данных сейсмических исследований; численное моделирование структур геологических пород с целью поиска новых месторождений углеводородов; построение цифровых двойников месторождений и кернов.</a:t>
            </a:r>
            <a:endParaRPr dirty="0"/>
          </a:p>
          <a:p>
            <a:pPr marL="457200" lvl="0" indent="-355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b="1" dirty="0"/>
              <a:t>ИВМиМГ СО РАН: создание информационно-экспертной системы прогнозирования развития экологической ситуации в Сибири и оценки рисков опасных природных и техногенных воздействий на экосистему, инфраструктуру и население региона.</a:t>
            </a:r>
            <a:endParaRPr b="1" dirty="0"/>
          </a:p>
          <a:p>
            <a:pPr marL="457200" lvl="0" indent="-355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ИМ СО РАН: разработка методов искусственного интеллекта и машинного обучения. </a:t>
            </a:r>
            <a:endParaRPr dirty="0"/>
          </a:p>
          <a:p>
            <a:pPr marL="457200" lvl="0" indent="-355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dirty="0"/>
              <a:t>ИГиЛ СО РАН: разработка расчетных методов для моделирования процессов интенсификации нефтеотдачи, гемодинамики сосудов головного мозга и персонализированной медицины.</a:t>
            </a:r>
            <a:endParaRPr dirty="0"/>
          </a:p>
          <a:p>
            <a:pPr marL="228600" lvl="0" indent="-101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70" name="Google Shape;170;gbcc0e6cd48_0_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/>
              <a:t>Задачи для суперкомпьютерных вычислений в СО РАН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cc0e6cd48_0_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lang="ru-RU" dirty="0"/>
              <a:t>Задачи персонализированной медицины – совместно с клиникой Мешалкина</a:t>
            </a:r>
            <a:endParaRPr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C0A97-0C5E-490A-8A63-8F1352D6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C5648-35A0-45F2-B00A-0398270D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6" y="1683296"/>
            <a:ext cx="11177201" cy="47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/>
          <p:nvPr/>
        </p:nvSpPr>
        <p:spPr>
          <a:xfrm>
            <a:off x="8616003" y="1161507"/>
            <a:ext cx="15258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144</a:t>
            </a:r>
            <a:endParaRPr sz="36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24"/>
          <p:cNvSpPr/>
          <p:nvPr/>
        </p:nvSpPr>
        <p:spPr>
          <a:xfrm>
            <a:off x="8678755" y="1983978"/>
            <a:ext cx="15023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НИИ и ФИЦ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Google Shape;83;p24"/>
          <p:cNvSpPr/>
          <p:nvPr/>
        </p:nvSpPr>
        <p:spPr>
          <a:xfrm>
            <a:off x="10280969" y="1161507"/>
            <a:ext cx="15258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170</a:t>
            </a:r>
            <a:endParaRPr sz="36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10649391" y="1986609"/>
            <a:ext cx="881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ВУЗов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4"/>
          <p:cNvSpPr/>
          <p:nvPr/>
        </p:nvSpPr>
        <p:spPr>
          <a:xfrm>
            <a:off x="8943069" y="2769494"/>
            <a:ext cx="25707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&gt; 11 </a:t>
            </a:r>
            <a:r>
              <a:rPr lang="ru-RU" sz="24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тыс.</a:t>
            </a:r>
            <a:endParaRPr sz="36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4"/>
          <p:cNvSpPr/>
          <p:nvPr/>
        </p:nvSpPr>
        <p:spPr>
          <a:xfrm>
            <a:off x="9214350" y="3576900"/>
            <a:ext cx="186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исследователей в НИИ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7" name="Google Shape;87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12" y="1302188"/>
            <a:ext cx="6918732" cy="39391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4"/>
          <p:cNvSpPr/>
          <p:nvPr/>
        </p:nvSpPr>
        <p:spPr>
          <a:xfrm>
            <a:off x="1191145" y="5403219"/>
            <a:ext cx="15258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1957</a:t>
            </a:r>
            <a:endParaRPr sz="36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24"/>
          <p:cNvSpPr/>
          <p:nvPr/>
        </p:nvSpPr>
        <p:spPr>
          <a:xfrm>
            <a:off x="1096837" y="6177534"/>
            <a:ext cx="1869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год основания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0" name="Google Shape;90;p24"/>
          <p:cNvSpPr/>
          <p:nvPr/>
        </p:nvSpPr>
        <p:spPr>
          <a:xfrm>
            <a:off x="3472770" y="5403219"/>
            <a:ext cx="20168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36 </a:t>
            </a:r>
            <a:r>
              <a:rPr lang="ru-RU" sz="24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млн.</a:t>
            </a:r>
            <a:endParaRPr sz="24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" name="Google Shape;91;p24"/>
          <p:cNvSpPr/>
          <p:nvPr/>
        </p:nvSpPr>
        <p:spPr>
          <a:xfrm>
            <a:off x="3927218" y="6177534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человек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2" name="Google Shape;92;p24"/>
          <p:cNvSpPr/>
          <p:nvPr/>
        </p:nvSpPr>
        <p:spPr>
          <a:xfrm>
            <a:off x="5881555" y="5403219"/>
            <a:ext cx="29183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13 </a:t>
            </a:r>
            <a:r>
              <a:rPr lang="ru-RU" sz="24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млн. кв.км.</a:t>
            </a:r>
            <a:endParaRPr sz="2400" baseline="300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" name="Google Shape;93;p24"/>
          <p:cNvSpPr/>
          <p:nvPr/>
        </p:nvSpPr>
        <p:spPr>
          <a:xfrm>
            <a:off x="6578347" y="6177534"/>
            <a:ext cx="1524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территория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4" name="Google Shape;94;p24"/>
          <p:cNvSpPr/>
          <p:nvPr/>
        </p:nvSpPr>
        <p:spPr>
          <a:xfrm>
            <a:off x="9347248" y="4286157"/>
            <a:ext cx="18427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211</a:t>
            </a:r>
            <a:endParaRPr sz="36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9363162" y="5093569"/>
            <a:ext cx="1838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академиков и </a:t>
            </a:r>
            <a:b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ru-RU" sz="1800">
                <a:solidFill>
                  <a:srgbClr val="18397A"/>
                </a:solidFill>
                <a:latin typeface="Lucida Sans"/>
                <a:ea typeface="Lucida Sans"/>
                <a:cs typeface="Lucida Sans"/>
                <a:sym typeface="Lucida Sans"/>
              </a:rPr>
              <a:t>чл.-корр. РАН</a:t>
            </a:r>
            <a:endParaRPr sz="1800">
              <a:solidFill>
                <a:srgbClr val="18397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</a:pPr>
            <a:r>
              <a:rPr lang="ru-RU"/>
              <a:t>Сибирское отделение РАН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cc0e6cd48_0_36"/>
          <p:cNvSpPr txBox="1">
            <a:spLocks noGrp="1"/>
          </p:cNvSpPr>
          <p:nvPr>
            <p:ph type="body" idx="1"/>
          </p:nvPr>
        </p:nvSpPr>
        <p:spPr>
          <a:xfrm>
            <a:off x="978248" y="1062021"/>
            <a:ext cx="9948000" cy="49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/>
              <a:t>1.	</a:t>
            </a:r>
            <a:r>
              <a:rPr lang="ru-RU" sz="1800" b="1" dirty="0"/>
              <a:t>Модернизировать мощности существующих суперкомпьютерных центров коллективного пользования в научных и образовательных организациях в городах: Новосибирск, Иркутск, Красноярск, Томск, – на суммарную вычислительную мощность не менее 25 </a:t>
            </a:r>
            <a:r>
              <a:rPr lang="ru-RU" sz="1800" b="1" dirty="0" err="1"/>
              <a:t>Петафлопс</a:t>
            </a:r>
            <a:r>
              <a:rPr lang="ru-RU" sz="1800" b="1" dirty="0"/>
              <a:t>.  </a:t>
            </a:r>
            <a:endParaRPr sz="1800" b="1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/>
              <a:t>Сроки по запуску дополнительных суперкомпьютерных мощностей</a:t>
            </a:r>
            <a:endParaRPr sz="1800" dirty="0"/>
          </a:p>
          <a:p>
            <a:pPr marL="457200" lvl="0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ru-RU" sz="1800" dirty="0"/>
              <a:t>Новосибирск: 1 </a:t>
            </a:r>
            <a:r>
              <a:rPr lang="ru-RU" sz="1800" dirty="0" err="1"/>
              <a:t>Пфлопс</a:t>
            </a:r>
            <a:r>
              <a:rPr lang="ru-RU" sz="1800" dirty="0"/>
              <a:t> – к концу 2021 г., 13 </a:t>
            </a:r>
            <a:r>
              <a:rPr lang="ru-RU" sz="1800" dirty="0" err="1"/>
              <a:t>Пфлопс</a:t>
            </a:r>
            <a:r>
              <a:rPr lang="ru-RU" sz="1800" dirty="0"/>
              <a:t> – к концу 2024 г. </a:t>
            </a:r>
            <a:endParaRPr sz="1800" dirty="0"/>
          </a:p>
          <a:p>
            <a:pPr marL="457200" lvl="0" indent="-3365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ru-RU" sz="1800" dirty="0"/>
              <a:t>Иркутск: 	 1 </a:t>
            </a:r>
            <a:r>
              <a:rPr lang="ru-RU" sz="1800" dirty="0" err="1"/>
              <a:t>Пфлопс</a:t>
            </a:r>
            <a:r>
              <a:rPr lang="ru-RU" sz="1800" dirty="0"/>
              <a:t> – к концу 2021 г., 2   </a:t>
            </a:r>
            <a:r>
              <a:rPr lang="ru-RU" sz="1800" dirty="0" err="1"/>
              <a:t>Пфлопс</a:t>
            </a:r>
            <a:r>
              <a:rPr lang="ru-RU" sz="1800" dirty="0"/>
              <a:t> – к концу 2022 г. </a:t>
            </a:r>
            <a:endParaRPr sz="1800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/>
              <a:t>2.	Ввести в эксплуатацию центр высокопроизводительных вычислений, обработки и хранения данных в Новосибирске в рамках плана развития Новосибирского научного центра и программы развития НГУ, мощностью не менее 14 </a:t>
            </a:r>
            <a:r>
              <a:rPr lang="ru-RU" sz="1800" dirty="0" err="1"/>
              <a:t>Петафлопс</a:t>
            </a:r>
            <a:r>
              <a:rPr lang="ru-RU" sz="1800" dirty="0"/>
              <a:t> к декабрю 2024 г.</a:t>
            </a:r>
            <a:endParaRPr sz="1800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/>
              <a:t>3.	Создать систему интеграции суперкомпьютерных ресурсов на основе </a:t>
            </a:r>
            <a:r>
              <a:rPr lang="ru-RU" sz="1800" dirty="0" err="1"/>
              <a:t>грид-технологий</a:t>
            </a:r>
            <a:r>
              <a:rPr lang="ru-RU" sz="1800" dirty="0"/>
              <a:t> и высокоскоростных телекоммуникационных соединений между суперкомпьютерными центрами и их ключевыми пользователями к декабрю 2022 г.  </a:t>
            </a:r>
            <a:endParaRPr sz="1800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/>
              <a:t>4. Необходимо предусмотреть отдельные средства на реализацию системы интеграции ресурсов суперкомпьютерных центров (см. поручение Пр-647 п.1 </a:t>
            </a:r>
            <a:r>
              <a:rPr lang="ru-RU" sz="1800" dirty="0" err="1"/>
              <a:t>з</a:t>
            </a:r>
            <a:r>
              <a:rPr lang="ru-RU" sz="1800" dirty="0"/>
              <a:t>)).</a:t>
            </a:r>
            <a:endParaRPr sz="1800" dirty="0"/>
          </a:p>
        </p:txBody>
      </p:sp>
      <p:sp>
        <p:nvSpPr>
          <p:cNvPr id="196" name="Google Shape;196;gbcc0e6cd48_0_36"/>
          <p:cNvSpPr txBox="1">
            <a:spLocks noGrp="1"/>
          </p:cNvSpPr>
          <p:nvPr>
            <p:ph type="title"/>
          </p:nvPr>
        </p:nvSpPr>
        <p:spPr>
          <a:xfrm>
            <a:off x="900700" y="338228"/>
            <a:ext cx="10515600" cy="55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Предложения по развитию СК центров в СО РАН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900700" y="338225"/>
            <a:ext cx="11018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</a:pPr>
            <a:r>
              <a:rPr lang="ru-RU" sz="3000"/>
              <a:t>Сводная информация о проектах развития СКЦ в СО РАН</a:t>
            </a:r>
            <a:endParaRPr sz="3000"/>
          </a:p>
        </p:txBody>
      </p:sp>
      <p:graphicFrame>
        <p:nvGraphicFramePr>
          <p:cNvPr id="202" name="Google Shape;202;p27"/>
          <p:cNvGraphicFramePr/>
          <p:nvPr>
            <p:extLst>
              <p:ext uri="{D42A27DB-BD31-4B8C-83A1-F6EECF244321}">
                <p14:modId xmlns:p14="http://schemas.microsoft.com/office/powerpoint/2010/main" val="185640672"/>
              </p:ext>
            </p:extLst>
          </p:nvPr>
        </p:nvGraphicFramePr>
        <p:xfrm>
          <a:off x="721354" y="1158636"/>
          <a:ext cx="11148592" cy="4981620"/>
        </p:xfrm>
        <a:graphic>
          <a:graphicData uri="http://schemas.openxmlformats.org/drawingml/2006/table">
            <a:tbl>
              <a:tblPr firstRow="1" bandRow="1">
                <a:noFill/>
                <a:tableStyleId>{7F56035E-30D2-490D-8122-34E32696D806}</a:tableStyleId>
              </a:tblPr>
              <a:tblGrid>
                <a:gridCol w="385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 err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Исследовате</a:t>
                      </a:r>
                      <a:r>
                        <a:rPr lang="ru-RU" sz="17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-лей в регионе, тыс.ч.</a:t>
                      </a:r>
                      <a:endParaRPr sz="1700" b="1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dirty="0" err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Существу-ющие</a:t>
                      </a:r>
                      <a:r>
                        <a:rPr lang="ru-RU" sz="17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мощности, </a:t>
                      </a:r>
                      <a:r>
                        <a:rPr lang="ru-RU" sz="1700" dirty="0" err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ТФлопс</a:t>
                      </a:r>
                      <a:endParaRPr sz="170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7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Проекты развития, </a:t>
                      </a:r>
                      <a:br>
                        <a:rPr lang="ru-RU" sz="17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ru-RU" sz="1700" dirty="0" err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ПФлопс</a:t>
                      </a:r>
                      <a:endParaRPr sz="170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Оценка стоимости </a:t>
                      </a:r>
                      <a:r>
                        <a:rPr lang="ru-RU" sz="17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проектов</a:t>
                      </a:r>
                      <a:r>
                        <a:rPr lang="ru-RU" sz="1700" b="1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млрд. руб.</a:t>
                      </a:r>
                      <a:endParaRPr sz="1700" b="1" dirty="0"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Новосибирск (НИУ НГУ, ФИЦ ИЦИГ СО РАН, </a:t>
                      </a:r>
                      <a:r>
                        <a:rPr lang="ru-RU" sz="1800" dirty="0" err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ИВМиМГ</a:t>
                      </a: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СО РАН, проект СКИФ и др.)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30+</a:t>
                      </a:r>
                      <a:endParaRPr sz="180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570</a:t>
                      </a:r>
                      <a:endParaRPr sz="1800" b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14+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10</a:t>
                      </a:r>
                      <a:endParaRPr sz="1800" dirty="0"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Красноярск (ФИЦ КНЦ СО РАН, СФУ)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10+</a:t>
                      </a:r>
                      <a:endParaRPr sz="180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sz="1800" b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3+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Иркутск (ИДСТУ СО РАН и др.)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10+</a:t>
                      </a:r>
                      <a:endParaRPr sz="180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endParaRPr sz="1800" b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3+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800" dirty="0"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Томск (НИУ ТГУ, ТПУ и др.)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10+</a:t>
                      </a:r>
                      <a:endParaRPr sz="180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240</a:t>
                      </a:r>
                      <a:endParaRPr sz="1800" b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5+</a:t>
                      </a:r>
                      <a:endParaRPr sz="1800" b="0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800" dirty="0"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Итого</a:t>
                      </a:r>
                      <a:endParaRPr sz="1800" b="1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60+</a:t>
                      </a:r>
                      <a:endParaRPr sz="1800" b="1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920</a:t>
                      </a:r>
                      <a:endParaRPr sz="1800" b="1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25+</a:t>
                      </a:r>
                      <a:endParaRPr sz="1800" b="1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397A"/>
                        </a:buClr>
                        <a:buSzPts val="1800"/>
                        <a:buFont typeface="Open Sans"/>
                        <a:buNone/>
                      </a:pPr>
                      <a:r>
                        <a:rPr lang="ru-RU" sz="1800" b="1" dirty="0">
                          <a:solidFill>
                            <a:srgbClr val="18397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</a:t>
                      </a:r>
                      <a:endParaRPr sz="1800" b="1" dirty="0">
                        <a:solidFill>
                          <a:srgbClr val="18397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B40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cc0e6cd48_0_36"/>
          <p:cNvSpPr txBox="1">
            <a:spLocks noGrp="1"/>
          </p:cNvSpPr>
          <p:nvPr>
            <p:ph type="body" idx="1"/>
          </p:nvPr>
        </p:nvSpPr>
        <p:spPr>
          <a:xfrm>
            <a:off x="650194" y="1253778"/>
            <a:ext cx="11248008" cy="47584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ru-RU" sz="1700" dirty="0"/>
              <a:t>Создание в Новосибирском Академгородке суперкомпьютерного центра «Лаврентьев» мирового уровня (</a:t>
            </a:r>
            <a:r>
              <a:rPr lang="ru-RU" sz="1700" b="1" dirty="0"/>
              <a:t>10 Петафлопс, номер 1 в России</a:t>
            </a:r>
            <a:r>
              <a:rPr lang="ru-RU" sz="1700" dirty="0"/>
              <a:t>) приведет к эффективному взаимодействию научно-образовательных организаций в области суперкомпьютерных вычислений и технологий искусственного интеллекта, а также </a:t>
            </a:r>
            <a:r>
              <a:rPr lang="ru-RU" sz="1700" b="1" dirty="0"/>
              <a:t>стимулирует разработку отечественного программного обеспечения</a:t>
            </a:r>
            <a:r>
              <a:rPr lang="ru-RU" sz="1700" dirty="0"/>
              <a:t>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700" b="1" dirty="0"/>
              <a:t>СКЦ «ЛАВРЕНТЬЕВ» позволит решить актуальные задачи мирового уровня: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700" dirty="0"/>
              <a:t>Достижение принципиально нового уровня персонализированной медицины на основе объединения передовых медицинских технологий и цифровых двойников (совместно с НМИЦ им. </a:t>
            </a:r>
            <a:r>
              <a:rPr lang="ru-RU" sz="1700" dirty="0" err="1"/>
              <a:t>ак</a:t>
            </a:r>
            <a:r>
              <a:rPr lang="ru-RU" sz="1700" dirty="0"/>
              <a:t>. Е.Н. Мешалкина).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700" dirty="0"/>
              <a:t>Быстрые разработка и конструирование малошумных и экономичных реактивных двигателей для авиации (совместно с АО «ОДК»).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700" dirty="0"/>
              <a:t>Быстрые разработка и конструирование экономичных паровых и газовых турбин для крупных энергетических установок (совместно с АО «Силовые машины»).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1700" dirty="0"/>
              <a:t> Участие в проектировании новых многоцелевых космических аппаратов (совместно с РКК «Энергия»).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700" b="1" dirty="0"/>
              <a:t>Опора на отечественные технологии создания суперкомпьютеров: система жидкостного охлаждения, коммуникационная система, системное ПО.</a:t>
            </a:r>
            <a:endParaRPr sz="1700" dirty="0"/>
          </a:p>
        </p:txBody>
      </p:sp>
      <p:sp>
        <p:nvSpPr>
          <p:cNvPr id="203" name="Google Shape;203;gbcc0e6cd48_0_36"/>
          <p:cNvSpPr txBox="1">
            <a:spLocks noGrp="1"/>
          </p:cNvSpPr>
          <p:nvPr>
            <p:ph type="title"/>
          </p:nvPr>
        </p:nvSpPr>
        <p:spPr>
          <a:xfrm>
            <a:off x="900700" y="338228"/>
            <a:ext cx="10515600" cy="1685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2400" dirty="0"/>
              <a:t>СКЦ «ЛАВРЕНТЬЕВ» с центром компетенций по высокопроизводительным вычислениям и искусственному интеллекту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9837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cc0e6cd48_0_36"/>
          <p:cNvSpPr txBox="1">
            <a:spLocks noGrp="1"/>
          </p:cNvSpPr>
          <p:nvPr>
            <p:ph type="title"/>
          </p:nvPr>
        </p:nvSpPr>
        <p:spPr>
          <a:xfrm>
            <a:off x="900700" y="338228"/>
            <a:ext cx="10515600" cy="1685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2400" dirty="0"/>
              <a:t>Опора на отечественного производителя</a:t>
            </a:r>
            <a:endParaRPr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08FAC-5984-48D0-881A-B86D2803B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83DD3-92FE-4DD3-A4F2-6E5513C96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9" y="1147460"/>
            <a:ext cx="11291300" cy="50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1847850" y="1062494"/>
            <a:ext cx="73533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cida Sans"/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1"/>
          </p:nvPr>
        </p:nvSpPr>
        <p:spPr>
          <a:xfrm>
            <a:off x="1847850" y="3000375"/>
            <a:ext cx="7286625" cy="280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Михаил Александрович Марченко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dirty="0"/>
              <a:t>профессор РАН, директор ИВМиМГ СО РАН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1800" dirty="0">
                <a:hlinkClick r:id="rId3"/>
              </a:rPr>
              <a:t>marchenko@sscc.ru</a:t>
            </a:r>
            <a:r>
              <a:rPr lang="en-US" sz="1800" dirty="0"/>
              <a:t>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c0e6cd48_0_22"/>
          <p:cNvSpPr txBox="1">
            <a:spLocks noGrp="1"/>
          </p:cNvSpPr>
          <p:nvPr>
            <p:ph type="body" idx="1"/>
          </p:nvPr>
        </p:nvSpPr>
        <p:spPr>
          <a:xfrm>
            <a:off x="900923" y="1483021"/>
            <a:ext cx="9948000" cy="49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Lucida Sans"/>
              <a:buChar char="•"/>
            </a:pPr>
            <a:r>
              <a:rPr lang="ru-RU" dirty="0"/>
              <a:t>Научные и образовательные организации СО РАН обладают 2% от общего объема текущих суперкомпьютерных мощностей Российской Федерации (по данным top50.supercomputers.ru);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ucida Sans"/>
              <a:buChar char="•"/>
            </a:pPr>
            <a:r>
              <a:rPr lang="ru-RU" dirty="0"/>
              <a:t>На территории присутствия Сибирского отделения находятся действующие суперкомпьютерные центры, входящие в мировые ТОП-500 - 0, в российские ТОП-50 – 4 единицы:</a:t>
            </a:r>
            <a:endParaRPr dirty="0"/>
          </a:p>
          <a:p>
            <a:pPr marL="990000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Lucida Sans"/>
              <a:buChar char="-"/>
            </a:pPr>
            <a:r>
              <a:rPr lang="ru-RU" dirty="0"/>
              <a:t>26. НГУ, </a:t>
            </a:r>
            <a:endParaRPr dirty="0"/>
          </a:p>
          <a:p>
            <a:pPr marL="990000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Lucida Sans"/>
              <a:buChar char="-"/>
            </a:pPr>
            <a:r>
              <a:rPr lang="ru-RU" dirty="0"/>
              <a:t>27. ТГУ, </a:t>
            </a:r>
            <a:endParaRPr dirty="0"/>
          </a:p>
          <a:p>
            <a:pPr marL="990000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Lucida Sans"/>
              <a:buChar char="-"/>
            </a:pPr>
            <a:r>
              <a:rPr lang="ru-RU" dirty="0"/>
              <a:t>39. ИДСТУ СО РАН,</a:t>
            </a:r>
            <a:endParaRPr dirty="0"/>
          </a:p>
          <a:p>
            <a:pPr marL="990000" lvl="0" indent="-355599" algn="l" rtl="0">
              <a:spcBef>
                <a:spcPts val="0"/>
              </a:spcBef>
              <a:spcAft>
                <a:spcPts val="0"/>
              </a:spcAft>
              <a:buSzPts val="2000"/>
              <a:buFont typeface="Lucida Sans"/>
              <a:buChar char="-"/>
            </a:pPr>
            <a:r>
              <a:rPr lang="ru-RU" dirty="0"/>
              <a:t>50. </a:t>
            </a:r>
            <a:r>
              <a:rPr lang="ru-RU" dirty="0" err="1"/>
              <a:t>ИВМиМГ</a:t>
            </a:r>
            <a:r>
              <a:rPr lang="ru-RU" dirty="0"/>
              <a:t> СО РАН.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Существующая инфраструктура сети суперкомпьютерных центров в СО РАН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c0e6cd48_0_22"/>
          <p:cNvSpPr txBox="1">
            <a:spLocks noGrp="1"/>
          </p:cNvSpPr>
          <p:nvPr>
            <p:ph type="body" idx="1"/>
          </p:nvPr>
        </p:nvSpPr>
        <p:spPr>
          <a:xfrm>
            <a:off x="775705" y="1055639"/>
            <a:ext cx="10617000" cy="56035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ru-RU" sz="1800" dirty="0"/>
              <a:t>План комплексного развития СО РАН в свете приоритетов Стратегии НТР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ru-RU" sz="1800" dirty="0"/>
              <a:t>Масштабные задачи для всей экономики, требующие </a:t>
            </a:r>
            <a:r>
              <a:rPr lang="ru-RU" sz="1800" dirty="0" err="1"/>
              <a:t>супервычислений</a:t>
            </a:r>
            <a:r>
              <a:rPr lang="ru-RU" sz="1800" dirty="0"/>
              <a:t> и больших баз данных:</a:t>
            </a:r>
            <a:br>
              <a:rPr lang="ru-RU" sz="1800" dirty="0"/>
            </a:br>
            <a:r>
              <a:rPr lang="ru-RU" sz="1800" dirty="0"/>
              <a:t> - Экология (Байкал, Енисей, Лена), мониторинг, прогноз, "Черное небо"</a:t>
            </a:r>
            <a:br>
              <a:rPr lang="ru-RU" sz="1800" dirty="0"/>
            </a:br>
            <a:r>
              <a:rPr lang="ru-RU" sz="1800" dirty="0"/>
              <a:t> - Новая энергетика, ресурсы (в том числе разведка/томография, проект «Прорыв» – атомные реакторы на быстрых нейтронах, глубокая переработка угля/газификация, переход на парогазовый цикл...)</a:t>
            </a:r>
            <a:br>
              <a:rPr lang="ru-RU" sz="1800" dirty="0"/>
            </a:br>
            <a:r>
              <a:rPr lang="ru-RU" sz="1800" dirty="0"/>
              <a:t> - </a:t>
            </a:r>
            <a:r>
              <a:rPr lang="ru-RU" sz="1800" dirty="0" err="1"/>
              <a:t>Геномика</a:t>
            </a:r>
            <a:r>
              <a:rPr lang="ru-RU" sz="1800" dirty="0"/>
              <a:t> - </a:t>
            </a:r>
            <a:r>
              <a:rPr lang="ru-RU" sz="1800" dirty="0" err="1"/>
              <a:t>здоровьесбережение</a:t>
            </a:r>
            <a:r>
              <a:rPr lang="ru-RU" sz="1800" dirty="0"/>
              <a:t>, новое сельское хозяйство (особенности Сибири)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ru-RU" sz="1800" dirty="0"/>
              <a:t>Создаваемая научная и технологическая инфраструктура (уже поддержанная)</a:t>
            </a:r>
            <a:br>
              <a:rPr lang="ru-RU" sz="1800" dirty="0"/>
            </a:br>
            <a:r>
              <a:rPr lang="ru-RU" sz="1800" dirty="0"/>
              <a:t> - Два центра геномных исследований (Вектор, </a:t>
            </a:r>
            <a:r>
              <a:rPr lang="ru-RU" sz="1800" dirty="0" err="1"/>
              <a:t>ИЦиГ</a:t>
            </a:r>
            <a:r>
              <a:rPr lang="ru-RU" sz="1800" dirty="0"/>
              <a:t>) в Новосибирске</a:t>
            </a:r>
            <a:br>
              <a:rPr lang="ru-RU" sz="1800" dirty="0"/>
            </a:br>
            <a:r>
              <a:rPr lang="ru-RU" sz="1800" dirty="0"/>
              <a:t> - Математический центр в Академгородке Новосибирска</a:t>
            </a:r>
            <a:br>
              <a:rPr lang="ru-RU" sz="1800" dirty="0"/>
            </a:br>
            <a:r>
              <a:rPr lang="ru-RU" sz="1800" dirty="0"/>
              <a:t> - НОЦ "Кузбасс", ИНТЦ "Кузбасская долина" в Юрге Кемеровской области</a:t>
            </a:r>
            <a:br>
              <a:rPr lang="ru-RU" sz="1800" dirty="0"/>
            </a:br>
            <a:r>
              <a:rPr lang="ru-RU" sz="1800" dirty="0"/>
              <a:t> - СКИФ, другие проекты Академгородка 2.0</a:t>
            </a:r>
            <a:br>
              <a:rPr lang="ru-RU" sz="1800" dirty="0"/>
            </a:br>
            <a:r>
              <a:rPr lang="ru-RU" sz="1800" dirty="0"/>
              <a:t> - Гелиогеофизический центр (Иркутск)</a:t>
            </a:r>
            <a:br>
              <a:rPr lang="ru-RU" sz="1800" dirty="0"/>
            </a:br>
            <a:r>
              <a:rPr lang="ru-RU" sz="1800" dirty="0"/>
              <a:t> - КНТП «Информационные спутниковые системы» (ИСС им. </a:t>
            </a:r>
            <a:r>
              <a:rPr lang="ru-RU" sz="1800" dirty="0" err="1"/>
              <a:t>Решетнева</a:t>
            </a:r>
            <a:r>
              <a:rPr lang="ru-RU" sz="1800" dirty="0"/>
              <a:t>, </a:t>
            </a:r>
            <a:r>
              <a:rPr lang="ru-RU" sz="1800" dirty="0" err="1"/>
              <a:t>СибГУ</a:t>
            </a:r>
            <a:r>
              <a:rPr lang="ru-RU" sz="1800" dirty="0"/>
              <a:t> им. Решетнева)</a:t>
            </a:r>
            <a:br>
              <a:rPr lang="ru-RU" sz="1800" dirty="0"/>
            </a:br>
            <a:r>
              <a:rPr lang="ru-RU" sz="1800" b="1" dirty="0"/>
              <a:t>Все это АБСОЛЮТНО требует резкого усиления мощностей сбора, хранения и обработки данных</a:t>
            </a:r>
            <a:r>
              <a:rPr lang="ru-RU" sz="1800" dirty="0"/>
              <a:t>!</a:t>
            </a:r>
            <a:endParaRPr sz="1800" dirty="0"/>
          </a:p>
        </p:txBody>
      </p:sp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Предпосылки создания сети суперкомпьютеров в Сибири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09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Отставание России в суперкомпьютерной области</a:t>
            </a:r>
            <a:endParaRPr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07B800-F626-4949-B9FD-3FA05EEB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0" t="6845" r="29571" b="-6845"/>
          <a:stretch/>
        </p:blipFill>
        <p:spPr>
          <a:xfrm>
            <a:off x="599635" y="1013844"/>
            <a:ext cx="7409059" cy="5644932"/>
          </a:xfrm>
          <a:prstGeom prst="rect">
            <a:avLst/>
          </a:prstGeom>
        </p:spPr>
      </p:pic>
      <p:sp>
        <p:nvSpPr>
          <p:cNvPr id="15" name="Google Shape;101;gbcc0e6cd48_0_22">
            <a:extLst>
              <a:ext uri="{FF2B5EF4-FFF2-40B4-BE49-F238E27FC236}">
                <a16:creationId xmlns:a16="http://schemas.microsoft.com/office/drawing/2014/main" id="{A3CAB963-F742-42AF-B622-E114E5D3AB00}"/>
              </a:ext>
            </a:extLst>
          </p:cNvPr>
          <p:cNvSpPr txBox="1">
            <a:spLocks/>
          </p:cNvSpPr>
          <p:nvPr/>
        </p:nvSpPr>
        <p:spPr>
          <a:xfrm>
            <a:off x="8190485" y="1262555"/>
            <a:ext cx="3700398" cy="553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175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101600" indent="0">
              <a:spcBef>
                <a:spcPts val="600"/>
              </a:spcBef>
              <a:buNone/>
            </a:pPr>
            <a:r>
              <a:rPr lang="ru-RU" sz="1800" b="1" dirty="0"/>
              <a:t>Президент РАН Александр Сергеев:</a:t>
            </a:r>
          </a:p>
          <a:p>
            <a:pPr marL="101600" indent="0">
              <a:spcBef>
                <a:spcPts val="600"/>
              </a:spcBef>
              <a:buNone/>
            </a:pPr>
            <a:r>
              <a:rPr lang="ru-RU" sz="1800" b="1" dirty="0"/>
              <a:t>"Сейчас наблюдается тенденция доминирования компьютерных экспериментов. Создаются цифровые двойники. За последние 30-40 лет человечество перешло к периоду, когда компьютеры стали инструментом для их создания. Работы ведутся в значительном числе институтов".</a:t>
            </a:r>
          </a:p>
        </p:txBody>
      </p:sp>
    </p:spTree>
    <p:extLst>
      <p:ext uri="{BB962C8B-B14F-4D97-AF65-F5344CB8AC3E}">
        <p14:creationId xmlns:p14="http://schemas.microsoft.com/office/powerpoint/2010/main" val="379389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Цифровые двойники</a:t>
            </a:r>
            <a:endParaRPr dirty="0"/>
          </a:p>
        </p:txBody>
      </p:sp>
      <p:pic>
        <p:nvPicPr>
          <p:cNvPr id="1026" name="Picture 2" descr="http://digitalsubstation.com/wp-content/uploads/2020/04/2-1.jpg">
            <a:extLst>
              <a:ext uri="{FF2B5EF4-FFF2-40B4-BE49-F238E27FC236}">
                <a16:creationId xmlns:a16="http://schemas.microsoft.com/office/drawing/2014/main" id="{CC97CC9D-6C33-4142-BACA-BBD8D3E01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/>
          <a:stretch/>
        </p:blipFill>
        <p:spPr bwMode="auto">
          <a:xfrm>
            <a:off x="775251" y="908565"/>
            <a:ext cx="5572928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1;gbcc0e6cd48_0_22">
            <a:extLst>
              <a:ext uri="{FF2B5EF4-FFF2-40B4-BE49-F238E27FC236}">
                <a16:creationId xmlns:a16="http://schemas.microsoft.com/office/drawing/2014/main" id="{E20C1A33-65D3-41BD-8137-D8853C9BF116}"/>
              </a:ext>
            </a:extLst>
          </p:cNvPr>
          <p:cNvSpPr txBox="1">
            <a:spLocks/>
          </p:cNvSpPr>
          <p:nvPr/>
        </p:nvSpPr>
        <p:spPr>
          <a:xfrm>
            <a:off x="6274904" y="869231"/>
            <a:ext cx="5794883" cy="553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175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101600" indent="0">
              <a:spcBef>
                <a:spcPts val="600"/>
              </a:spcBef>
              <a:buNone/>
            </a:pPr>
            <a:r>
              <a:rPr lang="ru-RU" sz="1800" b="1" dirty="0"/>
              <a:t>А.И. Боровков (</a:t>
            </a:r>
            <a:r>
              <a:rPr lang="ru-RU" sz="1800" b="1" dirty="0" err="1"/>
              <a:t>СПбПУ</a:t>
            </a:r>
            <a:r>
              <a:rPr lang="ru-RU" sz="1800" b="1" dirty="0"/>
              <a:t>, Инжиниринговый центр </a:t>
            </a:r>
            <a:r>
              <a:rPr lang="ru-RU" sz="1800" b="1" dirty="0" err="1"/>
              <a:t>СПбПУ</a:t>
            </a:r>
            <a:r>
              <a:rPr lang="ru-RU" sz="1800" b="1" dirty="0"/>
              <a:t>): «</a:t>
            </a:r>
            <a:r>
              <a:rPr lang="ru-RU" sz="1800" dirty="0"/>
              <a:t>Разработка изделий и продукции на основе технологии цифровых двойников позволяет в кратчайшие сроки создавать глобально конкурентоспособную и востребованную высокотехнологичную продукцию, значительно снижать объемы физических и натурных испытаний, которые в традиционном подходе необходимы для «доводки изделия до требуемых характеристик путем большого числа испытаний опытных образцов», что, в целом, в сравнении с традиционными подходами позволяет обеспечивать снижение временных, финансовых и иных ресурсных затрат в разы, в некоторых случаях — в 10 раз и более».</a:t>
            </a:r>
          </a:p>
        </p:txBody>
      </p:sp>
      <p:pic>
        <p:nvPicPr>
          <p:cNvPr id="1032" name="Picture 8" descr="Возможно, это изображение (Алексей Боровков и автомобиль)">
            <a:extLst>
              <a:ext uri="{FF2B5EF4-FFF2-40B4-BE49-F238E27FC236}">
                <a16:creationId xmlns:a16="http://schemas.microsoft.com/office/drawing/2014/main" id="{EC97DD5C-C47C-45D1-8143-9250A0E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4" y="4021002"/>
            <a:ext cx="5019303" cy="28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2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Отставание России в суперкомпьютерной области</a:t>
            </a:r>
            <a:endParaRPr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AA5FE09-CA86-4982-85A0-9E1184E55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749D95-86D9-4251-81F8-2B211744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" y="1400231"/>
            <a:ext cx="11291077" cy="47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c0e6cd48_0_22"/>
          <p:cNvSpPr txBox="1">
            <a:spLocks noGrp="1"/>
          </p:cNvSpPr>
          <p:nvPr>
            <p:ph type="body" idx="1"/>
          </p:nvPr>
        </p:nvSpPr>
        <p:spPr>
          <a:xfrm>
            <a:off x="7566771" y="1124772"/>
            <a:ext cx="4373165" cy="55340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>
              <a:spcBef>
                <a:spcPts val="600"/>
              </a:spcBef>
              <a:buNone/>
            </a:pPr>
            <a:r>
              <a:rPr lang="en-US" sz="1800" b="1" dirty="0"/>
              <a:t>Return on investments (ROI) on HPC is yielding excellent returns in the EU: on </a:t>
            </a:r>
            <a:r>
              <a:rPr lang="en-US" sz="1800" b="1" dirty="0" err="1"/>
              <a:t>averagei</a:t>
            </a:r>
            <a:r>
              <a:rPr lang="en-US" sz="1800" b="1" dirty="0"/>
              <a:t>, every Euro invested in 2018 returned EUR 43.2 in profits or costs savings and EUR 260 in revenues.</a:t>
            </a:r>
          </a:p>
          <a:p>
            <a:pPr marL="101600" lvl="0" indent="0">
              <a:spcBef>
                <a:spcPts val="600"/>
              </a:spcBef>
              <a:buNone/>
            </a:pPr>
            <a:endParaRPr lang="en-US" sz="1800" b="1" dirty="0"/>
          </a:p>
          <a:p>
            <a:pPr marL="101600" lvl="0" indent="0">
              <a:spcBef>
                <a:spcPts val="600"/>
              </a:spcBef>
              <a:buNone/>
            </a:pPr>
            <a:r>
              <a:rPr lang="ru-RU" sz="1800" dirty="0"/>
              <a:t>Рентабельность инвестиций (ROI) в высокопроизводительные вычисления приносит отличную прибыль в ЕС: в среднем каждый евро, вложенный в 2018 году, принес 43,2 евро прибыли или экономии затрат и 260 евро доходов.</a:t>
            </a:r>
            <a:endParaRPr sz="1800" dirty="0"/>
          </a:p>
        </p:txBody>
      </p:sp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Политика Евросоюза в суперкомпьютерной области 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CA1C4-B180-49AF-9F73-1137DC1C7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50"/>
          <a:stretch/>
        </p:blipFill>
        <p:spPr>
          <a:xfrm>
            <a:off x="790850" y="1124772"/>
            <a:ext cx="6252280" cy="19857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A1C313-A590-4E4F-B3A2-770FE0383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24" y="3175358"/>
            <a:ext cx="2896846" cy="3678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982028-E27A-4A77-8763-6D698B4C7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792" y="3279276"/>
            <a:ext cx="3210338" cy="33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c0e6cd48_0_22"/>
          <p:cNvSpPr txBox="1">
            <a:spLocks noGrp="1"/>
          </p:cNvSpPr>
          <p:nvPr>
            <p:ph type="body" idx="1"/>
          </p:nvPr>
        </p:nvSpPr>
        <p:spPr>
          <a:xfrm>
            <a:off x="4770783" y="1124772"/>
            <a:ext cx="7169153" cy="55340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Расположен в ИВМиМГ СО РАН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Два вычислительных кластера (введены в эксплуатацию в 2011 и 2017 годах)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Два машинных зала, готовая инженерная инфраструктура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Лицензии на современное прикладное ПО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Штат квалифицированных сотрудников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Производительность в 2020 году – 120 Терафлопс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Более 200 пользователей из 24 организаций, </a:t>
            </a:r>
            <a:br>
              <a:rPr lang="ru-RU" sz="1800" b="1" dirty="0"/>
            </a:br>
            <a:r>
              <a:rPr lang="ru-RU" sz="1800" b="1" dirty="0"/>
              <a:t>более 150 публикаций в год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Более 100 НИР на общую сумму 700 млн. руб. в год</a:t>
            </a:r>
          </a:p>
          <a:p>
            <a:pPr marL="101600" indent="0">
              <a:spcBef>
                <a:spcPts val="600"/>
              </a:spcBef>
              <a:buNone/>
            </a:pPr>
            <a:endParaRPr lang="en-US" sz="1800" b="1" dirty="0"/>
          </a:p>
          <a:p>
            <a:pPr marL="10160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Требуется минимум 1 Петафлопс производительности</a:t>
            </a:r>
          </a:p>
          <a:p>
            <a:pPr marL="101600" lvl="0" indent="0">
              <a:spcBef>
                <a:spcPts val="600"/>
              </a:spcBef>
              <a:buNone/>
            </a:pPr>
            <a:endParaRPr sz="1800" dirty="0"/>
          </a:p>
        </p:txBody>
      </p:sp>
      <p:sp>
        <p:nvSpPr>
          <p:cNvPr id="102" name="Google Shape;102;gbcc0e6cd48_0_22"/>
          <p:cNvSpPr txBox="1">
            <a:spLocks noGrp="1"/>
          </p:cNvSpPr>
          <p:nvPr>
            <p:ph type="title"/>
          </p:nvPr>
        </p:nvSpPr>
        <p:spPr>
          <a:xfrm>
            <a:off x="900695" y="338231"/>
            <a:ext cx="10515600" cy="10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/>
              <a:t>ЦКП Сибирский суперкомпьютерный центр СО РАН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44FCA1-921F-448B-B05E-29332EA49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5" y="1013463"/>
            <a:ext cx="2924503" cy="2193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C4396F-D887-4B54-9422-5E20D6FB0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12419"/>
          <a:stretch/>
        </p:blipFill>
        <p:spPr>
          <a:xfrm>
            <a:off x="518925" y="2823656"/>
            <a:ext cx="2924503" cy="2116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7464A1-F7D5-44AE-A2DF-9D03E24D6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96" y="4630265"/>
            <a:ext cx="2836672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0050"/>
      </p:ext>
    </p:extLst>
  </p:cSld>
  <p:clrMapOvr>
    <a:masterClrMapping/>
  </p:clrMapOvr>
</p:sld>
</file>

<file path=ppt/theme/theme1.xml><?xml version="1.0" encoding="utf-8"?>
<a:theme xmlns:a="http://schemas.openxmlformats.org/drawingml/2006/main" name="СО РАН">
  <a:themeElements>
    <a:clrScheme name="СО РАН">
      <a:dk1>
        <a:srgbClr val="233A7A"/>
      </a:dk1>
      <a:lt1>
        <a:srgbClr val="FFFFFF"/>
      </a:lt1>
      <a:dk2>
        <a:srgbClr val="233A7A"/>
      </a:dk2>
      <a:lt2>
        <a:srgbClr val="FFFFFF"/>
      </a:lt2>
      <a:accent1>
        <a:srgbClr val="F15F38"/>
      </a:accent1>
      <a:accent2>
        <a:srgbClr val="5B9BD5"/>
      </a:accent2>
      <a:accent3>
        <a:srgbClr val="00B05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1792</Words>
  <Application>Microsoft Office PowerPoint</Application>
  <PresentationFormat>Широкоэкранный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Open Sans</vt:lpstr>
      <vt:lpstr>Arial</vt:lpstr>
      <vt:lpstr>Lucida Sans</vt:lpstr>
      <vt:lpstr>СО РАН</vt:lpstr>
      <vt:lpstr>Тематический доклад по проекту комплексного развития Новосибирского научного центра как территории «Академгородок 2.0»  О проекте «Суперкомпьютерный центр «Лаврентьев»</vt:lpstr>
      <vt:lpstr>Сибирское отделение РАН</vt:lpstr>
      <vt:lpstr>Существующая инфраструктура сети суперкомпьютерных центров в СО РАН</vt:lpstr>
      <vt:lpstr>Предпосылки создания сети суперкомпьютеров в Сибири</vt:lpstr>
      <vt:lpstr>Отставание России в суперкомпьютерной области</vt:lpstr>
      <vt:lpstr>Цифровые двойники</vt:lpstr>
      <vt:lpstr>Отставание России в суперкомпьютерной области</vt:lpstr>
      <vt:lpstr>Политика Евросоюза в суперкомпьютерной области </vt:lpstr>
      <vt:lpstr>ЦКП Сибирский суперкомпьютерный центр СО РАН</vt:lpstr>
      <vt:lpstr>Недоступные задачи</vt:lpstr>
      <vt:lpstr>Недоступные задачи</vt:lpstr>
      <vt:lpstr>Задачи для суперкомпьютерных вычислений ЦКП СКИФ</vt:lpstr>
      <vt:lpstr>Задачи для суперкомпьютерных вычислений Национальный гелиогеофизический комплекс РАН</vt:lpstr>
      <vt:lpstr>Задачи для суперкомпьютерных вычислений ФИЦ Институт катализа СО РАН</vt:lpstr>
      <vt:lpstr>Задачи для суперкомпьютерных вычислений ФИЦ Институт цитологии и генетики СО РАН</vt:lpstr>
      <vt:lpstr>Задачи для суперкомпьютерных вычислений Институт теоретической и прикладной механики СО РАН</vt:lpstr>
      <vt:lpstr>Задачи для суперкомпьютерных вычислений Институт теплофизики СО РАН</vt:lpstr>
      <vt:lpstr>Задачи для суперкомпьютерных вычислений в СО РАН</vt:lpstr>
      <vt:lpstr>Задачи персонализированной медицины – совместно с клиникой Мешалкина</vt:lpstr>
      <vt:lpstr>Предложения по развитию СК центров в СО РАН</vt:lpstr>
      <vt:lpstr>Сводная информация о проектах развития СКЦ в СО РАН</vt:lpstr>
      <vt:lpstr>СКЦ «ЛАВРЕНТЬЕВ» с центром компетенций по высокопроизводительным вычислениям и искусственному интеллекту</vt:lpstr>
      <vt:lpstr>Опора на отечественного производителя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сети суперкомпьютерных центров в Сибирском отделении РАН</dc:title>
  <dc:creator>Анастасия Голышева</dc:creator>
  <cp:lastModifiedBy>Marchenko Mikhail</cp:lastModifiedBy>
  <cp:revision>46</cp:revision>
  <dcterms:created xsi:type="dcterms:W3CDTF">2020-01-09T11:10:13Z</dcterms:created>
  <dcterms:modified xsi:type="dcterms:W3CDTF">2021-03-16T00:46:34Z</dcterms:modified>
</cp:coreProperties>
</file>