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38" r:id="rId2"/>
    <p:sldId id="387" r:id="rId3"/>
    <p:sldId id="386" r:id="rId4"/>
    <p:sldId id="397" r:id="rId5"/>
    <p:sldId id="388" r:id="rId6"/>
    <p:sldId id="401" r:id="rId7"/>
    <p:sldId id="389" r:id="rId8"/>
    <p:sldId id="405" r:id="rId9"/>
    <p:sldId id="390" r:id="rId10"/>
    <p:sldId id="409" r:id="rId11"/>
    <p:sldId id="411" r:id="rId12"/>
    <p:sldId id="392" r:id="rId13"/>
    <p:sldId id="408" r:id="rId14"/>
    <p:sldId id="412" r:id="rId15"/>
    <p:sldId id="402" r:id="rId16"/>
    <p:sldId id="393" r:id="rId17"/>
    <p:sldId id="407" r:id="rId18"/>
    <p:sldId id="394" r:id="rId19"/>
    <p:sldId id="403" r:id="rId20"/>
    <p:sldId id="330" r:id="rId21"/>
    <p:sldId id="391" r:id="rId22"/>
    <p:sldId id="406" r:id="rId23"/>
    <p:sldId id="343" r:id="rId24"/>
  </p:sldIdLst>
  <p:sldSz cx="12192000" cy="6858000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4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2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E72BF2C-0A81-4D09-B1AA-502A963C72A0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D70605F-4A3E-435D-A9BD-467EB8D8C3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713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E7E2-656D-4814-9379-4AA563B04213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0605F-4A3E-435D-A9BD-467EB8D8C365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81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0605F-4A3E-435D-A9BD-467EB8D8C365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686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0605F-4A3E-435D-A9BD-467EB8D8C365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726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0605F-4A3E-435D-A9BD-467EB8D8C365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36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0605F-4A3E-435D-A9BD-467EB8D8C365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507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9DDA86-671D-4D77-9928-63584D02036C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716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0605F-4A3E-435D-A9BD-467EB8D8C365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979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0605F-4A3E-435D-A9BD-467EB8D8C365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0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0605F-4A3E-435D-A9BD-467EB8D8C365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905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0605F-4A3E-435D-A9BD-467EB8D8C365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864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0605F-4A3E-435D-A9BD-467EB8D8C365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60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0605F-4A3E-435D-A9BD-467EB8D8C365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248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0605F-4A3E-435D-A9BD-467EB8D8C365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341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0605F-4A3E-435D-A9BD-467EB8D8C365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072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0605F-4A3E-435D-A9BD-467EB8D8C365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434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9BB130C4-5456-4E0B-93D8-ABB881C7BF39}" type="slidenum">
              <a:rPr lang="ru-RU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8145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09E98-35A7-4078-82C4-18DB9459AD79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C43FC-D7AF-4994-9A04-7D98960BB5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18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80DC9-A509-4D53-910B-C7958BD7F6D0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862C2-D532-4019-AEB9-6026175CCC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953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E9750-41EE-4C8C-AAFA-B487F0B6D8C4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C8C8E-4709-492A-BD05-48E1C36D1B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296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0307A-F0B6-4057-9A2C-0363C9B0FBD0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C6BDB-74D8-4FCE-90D5-B95E2E544E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825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AE636-69E7-425A-AC8A-D684D0371322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48704-8DE8-42EB-B8E3-BBB4EA4221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143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86843-3B7A-4D25-8B6F-FCE3E3E7E604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E68E4-08B6-4051-A951-DBFFFA4618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08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5267D-74CE-41C3-8105-CB14795AEEF3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27A5B-D0B0-440F-B402-F1D5D55CA8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743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57E8F-EBF8-45A7-A877-88896CDBA47A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B389C-DDAB-41D9-82C9-E88EFD3032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075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37BC0-C564-4603-B517-D7D992965604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CBA02-B78B-4AD6-9EDA-E585E86C11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220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AD7F4-C63C-4B2F-83C7-CB05BDABD188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58133-1A35-4300-857F-617A68FC5C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08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B984F-BA44-4A17-9351-3B60A100D201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37942-AA4D-47EF-B46E-96877FAA40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573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939D9F-1FA3-4098-B946-6EA20AC554AC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B8D1E5-9380-4B3B-A8C7-21889B4017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8" Type="http://schemas.openxmlformats.org/officeDocument/2006/relationships/image" Target="../media/image17.png"/><Relationship Id="rId3" Type="http://schemas.openxmlformats.org/officeDocument/2006/relationships/image" Target="../media/image6.png"/><Relationship Id="rId21" Type="http://schemas.openxmlformats.org/officeDocument/2006/relationships/image" Target="../media/image20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" Type="http://schemas.openxmlformats.org/officeDocument/2006/relationships/image" Target="../media/image4.jpg"/><Relationship Id="rId16" Type="http://schemas.openxmlformats.org/officeDocument/2006/relationships/image" Target="../media/image44.sv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23" Type="http://schemas.openxmlformats.org/officeDocument/2006/relationships/image" Target="../media/image5.png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420.svg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nauka.nso.ru/" TargetMode="Externa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4"/>
          <p:cNvSpPr txBox="1">
            <a:spLocks noChangeArrowheads="1"/>
          </p:cNvSpPr>
          <p:nvPr/>
        </p:nvSpPr>
        <p:spPr bwMode="auto">
          <a:xfrm>
            <a:off x="339725" y="5627688"/>
            <a:ext cx="87122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 dirty="0">
                <a:latin typeface="Century Gothic" panose="020B0502020202020204" pitchFamily="34" charset="0"/>
              </a:rPr>
              <a:t>Васильев Алексей Владимирович</a:t>
            </a:r>
            <a:endParaRPr lang="en-US" altLang="ru-RU" sz="900" b="1" dirty="0">
              <a:latin typeface="Century Gothic" panose="020B0502020202020204" pitchFamily="34" charset="0"/>
            </a:endParaRPr>
          </a:p>
          <a:p>
            <a:r>
              <a:rPr lang="ru-RU" altLang="ru-RU" sz="2000" dirty="0">
                <a:latin typeface="Century Gothic" panose="020B0502020202020204" pitchFamily="34" charset="0"/>
              </a:rPr>
              <a:t>министр науки и инновационной политики </a:t>
            </a:r>
            <a:r>
              <a:rPr lang="ru-RU" altLang="ru-RU" sz="2000" dirty="0" smtClean="0">
                <a:latin typeface="Century Gothic" panose="020B0502020202020204" pitchFamily="34" charset="0"/>
              </a:rPr>
              <a:t/>
            </a:r>
            <a:br>
              <a:rPr lang="ru-RU" altLang="ru-RU" sz="2000" dirty="0" smtClean="0">
                <a:latin typeface="Century Gothic" panose="020B0502020202020204" pitchFamily="34" charset="0"/>
              </a:rPr>
            </a:br>
            <a:r>
              <a:rPr lang="ru-RU" altLang="ru-RU" sz="2000" dirty="0" smtClean="0">
                <a:latin typeface="Century Gothic" panose="020B0502020202020204" pitchFamily="34" charset="0"/>
              </a:rPr>
              <a:t>Новосибирской </a:t>
            </a:r>
            <a:r>
              <a:rPr lang="ru-RU" altLang="ru-RU" sz="2000" dirty="0">
                <a:latin typeface="Century Gothic" panose="020B0502020202020204" pitchFamily="34" charset="0"/>
              </a:rPr>
              <a:t>области</a:t>
            </a:r>
          </a:p>
        </p:txBody>
      </p:sp>
      <p:grpSp>
        <p:nvGrpSpPr>
          <p:cNvPr id="3075" name="Группа 17"/>
          <p:cNvGrpSpPr>
            <a:grpSpLocks/>
          </p:cNvGrpSpPr>
          <p:nvPr/>
        </p:nvGrpSpPr>
        <p:grpSpPr bwMode="auto">
          <a:xfrm>
            <a:off x="0" y="1384300"/>
            <a:ext cx="12192000" cy="4024313"/>
            <a:chOff x="0" y="1328738"/>
            <a:chExt cx="12192000" cy="4222809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flipH="1">
              <a:off x="0" y="1328738"/>
              <a:ext cx="12192000" cy="999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0" y="5541552"/>
              <a:ext cx="12192000" cy="999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34499" b="4667"/>
          <a:stretch/>
        </p:blipFill>
        <p:spPr>
          <a:xfrm>
            <a:off x="6350" y="1414980"/>
            <a:ext cx="4137232" cy="3972026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 bwMode="auto">
          <a:xfrm flipH="1">
            <a:off x="3108325" y="1393825"/>
            <a:ext cx="1031875" cy="40147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13647" r="35206" b="26446"/>
          <a:stretch/>
        </p:blipFill>
        <p:spPr>
          <a:xfrm>
            <a:off x="8010525" y="1400174"/>
            <a:ext cx="4208463" cy="3998913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 bwMode="auto">
          <a:xfrm flipH="1">
            <a:off x="8023225" y="1384300"/>
            <a:ext cx="1046163" cy="40147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араллелограмм 2"/>
          <p:cNvSpPr/>
          <p:nvPr/>
        </p:nvSpPr>
        <p:spPr>
          <a:xfrm>
            <a:off x="3135313" y="1397000"/>
            <a:ext cx="5892800" cy="3990975"/>
          </a:xfrm>
          <a:prstGeom prst="parallelogram">
            <a:avLst>
              <a:gd name="adj" fmla="val 25839"/>
            </a:avLst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72" t="-24982" r="-3567" b="-8854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133941" y="1733440"/>
            <a:ext cx="121856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О плане деятельности министерства науки и инновационной политики Новосибирской области на 2021 год</a:t>
            </a:r>
            <a:endParaRPr lang="ru-RU" altLang="ru-RU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182" y="1169377"/>
            <a:ext cx="8390842" cy="4719848"/>
          </a:xfrm>
          <a:prstGeom prst="rect">
            <a:avLst/>
          </a:prstGeom>
        </p:spPr>
      </p:pic>
      <p:sp>
        <p:nvSpPr>
          <p:cNvPr id="42" name="Прямоугольник 16"/>
          <p:cNvSpPr/>
          <p:nvPr/>
        </p:nvSpPr>
        <p:spPr>
          <a:xfrm>
            <a:off x="0" y="0"/>
            <a:ext cx="4324395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773613" y="142297"/>
            <a:ext cx="652004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13998">
              <a:spcBef>
                <a:spcPts val="729"/>
              </a:spcBef>
              <a:defRPr/>
            </a:pPr>
            <a:r>
              <a:rPr lang="ru-RU" altLang="ru-RU" sz="19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СИБИРСКИЙ КОЛЬЦЕВОЙ ИСТОЧНИК ФОТОНОВ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A9BDBA91-4782-44EE-8278-97E8B464D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154" y="497787"/>
            <a:ext cx="75008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713998">
              <a:spcBef>
                <a:spcPts val="729"/>
              </a:spcBef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Указ Президента РФ от 25.07.2019 №356, Создание в Новосибирской области источника синхротронного излучения поколения 4+ – до 31.12.2023 г.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5730" y="2251212"/>
            <a:ext cx="2681817" cy="1011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4000"/>
              </a:lnSpc>
              <a:spcBef>
                <a:spcPts val="938"/>
              </a:spcBef>
              <a:buFont typeface="Arial" panose="020B0604020202020204" pitchFamily="34" charset="0"/>
              <a:buNone/>
            </a:pPr>
            <a:r>
              <a:rPr lang="ru-RU" altLang="ru-RU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СИБИРСКИЙ </a:t>
            </a:r>
            <a:r>
              <a:rPr lang="ru-RU" altLang="ru-RU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КОЛЬЦЕВОЙ ИСТОЧНИК ФОТОНОВ</a:t>
            </a:r>
          </a:p>
        </p:txBody>
      </p:sp>
      <p:pic>
        <p:nvPicPr>
          <p:cNvPr id="45" name="Рисунок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52400"/>
            <a:ext cx="5762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46885" y="6005866"/>
            <a:ext cx="5227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Всероссийская студенческая стройка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988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6862" y="1573707"/>
            <a:ext cx="8372247" cy="530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6"/>
          <p:cNvSpPr/>
          <p:nvPr/>
        </p:nvSpPr>
        <p:spPr>
          <a:xfrm>
            <a:off x="0" y="0"/>
            <a:ext cx="3721395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37" name="Рисунок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9" y="60812"/>
            <a:ext cx="5762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9947" y="60812"/>
            <a:ext cx="8673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Предполагаемые функциональные элементы </a:t>
            </a:r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территории</a:t>
            </a: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98359" y="2612708"/>
            <a:ext cx="2655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ЗАДАЧА </a:t>
            </a:r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endParaRPr lang="ru-RU" altLang="ru-RU" sz="2400" b="1" dirty="0">
              <a:solidFill>
                <a:schemeClr val="bg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41256" y="551768"/>
            <a:ext cx="2755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Служебный кампус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41252" y="910762"/>
            <a:ext cx="4189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Личное жилье для сотрудников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90942" y="544121"/>
            <a:ext cx="6072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Инновационный научно-технологический центр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81359" y="1266936"/>
            <a:ext cx="2875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Внедренческая зона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51885" y="1277725"/>
            <a:ext cx="1658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IT-городок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625886" y="900903"/>
            <a:ext cx="4760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Научно-технологический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 в сфере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биотехнологий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(вторая очередь)</a:t>
            </a:r>
          </a:p>
        </p:txBody>
      </p:sp>
    </p:spTree>
    <p:extLst>
      <p:ext uri="{BB962C8B-B14F-4D97-AF65-F5344CB8AC3E}">
        <p14:creationId xmlns:p14="http://schemas.microsoft.com/office/powerpoint/2010/main" val="350474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6"/>
          <p:cNvSpPr/>
          <p:nvPr/>
        </p:nvSpPr>
        <p:spPr>
          <a:xfrm>
            <a:off x="0" y="0"/>
            <a:ext cx="4324395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37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9" y="60812"/>
            <a:ext cx="5762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18208" y="520995"/>
            <a:ext cx="78676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atin typeface="Century Gothic" panose="020B0502020202020204" pitchFamily="34" charset="0"/>
              </a:rPr>
              <a:t>Формирование </a:t>
            </a:r>
            <a:r>
              <a:rPr lang="ru-RU" sz="2000" b="1" dirty="0">
                <a:latin typeface="Century Gothic" panose="020B0502020202020204" pitchFamily="34" charset="0"/>
              </a:rPr>
              <a:t>системы эффективных коммуникаций и сотрудничества субъектов научной и инновационной деятельности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98359" y="2612708"/>
            <a:ext cx="2655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ЗАДАЧА </a:t>
            </a:r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  <a:endParaRPr lang="ru-RU" altLang="ru-RU" sz="2400" b="1" dirty="0">
              <a:solidFill>
                <a:schemeClr val="bg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04449"/>
              </p:ext>
            </p:extLst>
          </p:nvPr>
        </p:nvGraphicFramePr>
        <p:xfrm>
          <a:off x="3997083" y="1886161"/>
          <a:ext cx="8109857" cy="23764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09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2202">
                <a:tc>
                  <a:txBody>
                    <a:bodyPr/>
                    <a:lstStyle/>
                    <a:p>
                      <a:r>
                        <a:rPr lang="ru-RU" sz="1799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 Содействие установлению и развитию делового сотрудничества субъектов научной и инновационной деятельности с партнерами</a:t>
                      </a:r>
                    </a:p>
                    <a:p>
                      <a:pPr lvl="1"/>
                      <a:r>
                        <a:rPr lang="ru-RU" sz="1799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Организация проведения МФТР «</a:t>
                      </a:r>
                      <a:r>
                        <a:rPr lang="ru-RU" sz="1799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Технопром</a:t>
                      </a:r>
                      <a:r>
                        <a:rPr lang="ru-RU" sz="1799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», Сибирской</a:t>
                      </a:r>
                      <a:r>
                        <a:rPr lang="ru-RU" sz="1799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венчурной ярмарки, </a:t>
                      </a:r>
                      <a:r>
                        <a:rPr lang="en-US" sz="1799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OpenBio</a:t>
                      </a:r>
                      <a:r>
                        <a:rPr lang="ru-RU" sz="1799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799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202">
                <a:tc>
                  <a:txBody>
                    <a:bodyPr/>
                    <a:lstStyle/>
                    <a:p>
                      <a:r>
                        <a:rPr lang="ru-RU" sz="1799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1799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799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Содействие популяризации научной и инновационной деятельности</a:t>
                      </a:r>
                    </a:p>
                    <a:p>
                      <a:pPr lvl="1"/>
                      <a:r>
                        <a:rPr lang="ru-RU" sz="1799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Организация проведения фестиваля</a:t>
                      </a:r>
                      <a:r>
                        <a:rPr lang="ru-RU" sz="1799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799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науки NAUKA 0+</a:t>
                      </a:r>
                    </a:p>
                    <a:p>
                      <a:pPr lvl="1"/>
                      <a:r>
                        <a:rPr lang="ru-RU" sz="1799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и реализация регионального Плана мероприятий, посвященных Году науки и технологий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549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6"/>
          <p:cNvSpPr/>
          <p:nvPr/>
        </p:nvSpPr>
        <p:spPr>
          <a:xfrm>
            <a:off x="0" y="0"/>
            <a:ext cx="4324395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37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9" y="60812"/>
            <a:ext cx="5762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3901" y="216357"/>
            <a:ext cx="78676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atin typeface="Century Gothic" panose="020B0502020202020204" pitchFamily="34" charset="0"/>
              </a:rPr>
              <a:t>МЕЖДУНАРОДНЫЙ ФОРУМ ТЕХНОЛОГИЧЕСКОГО РАЗВИТИЯ 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98359" y="1698307"/>
            <a:ext cx="3410385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СОДЕЙСТВИЕ СОТРУДНИЧЕСТВА СУБЪЕКТОВ НАУЧНОЙ И ИННОВАЦИОННОЙ ДЕЯТЕЛЬНОСТИ С ПАРТНЕРАМИ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9984" y="1095381"/>
            <a:ext cx="5651387" cy="31789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1795" y="3883567"/>
            <a:ext cx="5159711" cy="290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8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6"/>
          <p:cNvSpPr/>
          <p:nvPr/>
        </p:nvSpPr>
        <p:spPr>
          <a:xfrm>
            <a:off x="0" y="0"/>
            <a:ext cx="4324395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37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9" y="60812"/>
            <a:ext cx="5762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3901" y="216357"/>
            <a:ext cx="78676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atin typeface="Century Gothic" panose="020B0502020202020204" pitchFamily="34" charset="0"/>
              </a:rPr>
              <a:t>СИБИРСКАЯ ВЕНЧУРНАЯ ЯРМАРКА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98359" y="1698307"/>
            <a:ext cx="3410385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СОДЕЙСТВИЕ СОТРУДНИЧЕСТВА СУБЪЕКТОВ НАУЧНОЙ И ИННОВАЦИОННОЙ ДЕЯТЕЛЬНОСТИ С ПАРТНЕРАМИ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61916" y="839312"/>
            <a:ext cx="60850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latin typeface="Century Gothic" panose="020B0502020202020204" pitchFamily="34" charset="0"/>
              </a:rPr>
              <a:t>Сибирская венчурная ярмарка </a:t>
            </a:r>
            <a:r>
              <a:rPr lang="ru-RU" altLang="ru-RU" dirty="0" smtClean="0">
                <a:latin typeface="Century Gothic" panose="020B0502020202020204" pitchFamily="34" charset="0"/>
              </a:rPr>
              <a:t>-  </a:t>
            </a:r>
            <a:r>
              <a:rPr lang="ru-RU" altLang="ru-RU" dirty="0">
                <a:latin typeface="Century Gothic" panose="020B0502020202020204" pitchFamily="34" charset="0"/>
              </a:rPr>
              <a:t>одна из ключевых площадок для обсуждения вопросов инновационного развития России, привлечения венчурных инвестиций и международного взаимодействия.</a:t>
            </a:r>
          </a:p>
        </p:txBody>
      </p:sp>
      <p:pic>
        <p:nvPicPr>
          <p:cNvPr id="9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7" b="23630"/>
          <a:stretch>
            <a:fillRect/>
          </a:stretch>
        </p:blipFill>
        <p:spPr bwMode="auto">
          <a:xfrm>
            <a:off x="8039137" y="4389327"/>
            <a:ext cx="4022725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swf logo1.png">
            <a:extLst>
              <a:ext uri="{FF2B5EF4-FFF2-40B4-BE49-F238E27FC236}">
                <a16:creationId xmlns:a16="http://schemas.microsoft.com/office/drawing/2014/main" id="{2078FFE0-8FA9-4F19-9BD0-D38BE19A60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b="44716"/>
          <a:stretch/>
        </p:blipFill>
        <p:spPr>
          <a:xfrm>
            <a:off x="4036557" y="1180648"/>
            <a:ext cx="1263582" cy="5176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86062" y="2466236"/>
            <a:ext cx="536076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ru-RU" sz="2800" b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&gt;</a:t>
            </a:r>
            <a:r>
              <a:rPr lang="ru-RU" altLang="ru-RU" sz="2800" b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 2</a:t>
            </a:r>
            <a:r>
              <a:rPr lang="en-US" altLang="ru-RU" sz="2800" b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0</a:t>
            </a:r>
            <a:r>
              <a:rPr lang="ru-RU" altLang="ru-RU" sz="2800" b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2800" dirty="0">
                <a:latin typeface="Century Gothic" panose="020B0502020202020204" pitchFamily="34" charset="0"/>
              </a:rPr>
              <a:t>компании в </a:t>
            </a:r>
            <a:r>
              <a:rPr lang="ru-RU" altLang="ru-RU" sz="2800" dirty="0" smtClean="0">
                <a:latin typeface="Century Gothic" panose="020B0502020202020204" pitchFamily="34" charset="0"/>
              </a:rPr>
              <a:t>экспозиции</a:t>
            </a:r>
            <a:endParaRPr lang="en-US" altLang="ru-RU" sz="2800" dirty="0" smtClean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altLang="ru-RU" sz="800" dirty="0" smtClean="0">
              <a:latin typeface="Century Gothic" panose="020B0502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US" altLang="ru-RU" sz="2800" b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&gt;</a:t>
            </a:r>
            <a:r>
              <a:rPr lang="ru-RU" altLang="ru-RU" sz="2800" b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 40</a:t>
            </a:r>
            <a:r>
              <a:rPr lang="ru-RU" altLang="ru-RU" sz="2800" dirty="0" smtClean="0">
                <a:latin typeface="Century Gothic" panose="020B0502020202020204" pitchFamily="34" charset="0"/>
              </a:rPr>
              <a:t> экспертов</a:t>
            </a:r>
            <a:endParaRPr lang="en-US" altLang="ru-RU" sz="2800" dirty="0" smtClean="0">
              <a:latin typeface="Century Gothic" panose="020B0502020202020204" pitchFamily="34" charset="0"/>
            </a:endParaRPr>
          </a:p>
          <a:p>
            <a:pPr marL="457200" indent="-4572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ru-RU" sz="800" dirty="0">
              <a:latin typeface="Century Gothic" panose="020B0502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US" altLang="ru-RU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&gt; 20</a:t>
            </a:r>
            <a:r>
              <a:rPr lang="ru-RU" altLang="ru-RU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2800" dirty="0" smtClean="0">
                <a:latin typeface="Century Gothic" panose="020B0502020202020204" pitchFamily="34" charset="0"/>
              </a:rPr>
              <a:t>мероприятий</a:t>
            </a:r>
            <a:endParaRPr lang="ru-RU" altLang="ru-RU" sz="2800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2800" dirty="0"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9916" y="4962620"/>
            <a:ext cx="5519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latin typeface="Century Gothic" panose="020B0502020202020204" pitchFamily="34" charset="0"/>
              </a:rPr>
              <a:t>Привлечение в проекты более 220 млн. </a:t>
            </a:r>
            <a:r>
              <a:rPr lang="ru-RU" altLang="ru-RU" b="1" dirty="0" smtClean="0">
                <a:latin typeface="Century Gothic" panose="020B0502020202020204" pitchFamily="34" charset="0"/>
              </a:rPr>
              <a:t>руб. </a:t>
            </a:r>
            <a:r>
              <a:rPr lang="ru-RU" altLang="ru-RU" b="1" dirty="0">
                <a:latin typeface="Century Gothic" panose="020B0502020202020204" pitchFamily="34" charset="0"/>
              </a:rPr>
              <a:t>(2018-2019 гг.) </a:t>
            </a:r>
            <a:endParaRPr lang="ru-RU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5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16"/>
          <p:cNvSpPr/>
          <p:nvPr/>
        </p:nvSpPr>
        <p:spPr>
          <a:xfrm>
            <a:off x="0" y="0"/>
            <a:ext cx="4324395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73123" y="1858957"/>
            <a:ext cx="333134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ГОД НАУКИ И ТЕХНОЛОГИЙ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bg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ВСЕРОССИЙСКИЙ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ФЕСТИВАЛЬ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НАУКИ </a:t>
            </a:r>
            <a:r>
              <a:rPr lang="en-US" alt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NAUKA 0+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В НОВОСИБИРСКОЙ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ОБЛАСТИ</a:t>
            </a:r>
            <a:endParaRPr lang="ru-RU" altLang="ru-RU" sz="1800" b="1" dirty="0">
              <a:solidFill>
                <a:schemeClr val="bg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5124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9" y="180477"/>
            <a:ext cx="5762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8095" t="28472" r="19286" b="27602"/>
          <a:stretch/>
        </p:blipFill>
        <p:spPr>
          <a:xfrm>
            <a:off x="4215458" y="342239"/>
            <a:ext cx="7314113" cy="28860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635" y="-116208"/>
            <a:ext cx="1229365" cy="1229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05335" y="109269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ТЕМАТИЧЕСКИЕ МЕСЯЦЫ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84106" y="3375443"/>
            <a:ext cx="3741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РЕГИОНАЛЬНЫЕ МЕРОПРИЯТИЯ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ФЕДЕРАЛЬНОГО ПЛАНА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2" descr="http://www.allabc.ru/images/logo/tehnoprom2014nov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5" y="4207662"/>
            <a:ext cx="1229943" cy="56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965" y="5745447"/>
            <a:ext cx="1844320" cy="1037430"/>
          </a:xfrm>
          <a:prstGeom prst="roundRect">
            <a:avLst>
              <a:gd name="adj" fmla="val 4715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/>
          <p:cNvSpPr txBox="1"/>
          <p:nvPr/>
        </p:nvSpPr>
        <p:spPr>
          <a:xfrm>
            <a:off x="4665563" y="4368465"/>
            <a:ext cx="2983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ФОРУМ «ТЕХНОПРОМ» </a:t>
            </a:r>
          </a:p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(25-27 АВГУСТА 2021)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52395" y="5996672"/>
            <a:ext cx="2983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ФЕСТИВАЛЬ НАУКИ 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NAUKA 0+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(ОКТЯБРЬ 2021)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8" name="Picture 4" descr="skif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83" y="5121076"/>
            <a:ext cx="1522072" cy="59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23505" y="5159971"/>
            <a:ext cx="3667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НАЧАЛО СТРОИТЕЛЬСТВА ЦКП «СКИФ</a:t>
            </a:r>
            <a:r>
              <a:rPr lang="ru-RU" sz="1400" b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» </a:t>
            </a:r>
            <a:r>
              <a:rPr lang="ru-RU" sz="1400" b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(</a:t>
            </a:r>
            <a:r>
              <a:rPr lang="ru-RU" sz="1400" b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АВГУСТ</a:t>
            </a:r>
            <a:r>
              <a:rPr lang="ru-RU" sz="1400" b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– СЕНТЯБРЬ 2021)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77522" y="3284332"/>
            <a:ext cx="37144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ВСЕРОССИЙСКИЙ ФЕСТИВАЛЬ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НАУКИ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NAUKA0+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В НОВОСИБИРСКОЙ ОБЛАСТИ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4" descr="Юрий Гагарин - из биографии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8"/>
          <a:stretch/>
        </p:blipFill>
        <p:spPr bwMode="auto">
          <a:xfrm>
            <a:off x="8076355" y="4441518"/>
            <a:ext cx="1829644" cy="210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991724" y="4337034"/>
            <a:ext cx="22002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Century Gothic" panose="020B0502020202020204" pitchFamily="34" charset="0"/>
              </a:rPr>
              <a:t>Основная тема фестиваля – </a:t>
            </a:r>
            <a:r>
              <a:rPr lang="ru-RU" sz="1400" b="1" dirty="0" smtClean="0">
                <a:latin typeface="Century Gothic" panose="020B0502020202020204" pitchFamily="34" charset="0"/>
              </a:rPr>
              <a:t>космос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dirty="0">
                <a:latin typeface="Century Gothic" panose="020B0502020202020204" pitchFamily="34" charset="0"/>
              </a:rPr>
              <a:t>12 апреля 2021 года исполняется 60 лет со дня запуска первого человека в космическое пространство - Юрия Алексеевича </a:t>
            </a:r>
            <a:r>
              <a:rPr lang="ru-RU" sz="1400" dirty="0" smtClean="0">
                <a:latin typeface="Century Gothic" panose="020B0502020202020204" pitchFamily="34" charset="0"/>
              </a:rPr>
              <a:t>Гагарина</a:t>
            </a:r>
            <a:endParaRPr lang="ru-RU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09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6"/>
          <p:cNvSpPr/>
          <p:nvPr/>
        </p:nvSpPr>
        <p:spPr>
          <a:xfrm>
            <a:off x="0" y="0"/>
            <a:ext cx="4324395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37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9" y="60812"/>
            <a:ext cx="5762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98359" y="2612708"/>
            <a:ext cx="2655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ЗАДАЧА </a:t>
            </a:r>
            <a:r>
              <a:rPr lang="ru-RU" sz="2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lang="ru-RU" altLang="ru-RU" sz="2400" b="1" dirty="0">
              <a:solidFill>
                <a:prstClr val="white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4114" y="264180"/>
            <a:ext cx="80085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atin typeface="Century Gothic" panose="020B0502020202020204" pitchFamily="34" charset="0"/>
              </a:rPr>
              <a:t>Повышение </a:t>
            </a:r>
            <a:r>
              <a:rPr lang="ru-RU" sz="2000" b="1" dirty="0">
                <a:latin typeface="Century Gothic" panose="020B0502020202020204" pitchFamily="34" charset="0"/>
              </a:rPr>
              <a:t>восприимчивости экономики Новосибирской области и общества к инновациям, содействие развитию наукоемкого бизнеса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295158"/>
              </p:ext>
            </p:extLst>
          </p:nvPr>
        </p:nvGraphicFramePr>
        <p:xfrm>
          <a:off x="4217897" y="1695823"/>
          <a:ext cx="7961310" cy="22954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61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55608">
                <a:tc>
                  <a:txBody>
                    <a:bodyPr/>
                    <a:lstStyle/>
                    <a:p>
                      <a:r>
                        <a:rPr lang="ru-RU" sz="1799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6.1. Координация функционирования </a:t>
                      </a:r>
                      <a:r>
                        <a:rPr lang="ru-RU" sz="1799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Сибирского биотехнологического НОЦ, </a:t>
                      </a:r>
                      <a:r>
                        <a:rPr lang="ru-RU" sz="1799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реализации программы деятельности</a:t>
                      </a:r>
                    </a:p>
                    <a:p>
                      <a:endParaRPr lang="ru-RU" sz="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799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6.2. Формирование для НИИ, вузов и компаний-разработчиков технологических запросов крупных и средних предприятий, государственных корпораций, органов власти на результаты исследовательской деятельности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202">
                <a:tc>
                  <a:txBody>
                    <a:bodyPr/>
                    <a:lstStyle/>
                    <a:p>
                      <a:r>
                        <a:rPr lang="ru-RU" sz="1799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6.3. Внедрение рекомендаций по управлению правами на результаты интеллектуальной деятельности </a:t>
                      </a:r>
                      <a:endParaRPr lang="en-US" sz="1799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283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6"/>
          <p:cNvSpPr/>
          <p:nvPr/>
        </p:nvSpPr>
        <p:spPr>
          <a:xfrm>
            <a:off x="0" y="0"/>
            <a:ext cx="4324395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33337" y="1333755"/>
            <a:ext cx="3501047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ts val="938"/>
              </a:spcBef>
              <a:buFontTx/>
              <a:buNone/>
            </a:pPr>
            <a:r>
              <a:rPr lang="ru-RU" alt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ПРОГРАММА ДЕЯТЕЛЬНОСТИ СИБИРСКОГО БИОТЕХНОЛОГИЧЕСКОГО НОЦ</a:t>
            </a:r>
            <a:endParaRPr lang="ru-RU" altLang="ru-RU" sz="2000" b="1" dirty="0">
              <a:solidFill>
                <a:schemeClr val="bg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8196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52400"/>
            <a:ext cx="5762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Прямоугольник 22"/>
          <p:cNvSpPr>
            <a:spLocks noChangeArrowheads="1"/>
          </p:cNvSpPr>
          <p:nvPr/>
        </p:nvSpPr>
        <p:spPr bwMode="auto">
          <a:xfrm>
            <a:off x="4324395" y="11588"/>
            <a:ext cx="7867605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Создан НОЦ «Сибирский биотехнологический  научно-образовательный центр</a:t>
            </a:r>
            <a:r>
              <a:rPr lang="ru-RU" altLang="ru-RU" sz="17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» </a:t>
            </a:r>
            <a:r>
              <a:rPr lang="ru-RU" altLang="ru-RU" sz="1700" dirty="0">
                <a:latin typeface="Century Gothic" panose="020B0502020202020204" pitchFamily="34" charset="0"/>
              </a:rPr>
              <a:t>(распоряжение Правительства НСО №493-рп от 02.11.2020)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ru-RU" altLang="ru-RU" sz="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700" dirty="0" smtClean="0">
                <a:latin typeface="Century Gothic" panose="020B0502020202020204" pitchFamily="34" charset="0"/>
              </a:rPr>
              <a:t>Наблюдательный совет  НОЦ </a:t>
            </a:r>
            <a:r>
              <a:rPr lang="ru-RU" altLang="ru-RU" sz="1700" dirty="0">
                <a:latin typeface="Century Gothic" panose="020B0502020202020204" pitchFamily="34" charset="0"/>
              </a:rPr>
              <a:t>«Сибирский биотехнологический  научно-образовательный центр</a:t>
            </a:r>
            <a:r>
              <a:rPr lang="ru-RU" altLang="ru-RU" sz="1700" dirty="0" smtClean="0">
                <a:latin typeface="Century Gothic" panose="020B0502020202020204" pitchFamily="34" charset="0"/>
              </a:rPr>
              <a:t>» </a:t>
            </a:r>
            <a:r>
              <a:rPr lang="ru-RU" altLang="ru-RU" sz="1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утвердил программу деятельности </a:t>
            </a:r>
            <a:r>
              <a:rPr lang="ru-RU" altLang="ru-RU" sz="17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Центра </a:t>
            </a:r>
            <a:endParaRPr lang="ru-RU" altLang="ru-RU" sz="1700" dirty="0">
              <a:latin typeface="Century Gothic" panose="020B0502020202020204" pitchFamily="34" charset="0"/>
            </a:endParaRPr>
          </a:p>
        </p:txBody>
      </p:sp>
      <p:sp>
        <p:nvSpPr>
          <p:cNvPr id="8199" name="Прямоугольник 1"/>
          <p:cNvSpPr>
            <a:spLocks noChangeArrowheads="1"/>
          </p:cNvSpPr>
          <p:nvPr/>
        </p:nvSpPr>
        <p:spPr bwMode="auto">
          <a:xfrm>
            <a:off x="4284274" y="2069753"/>
            <a:ext cx="43275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4000"/>
              </a:lnSpc>
            </a:pPr>
            <a:r>
              <a:rPr lang="ru-RU" altLang="ru-RU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НАПРАВЛЕНИЯ ЦЕНТРА (Агро и Мед)</a:t>
            </a:r>
          </a:p>
        </p:txBody>
      </p:sp>
      <p:sp>
        <p:nvSpPr>
          <p:cNvPr id="8200" name="Прямоугольник 4"/>
          <p:cNvSpPr>
            <a:spLocks noChangeArrowheads="1"/>
          </p:cNvSpPr>
          <p:nvPr/>
        </p:nvSpPr>
        <p:spPr bwMode="auto">
          <a:xfrm>
            <a:off x="3884057" y="2527656"/>
            <a:ext cx="5651952" cy="402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altLang="ru-RU" sz="1600" dirty="0" smtClean="0">
                <a:latin typeface="Century Gothic" panose="020B0502020202020204" pitchFamily="34" charset="0"/>
              </a:rPr>
              <a:t> </a:t>
            </a:r>
            <a:r>
              <a:rPr lang="ru-RU" altLang="ru-RU" sz="1600" dirty="0">
                <a:latin typeface="Century Gothic" panose="020B0502020202020204" pitchFamily="34" charset="0"/>
              </a:rPr>
              <a:t>технологии ускоренной селекции растений и животных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altLang="ru-RU" sz="1600" dirty="0">
                <a:latin typeface="Century Gothic" panose="020B0502020202020204" pitchFamily="34" charset="0"/>
              </a:rPr>
              <a:t> ветеринарные технологии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altLang="ru-RU" sz="1600" dirty="0">
                <a:latin typeface="Century Gothic" panose="020B0502020202020204" pitchFamily="34" charset="0"/>
              </a:rPr>
              <a:t> автоматизация, роботизация и цифровые технологии в АПК 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altLang="ru-RU" sz="1600" dirty="0">
                <a:latin typeface="Century Gothic" panose="020B0502020202020204" pitchFamily="34" charset="0"/>
              </a:rPr>
              <a:t> технологии органического с/х 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altLang="ru-RU" sz="1600" dirty="0">
                <a:latin typeface="Century Gothic" panose="020B0502020202020204" pitchFamily="34" charset="0"/>
              </a:rPr>
              <a:t> агроэкологические технологии 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altLang="ru-RU" sz="1600" dirty="0">
                <a:latin typeface="Century Gothic" panose="020B0502020202020204" pitchFamily="34" charset="0"/>
              </a:rPr>
              <a:t> приборы, машины и механизмы в АПК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altLang="ru-RU" sz="1600" dirty="0">
                <a:latin typeface="Century Gothic" panose="020B0502020202020204" pitchFamily="34" charset="0"/>
              </a:rPr>
              <a:t>клеточные технологии и генная инженерия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altLang="ru-RU" sz="1600" dirty="0">
                <a:latin typeface="Century Gothic" panose="020B0502020202020204" pitchFamily="34" charset="0"/>
              </a:rPr>
              <a:t> </a:t>
            </a:r>
            <a:r>
              <a:rPr lang="ru-RU" altLang="ru-RU" sz="1600" dirty="0" err="1">
                <a:latin typeface="Century Gothic" panose="020B0502020202020204" pitchFamily="34" charset="0"/>
              </a:rPr>
              <a:t>биоинформатика</a:t>
            </a:r>
            <a:r>
              <a:rPr lang="ru-RU" altLang="ru-RU" sz="1600" dirty="0">
                <a:latin typeface="Century Gothic" panose="020B0502020202020204" pitchFamily="34" charset="0"/>
              </a:rPr>
              <a:t> 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altLang="ru-RU" sz="1600" dirty="0">
                <a:latin typeface="Century Gothic" panose="020B0502020202020204" pitchFamily="34" charset="0"/>
              </a:rPr>
              <a:t> промышленные биотехнологии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altLang="ru-RU" sz="1600" dirty="0">
                <a:latin typeface="Century Gothic" panose="020B0502020202020204" pitchFamily="34" charset="0"/>
              </a:rPr>
              <a:t> онкология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altLang="ru-RU" sz="1600" dirty="0">
                <a:latin typeface="Century Gothic" panose="020B0502020202020204" pitchFamily="34" charset="0"/>
              </a:rPr>
              <a:t> высокотехнологичная медицина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altLang="ru-RU" sz="1600" dirty="0">
                <a:latin typeface="Century Gothic" panose="020B0502020202020204" pitchFamily="34" charset="0"/>
              </a:rPr>
              <a:t> персонализированная медицина</a:t>
            </a:r>
          </a:p>
        </p:txBody>
      </p:sp>
      <p:sp>
        <p:nvSpPr>
          <p:cNvPr id="8201" name="Прямоугольник 6"/>
          <p:cNvSpPr>
            <a:spLocks noChangeArrowheads="1"/>
          </p:cNvSpPr>
          <p:nvPr/>
        </p:nvSpPr>
        <p:spPr bwMode="auto">
          <a:xfrm>
            <a:off x="3849688" y="4629150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/>
              <a:t>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62163" y="3608582"/>
            <a:ext cx="2342657" cy="159278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12189" y="5043725"/>
            <a:ext cx="2440385" cy="16280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30382" y="5474174"/>
            <a:ext cx="2061618" cy="1383826"/>
          </a:xfrm>
          <a:prstGeom prst="rect">
            <a:avLst/>
          </a:prstGeom>
        </p:spPr>
      </p:pic>
      <p:pic>
        <p:nvPicPr>
          <p:cNvPr id="4098" name="Picture 2" descr="Новосибирский губернатор возглавил наблюдательный совет НОЦ мирового уровня  — Новости (Наука) / Sibnovosti.r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328" y="1583262"/>
            <a:ext cx="2838289" cy="188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1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6"/>
          <p:cNvSpPr/>
          <p:nvPr/>
        </p:nvSpPr>
        <p:spPr>
          <a:xfrm>
            <a:off x="0" y="0"/>
            <a:ext cx="4324395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37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9" y="60812"/>
            <a:ext cx="5762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26425" y="67900"/>
            <a:ext cx="802000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900" b="1" dirty="0" smtClean="0">
                <a:latin typeface="Century Gothic" panose="020B0502020202020204" pitchFamily="34" charset="0"/>
              </a:rPr>
              <a:t>Формирование </a:t>
            </a:r>
            <a:r>
              <a:rPr lang="ru-RU" sz="1900" b="1" dirty="0">
                <a:latin typeface="Century Gothic" panose="020B0502020202020204" pitchFamily="34" charset="0"/>
              </a:rPr>
              <a:t>эффективной современной системы управления в области науки, технологий и </a:t>
            </a:r>
            <a:r>
              <a:rPr lang="ru-RU" sz="1900" b="1" dirty="0" smtClean="0">
                <a:latin typeface="Century Gothic" panose="020B0502020202020204" pitchFamily="34" charset="0"/>
              </a:rPr>
              <a:t>инноваций</a:t>
            </a:r>
            <a:endParaRPr lang="ru-RU" sz="1900" b="1" dirty="0">
              <a:latin typeface="Century Gothic" panose="020B0502020202020204" pitchFamily="34" charset="0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98359" y="2612708"/>
            <a:ext cx="2655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ЗАДАЧА </a:t>
            </a:r>
            <a:r>
              <a:rPr lang="ru-RU" sz="2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  <a:endParaRPr lang="ru-RU" altLang="ru-RU" sz="2400" b="1" dirty="0">
              <a:solidFill>
                <a:prstClr val="white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093354"/>
              </p:ext>
            </p:extLst>
          </p:nvPr>
        </p:nvGraphicFramePr>
        <p:xfrm>
          <a:off x="3990278" y="812908"/>
          <a:ext cx="8005779" cy="3825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05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6936">
                <a:tc>
                  <a:txBody>
                    <a:bodyPr/>
                    <a:lstStyle/>
                    <a:p>
                      <a:pPr lvl="0"/>
                      <a:r>
                        <a:rPr lang="ru-RU" sz="1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7.1. Участие в подготовке актуализированной заявки на создание НИНТЦ в рамках Федерального закона № 216-ФЗ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202">
                <a:tc>
                  <a:txBody>
                    <a:bodyPr/>
                    <a:lstStyle/>
                    <a:p>
                      <a:pPr lvl="0"/>
                      <a:r>
                        <a:rPr lang="ru-RU" sz="1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7.2. Организация и проведение мониторинга научной и инновационной системы Новосибирской области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584">
                <a:tc>
                  <a:txBody>
                    <a:bodyPr/>
                    <a:lstStyle/>
                    <a:p>
                      <a:r>
                        <a:rPr lang="ru-RU" sz="1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7.3.</a:t>
                      </a:r>
                      <a:r>
                        <a:rPr lang="ru-RU" sz="17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Развитие международного, межрегионального сотрудничества и сотрудничества с российскими институтами развития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202">
                <a:tc>
                  <a:txBody>
                    <a:bodyPr/>
                    <a:lstStyle/>
                    <a:p>
                      <a:pPr lvl="0"/>
                      <a:r>
                        <a:rPr lang="ru-RU" sz="1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7.4. Сопровождение деятельности комиссии Государственного совета Российской Федерации по направлению «Наука»</a:t>
                      </a:r>
                    </a:p>
                    <a:p>
                      <a:pPr lvl="0"/>
                      <a:endParaRPr lang="ru-RU" sz="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ru-RU" sz="1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7.5. Реализация прав акционера АО «</a:t>
                      </a:r>
                      <a:r>
                        <a:rPr lang="ru-RU" sz="17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Академпарк</a:t>
                      </a:r>
                      <a:r>
                        <a:rPr lang="ru-RU" sz="1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 от имени Новосибирской области, </a:t>
                      </a:r>
                      <a:r>
                        <a:rPr lang="ru-RU" sz="17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том числе реализация решений, принятых на совместном заседании Собрания учредителей и Попечительского совета Фонда «Научно-технологический парк Новосибирского Академгородка» и Наблюдательного Совета АО «</a:t>
                      </a:r>
                      <a:r>
                        <a:rPr lang="ru-RU" sz="17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Академпарк</a:t>
                      </a:r>
                      <a:r>
                        <a:rPr lang="ru-RU" sz="17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lvl="0"/>
                      <a:endParaRPr lang="ru-RU" sz="17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601784"/>
              </p:ext>
            </p:extLst>
          </p:nvPr>
        </p:nvGraphicFramePr>
        <p:xfrm>
          <a:off x="2753360" y="4418888"/>
          <a:ext cx="9242697" cy="25624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42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2202">
                <a:tc>
                  <a:txBody>
                    <a:bodyPr/>
                    <a:lstStyle/>
                    <a:p>
                      <a:pPr lvl="0"/>
                      <a:r>
                        <a:rPr lang="ru-RU" sz="1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7.6. Реализация НТИ в Новосибирской области</a:t>
                      </a:r>
                    </a:p>
                    <a:p>
                      <a:pPr lvl="1"/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Утверждение «дорожной карты по реализации НТИ в Новосибирской области».</a:t>
                      </a:r>
                      <a:endParaRPr lang="en-US" sz="17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202">
                <a:tc>
                  <a:txBody>
                    <a:bodyPr/>
                    <a:lstStyle/>
                    <a:p>
                      <a:pPr lvl="0"/>
                      <a:r>
                        <a:rPr lang="ru-RU" sz="1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7.7. Сопровождение деятельности Совета молодых ученых при Правительстве Новосибирской области</a:t>
                      </a:r>
                      <a:endParaRPr lang="en-US" sz="17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256">
                <a:tc>
                  <a:txBody>
                    <a:bodyPr/>
                    <a:lstStyle/>
                    <a:p>
                      <a:r>
                        <a:rPr lang="ru-RU" sz="1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7.8. Координация деятельности научно-технических советов при отраслевых министерствах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831">
                <a:tc>
                  <a:txBody>
                    <a:bodyPr/>
                    <a:lstStyle/>
                    <a:p>
                      <a:pPr lvl="0"/>
                      <a:r>
                        <a:rPr lang="ru-RU" sz="1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7.9. Мониторинг реализации стратегических документов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202">
                <a:tc>
                  <a:txBody>
                    <a:bodyPr/>
                    <a:lstStyle/>
                    <a:p>
                      <a:pPr lvl="0"/>
                      <a:r>
                        <a:rPr lang="ru-RU" sz="1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7.10. Организация присвоения звания заслуженного деятеля науки Новосибирской области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784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6"/>
          <p:cNvSpPr/>
          <p:nvPr/>
        </p:nvSpPr>
        <p:spPr>
          <a:xfrm>
            <a:off x="0" y="0"/>
            <a:ext cx="4324395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59038" y="2484301"/>
            <a:ext cx="285053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938"/>
              </a:spcBef>
              <a:buFont typeface="Arial" panose="020B0604020202020204" pitchFamily="34" charset="0"/>
              <a:buNone/>
            </a:pPr>
            <a:r>
              <a:rPr lang="ru-RU" alt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НАЦИОНАЛЬНАЯ ТЕХНОЛОГИЧЕСКАЯ ИНИЦИАТИВА</a:t>
            </a:r>
            <a:endParaRPr lang="ru-RU" altLang="ru-RU" sz="2000" b="1" dirty="0">
              <a:solidFill>
                <a:schemeClr val="bg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22532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9" y="90488"/>
            <a:ext cx="5762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https://investvolga.volgograd.ru/upload/iblock/b8b/iWF318DN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667" y="2588258"/>
            <a:ext cx="1140902" cy="70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8889563" y="3446588"/>
            <a:ext cx="3401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atin typeface="Century Gothic" panose="020B0502020202020204" pitchFamily="34" charset="0"/>
              </a:rPr>
              <a:t>Академпарк</a:t>
            </a:r>
            <a:r>
              <a:rPr lang="ru-RU" sz="1600" dirty="0">
                <a:latin typeface="Century Gothic" panose="020B0502020202020204" pitchFamily="34" charset="0"/>
              </a:rPr>
              <a:t>, </a:t>
            </a:r>
            <a:r>
              <a:rPr lang="ru-RU" sz="1600" dirty="0" smtClean="0">
                <a:latin typeface="Century Gothic" panose="020B0502020202020204" pitchFamily="34" charset="0"/>
              </a:rPr>
              <a:t>НГТУ</a:t>
            </a:r>
            <a:r>
              <a:rPr lang="ru-RU" sz="1600" dirty="0">
                <a:latin typeface="Century Gothic" panose="020B0502020202020204" pitchFamily="34" charset="0"/>
              </a:rPr>
              <a:t>, </a:t>
            </a:r>
            <a:r>
              <a:rPr lang="ru-RU" sz="1600" dirty="0" smtClean="0">
                <a:latin typeface="Century Gothic" panose="020B0502020202020204" pitchFamily="34" charset="0"/>
              </a:rPr>
              <a:t>НГУЭУ, </a:t>
            </a:r>
          </a:p>
          <a:p>
            <a:pPr algn="ctr"/>
            <a:r>
              <a:rPr lang="ru-RU" sz="1600" dirty="0" smtClean="0">
                <a:latin typeface="Century Gothic" panose="020B0502020202020204" pitchFamily="34" charset="0"/>
              </a:rPr>
              <a:t>НГАУ (открытие апрель 2021)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92869" y="3516061"/>
            <a:ext cx="3401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entury Gothic" panose="020B0502020202020204" pitchFamily="34" charset="0"/>
              </a:rPr>
              <a:t>Инфраструктурный центр </a:t>
            </a:r>
            <a:r>
              <a:rPr lang="ru-RU" sz="1600" dirty="0" err="1">
                <a:latin typeface="Century Gothic" panose="020B0502020202020204" pitchFamily="34" charset="0"/>
              </a:rPr>
              <a:t>Хелснет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pic>
        <p:nvPicPr>
          <p:cNvPr id="46" name="Picture 4" descr="https://static.tildacdn.com/tild3264-3865-4234-a235-306166636238/logo_ICHN_1.png"/>
          <p:cNvPicPr>
            <a:picLocks noChangeAspect="1" noChangeArrowheads="1"/>
          </p:cNvPicPr>
          <p:nvPr/>
        </p:nvPicPr>
        <p:blipFill rotWithShape="1"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19"/>
          <a:stretch/>
        </p:blipFill>
        <p:spPr bwMode="auto">
          <a:xfrm>
            <a:off x="4187262" y="2831052"/>
            <a:ext cx="924295" cy="71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https://yt3.ggpht.com/a/AATXAJz5j75N39SejAVuUMI9QZwVB8NsgpvbVRDjqNXS=s900-c-k-c0xffffffff-no-rj-mo"/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902" y="2583178"/>
            <a:ext cx="990609" cy="99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5705756" y="3477873"/>
            <a:ext cx="3766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entury Gothic" panose="020B0502020202020204" pitchFamily="34" charset="0"/>
              </a:rPr>
              <a:t>Союз </a:t>
            </a:r>
          </a:p>
          <a:p>
            <a:pPr algn="ctr"/>
            <a:r>
              <a:rPr lang="ru-RU" sz="1600" dirty="0" err="1">
                <a:latin typeface="Century Gothic" panose="020B0502020202020204" pitchFamily="34" charset="0"/>
              </a:rPr>
              <a:t>Нейронет</a:t>
            </a:r>
            <a:r>
              <a:rPr lang="ru-RU" sz="1600" dirty="0">
                <a:latin typeface="Century Gothic" panose="020B0502020202020204" pitchFamily="34" charset="0"/>
              </a:rPr>
              <a:t>-Новосибирск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3781917" y="1318119"/>
            <a:ext cx="1628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defRPr/>
            </a:pPr>
            <a:r>
              <a:rPr lang="ru-RU" sz="2400" b="1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22 </a:t>
            </a:r>
            <a:r>
              <a:rPr lang="ru-RU" b="1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ПРОЕКТА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5357235" y="97940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Century Gothic" panose="020B0502020202020204" pitchFamily="34" charset="0"/>
              </a:rPr>
              <a:t>П</a:t>
            </a:r>
            <a:r>
              <a:rPr lang="ru-RU" sz="1600" dirty="0" smtClean="0">
                <a:latin typeface="Century Gothic" panose="020B0502020202020204" pitchFamily="34" charset="0"/>
              </a:rPr>
              <a:t>роект «</a:t>
            </a:r>
            <a:r>
              <a:rPr lang="ru-RU" sz="1600" dirty="0" err="1">
                <a:latin typeface="Century Gothic" panose="020B0502020202020204" pitchFamily="34" charset="0"/>
              </a:rPr>
              <a:t>Энергозапас</a:t>
            </a:r>
            <a:r>
              <a:rPr lang="ru-RU" sz="1600" dirty="0">
                <a:latin typeface="Century Gothic" panose="020B0502020202020204" pitchFamily="34" charset="0"/>
              </a:rPr>
              <a:t>» (</a:t>
            </a:r>
            <a:r>
              <a:rPr lang="ru-RU" sz="2000" b="1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499,42</a:t>
            </a:r>
            <a:r>
              <a:rPr lang="ru-RU" sz="1600" dirty="0">
                <a:latin typeface="Century Gothic" panose="020B0502020202020204" pitchFamily="34" charset="0"/>
              </a:rPr>
              <a:t> млн. рублей) </a:t>
            </a:r>
            <a:endParaRPr lang="ru-RU" sz="1600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 Gothic" panose="020B0502020202020204" pitchFamily="34" charset="0"/>
              </a:rPr>
              <a:t>Проект «</a:t>
            </a:r>
            <a:r>
              <a:rPr lang="ru-RU" sz="1600" dirty="0" err="1" smtClean="0">
                <a:latin typeface="Century Gothic" panose="020B0502020202020204" pitchFamily="34" charset="0"/>
              </a:rPr>
              <a:t>Аэротомография</a:t>
            </a:r>
            <a:r>
              <a:rPr lang="ru-RU" sz="1600" dirty="0">
                <a:latin typeface="Century Gothic" panose="020B0502020202020204" pitchFamily="34" charset="0"/>
              </a:rPr>
              <a:t>» (</a:t>
            </a:r>
            <a:r>
              <a:rPr lang="ru-RU" sz="2000" b="1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249,77</a:t>
            </a:r>
            <a:r>
              <a:rPr lang="ru-RU" sz="1600" dirty="0">
                <a:latin typeface="Century Gothic" panose="020B0502020202020204" pitchFamily="34" charset="0"/>
              </a:rPr>
              <a:t> млн. рублей</a:t>
            </a:r>
            <a:r>
              <a:rPr lang="ru-RU" sz="1600" dirty="0" smtClean="0">
                <a:latin typeface="Century Gothic" panose="020B0502020202020204" pitchFamily="34" charset="0"/>
              </a:rPr>
              <a:t>)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566819" y="422114"/>
            <a:ext cx="7861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&gt; 1 </a:t>
            </a:r>
            <a:r>
              <a:rPr lang="ru-RU" b="1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МЛРД. </a:t>
            </a:r>
            <a:r>
              <a:rPr lang="ru-RU" b="1" dirty="0" smtClean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РУБЛЕЙ </a:t>
            </a:r>
            <a:r>
              <a:rPr lang="ru-RU" sz="1600" b="1" dirty="0" smtClean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привлечено на реализацию проектов</a:t>
            </a:r>
            <a:endParaRPr lang="ru-RU" sz="1600" b="1" dirty="0">
              <a:solidFill>
                <a:prstClr val="black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5357235" y="1629298"/>
            <a:ext cx="6646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 Gothic" panose="020B0502020202020204" pitchFamily="34" charset="0"/>
              </a:rPr>
              <a:t>Проекты программы «Старт-НТИ» и «Развитие НТИ» (</a:t>
            </a:r>
            <a:r>
              <a:rPr lang="ru-RU" sz="2000" b="1" dirty="0" smtClean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315,98</a:t>
            </a:r>
            <a:r>
              <a:rPr lang="ru-RU" sz="1600" dirty="0" smtClean="0">
                <a:latin typeface="Century Gothic" panose="020B0502020202020204" pitchFamily="34" charset="0"/>
              </a:rPr>
              <a:t> </a:t>
            </a:r>
            <a:r>
              <a:rPr lang="ru-RU" sz="1600" dirty="0">
                <a:latin typeface="Century Gothic" panose="020B0502020202020204" pitchFamily="34" charset="0"/>
              </a:rPr>
              <a:t>млн. </a:t>
            </a:r>
            <a:r>
              <a:rPr lang="ru-RU" sz="1600" dirty="0" smtClean="0">
                <a:latin typeface="Century Gothic" panose="020B0502020202020204" pitchFamily="34" charset="0"/>
              </a:rPr>
              <a:t>рублей)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3540773" y="2386564"/>
            <a:ext cx="2217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defRPr/>
            </a:pPr>
            <a:r>
              <a:rPr lang="ru-RU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ИНФРАСТРУКТУРА</a:t>
            </a:r>
            <a:endParaRPr lang="ru-RU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2852825" y="4369280"/>
            <a:ext cx="5456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defRPr/>
            </a:pPr>
            <a:r>
              <a:rPr lang="ru-RU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РЕГИОНАЛЬНАЯ ДОРОЖНАЯ КАРТА до 2024 гг.</a:t>
            </a:r>
            <a:endParaRPr lang="ru-RU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2612259" y="4803938"/>
            <a:ext cx="967516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Century Gothic" panose="020B0502020202020204" pitchFamily="34" charset="0"/>
              </a:rPr>
              <a:t>Направление 1: Организация потока проектов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>
                <a:latin typeface="Century Gothic" panose="020B0502020202020204" pitchFamily="34" charset="0"/>
              </a:rPr>
              <a:t>Направление 2: Стимулирование спроса на технологии </a:t>
            </a:r>
            <a:r>
              <a:rPr lang="ru-RU" sz="1700" dirty="0" smtClean="0">
                <a:latin typeface="Century Gothic" panose="020B0502020202020204" pitchFamily="34" charset="0"/>
              </a:rPr>
              <a:t>и решения </a:t>
            </a:r>
            <a:r>
              <a:rPr lang="ru-RU" sz="1700" dirty="0">
                <a:latin typeface="Century Gothic" panose="020B0502020202020204" pitchFamily="34" charset="0"/>
              </a:rPr>
              <a:t>проектов НТИ </a:t>
            </a:r>
            <a:br>
              <a:rPr lang="ru-RU" sz="1700" dirty="0">
                <a:latin typeface="Century Gothic" panose="020B0502020202020204" pitchFamily="34" charset="0"/>
              </a:rPr>
            </a:br>
            <a:r>
              <a:rPr lang="ru-RU" sz="1700" dirty="0">
                <a:latin typeface="Century Gothic" panose="020B0502020202020204" pitchFamily="34" charset="0"/>
              </a:rPr>
              <a:t>и проектов по развитию сквозных цифровых технологий </a:t>
            </a:r>
            <a:endParaRPr lang="ru-RU" sz="1700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>
                <a:latin typeface="Century Gothic" panose="020B0502020202020204" pitchFamily="34" charset="0"/>
              </a:rPr>
              <a:t>Направление 3: Развитие инфраструктуры и мер поддержки для проектов НТИ </a:t>
            </a:r>
            <a:br>
              <a:rPr lang="ru-RU" sz="1700" dirty="0">
                <a:latin typeface="Century Gothic" panose="020B0502020202020204" pitchFamily="34" charset="0"/>
              </a:rPr>
            </a:br>
            <a:r>
              <a:rPr lang="ru-RU" sz="1700" dirty="0">
                <a:latin typeface="Century Gothic" panose="020B0502020202020204" pitchFamily="34" charset="0"/>
              </a:rPr>
              <a:t>и проектов по развитию сквозных цифровых технологий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>
                <a:latin typeface="Century Gothic" panose="020B0502020202020204" pitchFamily="34" charset="0"/>
              </a:rPr>
              <a:t>Направление 4: Создание условий для подготовки </a:t>
            </a:r>
            <a:r>
              <a:rPr lang="ru-RU" sz="1700" dirty="0" smtClean="0">
                <a:latin typeface="Century Gothic" panose="020B0502020202020204" pitchFamily="34" charset="0"/>
              </a:rPr>
              <a:t>высококвалифицированных специалистов по </a:t>
            </a:r>
            <a:r>
              <a:rPr lang="ru-RU" sz="1700" dirty="0">
                <a:latin typeface="Century Gothic" panose="020B0502020202020204" pitchFamily="34" charset="0"/>
              </a:rPr>
              <a:t>направлениям </a:t>
            </a:r>
            <a:r>
              <a:rPr lang="ru-RU" sz="1700" dirty="0" smtClean="0">
                <a:latin typeface="Century Gothic" panose="020B0502020202020204" pitchFamily="34" charset="0"/>
              </a:rPr>
              <a:t>НТИ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66819" y="216398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2018-2020 гг.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79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6"/>
          <p:cNvSpPr/>
          <p:nvPr/>
        </p:nvSpPr>
        <p:spPr>
          <a:xfrm>
            <a:off x="0" y="0"/>
            <a:ext cx="4324395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37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9" y="60812"/>
            <a:ext cx="5762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9597" y="192733"/>
            <a:ext cx="797240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900" dirty="0" smtClean="0">
                <a:latin typeface="Century Gothic" panose="020B0502020202020204" pitchFamily="34" charset="0"/>
              </a:rPr>
              <a:t>1. Разработка</a:t>
            </a:r>
            <a:r>
              <a:rPr lang="ru-RU" sz="1900" dirty="0">
                <a:latin typeface="Century Gothic" panose="020B0502020202020204" pitchFamily="34" charset="0"/>
              </a:rPr>
              <a:t>, сопровождение и реализация законодательных, концептуальных, стратегических и программных </a:t>
            </a:r>
            <a:r>
              <a:rPr lang="ru-RU" sz="1900" dirty="0" smtClean="0">
                <a:latin typeface="Century Gothic" panose="020B0502020202020204" pitchFamily="34" charset="0"/>
              </a:rPr>
              <a:t>документов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98360" y="2612708"/>
            <a:ext cx="3733120" cy="135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ЗАДАЧИ МИНИСТЕРСТВА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В 2021 ГОДУ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00396" y="2987177"/>
            <a:ext cx="899160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 smtClean="0">
                <a:latin typeface="Century Gothic" panose="020B0502020202020204" pitchFamily="34" charset="0"/>
              </a:rPr>
              <a:t>4. Развитие инфраструктуры для осуществления научной, научно-технической и инновационной деятельности</a:t>
            </a:r>
          </a:p>
          <a:p>
            <a:endParaRPr lang="ru-RU" sz="800" dirty="0" smtClean="0">
              <a:latin typeface="Century Gothic" panose="020B0502020202020204" pitchFamily="34" charset="0"/>
            </a:endParaRPr>
          </a:p>
          <a:p>
            <a:pPr algn="just"/>
            <a:r>
              <a:rPr lang="ru-RU" sz="1900" dirty="0" smtClean="0">
                <a:latin typeface="Century Gothic" panose="020B0502020202020204" pitchFamily="34" charset="0"/>
              </a:rPr>
              <a:t>5. Формирование системы эффективных коммуникаций и сотрудничества субъектов научной и инновационной деятельности</a:t>
            </a:r>
          </a:p>
          <a:p>
            <a:endParaRPr lang="ru-RU" sz="800" b="1" dirty="0" smtClean="0">
              <a:latin typeface="Century Gothic" panose="020B0502020202020204" pitchFamily="34" charset="0"/>
            </a:endParaRPr>
          </a:p>
          <a:p>
            <a:r>
              <a:rPr lang="ru-RU" sz="1900" dirty="0" smtClean="0">
                <a:latin typeface="Century Gothic" panose="020B0502020202020204" pitchFamily="34" charset="0"/>
              </a:rPr>
              <a:t>6. Повышение восприимчивости экономики Новосибирской области и </a:t>
            </a:r>
            <a:r>
              <a:rPr lang="ru-RU" sz="1900" dirty="0">
                <a:latin typeface="Century Gothic" panose="020B0502020202020204" pitchFamily="34" charset="0"/>
              </a:rPr>
              <a:t>общества к инновациям, содействие развитию наукоемкого </a:t>
            </a:r>
            <a:r>
              <a:rPr lang="ru-RU" sz="1900" dirty="0" smtClean="0">
                <a:latin typeface="Century Gothic" panose="020B0502020202020204" pitchFamily="34" charset="0"/>
              </a:rPr>
              <a:t>бизнеса</a:t>
            </a:r>
            <a:endParaRPr lang="ru-RU" sz="1900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60368" y="5160159"/>
            <a:ext cx="97103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dirty="0">
                <a:latin typeface="Century Gothic" panose="020B0502020202020204" pitchFamily="34" charset="0"/>
              </a:rPr>
              <a:t>7. Формирование эффективной современной системы управления в области науки, технологий и инноваций</a:t>
            </a:r>
          </a:p>
          <a:p>
            <a:pPr algn="just"/>
            <a:endParaRPr lang="ru-RU" sz="800" dirty="0">
              <a:latin typeface="Century Gothic" panose="020B0502020202020204" pitchFamily="34" charset="0"/>
            </a:endParaRPr>
          </a:p>
          <a:p>
            <a:pPr algn="just"/>
            <a:r>
              <a:rPr lang="ru-RU" sz="1900" dirty="0">
                <a:latin typeface="Century Gothic" panose="020B0502020202020204" pitchFamily="34" charset="0"/>
              </a:rPr>
              <a:t>8. Информационное сопровождение деятельности в сфере науки и инноваций в Новосибирской области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29840" y="992472"/>
            <a:ext cx="824089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entury Gothic" panose="020B0502020202020204" pitchFamily="34" charset="0"/>
              </a:rPr>
              <a:t>2. </a:t>
            </a:r>
            <a:r>
              <a:rPr lang="ru-RU" sz="1900" dirty="0">
                <a:latin typeface="Century Gothic" panose="020B0502020202020204" pitchFamily="34" charset="0"/>
              </a:rPr>
              <a:t>Выявление талантливой молодежи (молодых ученых и специалистов, аспирантов и докторантов) и создание условий для её успешного участия в научной, научно-технической деятельности и технологическом предпринимательстве</a:t>
            </a:r>
          </a:p>
          <a:p>
            <a:pPr marL="342900" indent="-342900">
              <a:buFontTx/>
              <a:buAutoNum type="arabicPeriod"/>
            </a:pPr>
            <a:endParaRPr lang="ru-RU" sz="800" dirty="0">
              <a:latin typeface="Century Gothic" panose="020B0502020202020204" pitchFamily="34" charset="0"/>
            </a:endParaRPr>
          </a:p>
          <a:p>
            <a:r>
              <a:rPr lang="ru-RU" sz="1900" dirty="0">
                <a:latin typeface="Century Gothic" panose="020B0502020202020204" pitchFamily="34" charset="0"/>
              </a:rPr>
              <a:t>3. Содействие в реализации научных и инновационных проектов и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259827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16"/>
          <p:cNvSpPr/>
          <p:nvPr/>
        </p:nvSpPr>
        <p:spPr>
          <a:xfrm>
            <a:off x="0" y="0"/>
            <a:ext cx="4324395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5603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9" y="170974"/>
            <a:ext cx="5762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-22715" y="1783054"/>
            <a:ext cx="3345345" cy="132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ts val="938"/>
              </a:spcBef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ЕДИНЫЙ ОПЕРАТОР НОВОСИБИРСКОЙ ОБЛАСТИ </a:t>
            </a:r>
            <a:r>
              <a:rPr lang="ru-RU" alt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/>
            </a:r>
            <a:br>
              <a:rPr lang="ru-RU" alt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</a:br>
            <a:r>
              <a:rPr lang="ru-RU" alt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В </a:t>
            </a:r>
            <a:r>
              <a:rPr lang="ru-RU" altLang="ru-RU" sz="18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ИННОВАЦИОННОЙ СФЕРЕ</a:t>
            </a:r>
          </a:p>
        </p:txBody>
      </p:sp>
      <p:sp>
        <p:nvSpPr>
          <p:cNvPr id="25606" name="Прямоугольник 1"/>
          <p:cNvSpPr>
            <a:spLocks noChangeArrowheads="1"/>
          </p:cNvSpPr>
          <p:nvPr/>
        </p:nvSpPr>
        <p:spPr bwMode="auto">
          <a:xfrm>
            <a:off x="6043613" y="261938"/>
            <a:ext cx="63484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>
                <a:latin typeface="Century Gothic" panose="020B0502020202020204" pitchFamily="34" charset="0"/>
                <a:cs typeface="Calibri" panose="020F0502020204030204" pitchFamily="34" charset="0"/>
              </a:rPr>
              <a:t>С 2021 года единым региональным оператором в инновационной сфере определено государственное автономное учреждение </a:t>
            </a:r>
            <a:r>
              <a:rPr lang="ru-RU" altLang="ru-RU" sz="1600" b="1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Новосибирской области «Новосибирский областной фонд поддержки науки и инновационной деятельности».</a:t>
            </a:r>
            <a:endParaRPr lang="ru-RU" altLang="ru-RU" sz="16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607" name="Прямоугольник 8"/>
          <p:cNvSpPr>
            <a:spLocks noChangeArrowheads="1"/>
          </p:cNvSpPr>
          <p:nvPr/>
        </p:nvSpPr>
        <p:spPr bwMode="auto">
          <a:xfrm>
            <a:off x="5019675" y="1646238"/>
            <a:ext cx="7088188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Выявление отраслевых задач</a:t>
            </a:r>
            <a:r>
              <a:rPr lang="en-US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altLang="ru-RU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Выявление компетенций научного сообщества под отраслевые задачи</a:t>
            </a:r>
            <a:r>
              <a:rPr lang="en-US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altLang="ru-RU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взаимодействия и содействие реализации проектов</a:t>
            </a:r>
            <a:r>
              <a:rPr lang="en-US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altLang="ru-RU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Совершенствование инструментов наставничества, </a:t>
            </a:r>
            <a:r>
              <a:rPr lang="ru-RU" alt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менторства</a:t>
            </a:r>
            <a:r>
              <a:rPr lang="en-US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altLang="ru-RU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компетенций в сфере </a:t>
            </a:r>
            <a:r>
              <a:rPr lang="ru-RU" altLang="ru-RU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технопредпринимательства</a:t>
            </a:r>
            <a:r>
              <a:rPr lang="en-US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altLang="ru-RU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Содействие в привлечении ресурсов для реализации проектов и мероприятий</a:t>
            </a:r>
            <a:r>
              <a:rPr lang="en-US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altLang="ru-RU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Глобальный маркетинг</a:t>
            </a:r>
            <a:r>
              <a:rPr lang="en-US" alt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ru-RU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608" name="Группа 17"/>
          <p:cNvGrpSpPr>
            <a:grpSpLocks/>
          </p:cNvGrpSpPr>
          <p:nvPr/>
        </p:nvGrpSpPr>
        <p:grpSpPr bwMode="auto">
          <a:xfrm>
            <a:off x="3873500" y="1736725"/>
            <a:ext cx="1057275" cy="1108075"/>
            <a:chOff x="2996138" y="4083037"/>
            <a:chExt cx="1329192" cy="1380842"/>
          </a:xfrm>
        </p:grpSpPr>
        <p:pic>
          <p:nvPicPr>
            <p:cNvPr id="19" name="Рисунок 18" descr="Шестеренки">
              <a:extLst>
                <a:ext uri="{FF2B5EF4-FFF2-40B4-BE49-F238E27FC236}">
                  <a16:creationId xmlns:a16="http://schemas.microsoft.com/office/drawing/2014/main" id="{BF598086-D22D-457D-B48C-816CC123D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/>
              </a:extLst>
            </a:blip>
            <a:stretch>
              <a:fillRect/>
            </a:stretch>
          </p:blipFill>
          <p:spPr>
            <a:xfrm flipH="1">
              <a:off x="3190335" y="4083037"/>
              <a:ext cx="884502" cy="884502"/>
            </a:xfrm>
            <a:prstGeom prst="rect">
              <a:avLst/>
            </a:prstGeom>
          </p:spPr>
        </p:pic>
        <p:sp>
          <p:nvSpPr>
            <p:cNvPr id="25621" name="Прямоугольник 19"/>
            <p:cNvSpPr>
              <a:spLocks noChangeArrowheads="1"/>
            </p:cNvSpPr>
            <p:nvPr/>
          </p:nvSpPr>
          <p:spPr bwMode="auto">
            <a:xfrm>
              <a:off x="2996138" y="4888469"/>
              <a:ext cx="1329192" cy="575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Century Gothic" panose="020B0502020202020204" pitchFamily="34" charset="0"/>
                </a:rPr>
                <a:t>Задачи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Century Gothic" panose="020B0502020202020204" pitchFamily="34" charset="0"/>
                </a:rPr>
                <a:t>оператора</a:t>
              </a:r>
              <a:endParaRPr lang="ru-RU" altLang="ru-RU" sz="1200" b="1"/>
            </a:p>
          </p:txBody>
        </p:sp>
      </p:grpSp>
      <p:pic>
        <p:nvPicPr>
          <p:cNvPr id="25609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261938"/>
            <a:ext cx="6588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10" name="Группа 25"/>
          <p:cNvGrpSpPr>
            <a:grpSpLocks/>
          </p:cNvGrpSpPr>
          <p:nvPr/>
        </p:nvGrpSpPr>
        <p:grpSpPr bwMode="auto">
          <a:xfrm>
            <a:off x="5172075" y="4575175"/>
            <a:ext cx="5759450" cy="2282825"/>
            <a:chOff x="4593699" y="1975180"/>
            <a:chExt cx="5760040" cy="2282719"/>
          </a:xfrm>
        </p:grpSpPr>
        <p:pic>
          <p:nvPicPr>
            <p:cNvPr id="25616" name="Рисунок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8916" y="3572099"/>
              <a:ext cx="2085975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7" name="Рисунок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189" y="1975180"/>
              <a:ext cx="2876550" cy="7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8" name="Рисунок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3699" y="2384077"/>
              <a:ext cx="20574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9" name="Рисунок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835319" y="2689676"/>
              <a:ext cx="1016212" cy="1098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11" name="Прямоугольник 26"/>
          <p:cNvSpPr>
            <a:spLocks noChangeArrowheads="1"/>
          </p:cNvSpPr>
          <p:nvPr/>
        </p:nvSpPr>
        <p:spPr bwMode="auto">
          <a:xfrm>
            <a:off x="3419475" y="5472113"/>
            <a:ext cx="3810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Century Gothic" panose="020B0502020202020204" pitchFamily="34" charset="0"/>
                <a:cs typeface="Calibri" panose="020F0502020204030204" pitchFamily="34" charset="0"/>
              </a:rPr>
              <a:t>реализация проектов по созданию объектов деловой, общественной, инновационной</a:t>
            </a:r>
            <a:r>
              <a:rPr lang="en-US" altLang="ru-RU" sz="1200" b="1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200" b="1">
                <a:latin typeface="Century Gothic" panose="020B0502020202020204" pitchFamily="34" charset="0"/>
                <a:cs typeface="Calibri" panose="020F0502020204030204" pitchFamily="34" charset="0"/>
              </a:rPr>
              <a:t> и жилищной инфраструктуры</a:t>
            </a:r>
            <a:endParaRPr lang="ru-RU" altLang="ru-RU" sz="1200" b="1">
              <a:latin typeface="Century Gothic" panose="020B0502020202020204" pitchFamily="34" charset="0"/>
            </a:endParaRPr>
          </a:p>
        </p:txBody>
      </p:sp>
      <p:sp>
        <p:nvSpPr>
          <p:cNvPr id="25612" name="Прямоугольник 27"/>
          <p:cNvSpPr>
            <a:spLocks noChangeArrowheads="1"/>
          </p:cNvSpPr>
          <p:nvPr/>
        </p:nvSpPr>
        <p:spPr bwMode="auto">
          <a:xfrm>
            <a:off x="9069388" y="5456238"/>
            <a:ext cx="3275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Century Gothic" panose="020B0502020202020204" pitchFamily="34" charset="0"/>
                <a:cs typeface="Calibri" panose="020F0502020204030204" pitchFamily="34" charset="0"/>
              </a:rPr>
              <a:t>реализация деятельности в инновационной сфере</a:t>
            </a:r>
            <a:endParaRPr lang="ru-RU" altLang="ru-RU" sz="1200" b="1">
              <a:latin typeface="Century Gothic" panose="020B0502020202020204" pitchFamily="34" charset="0"/>
            </a:endParaRPr>
          </a:p>
        </p:txBody>
      </p:sp>
      <p:grpSp>
        <p:nvGrpSpPr>
          <p:cNvPr id="25613" name="Группа 30"/>
          <p:cNvGrpSpPr>
            <a:grpSpLocks/>
          </p:cNvGrpSpPr>
          <p:nvPr/>
        </p:nvGrpSpPr>
        <p:grpSpPr bwMode="auto">
          <a:xfrm>
            <a:off x="3051175" y="4454525"/>
            <a:ext cx="1266825" cy="974725"/>
            <a:chOff x="3177896" y="4467581"/>
            <a:chExt cx="1266560" cy="973298"/>
          </a:xfrm>
        </p:grpSpPr>
        <p:pic>
          <p:nvPicPr>
            <p:cNvPr id="25614" name="Рисунок 2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9294" y="4467581"/>
              <a:ext cx="723751" cy="72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5" name="Прямоугольник 29"/>
            <p:cNvSpPr>
              <a:spLocks noChangeArrowheads="1"/>
            </p:cNvSpPr>
            <p:nvPr/>
          </p:nvSpPr>
          <p:spPr bwMode="auto">
            <a:xfrm>
              <a:off x="3177896" y="4979673"/>
              <a:ext cx="1266560" cy="461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Century Gothic" panose="020B0502020202020204" pitchFamily="34" charset="0"/>
                </a:rPr>
                <a:t>Направления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Century Gothic" panose="020B0502020202020204" pitchFamily="34" charset="0"/>
                </a:rPr>
                <a:t>деятельности</a:t>
              </a:r>
              <a:endParaRPr lang="ru-RU" altLang="ru-RU" sz="12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6"/>
          <p:cNvSpPr/>
          <p:nvPr/>
        </p:nvSpPr>
        <p:spPr>
          <a:xfrm>
            <a:off x="0" y="0"/>
            <a:ext cx="4324395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37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9" y="60812"/>
            <a:ext cx="5762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26425" y="274729"/>
            <a:ext cx="802000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900" b="1" dirty="0" smtClean="0">
                <a:latin typeface="Century Gothic" panose="020B0502020202020204" pitchFamily="34" charset="0"/>
              </a:rPr>
              <a:t>Информационное </a:t>
            </a:r>
            <a:r>
              <a:rPr lang="ru-RU" sz="1900" b="1" dirty="0">
                <a:latin typeface="Century Gothic" panose="020B0502020202020204" pitchFamily="34" charset="0"/>
              </a:rPr>
              <a:t>сопровождение деятельности в сфере науки и инноваций в Новосибирской области 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98359" y="2612708"/>
            <a:ext cx="2655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ЗАДАЧА </a:t>
            </a:r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  <a:endParaRPr lang="ru-RU" altLang="ru-RU" sz="2400" b="1" dirty="0">
              <a:solidFill>
                <a:schemeClr val="bg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271380"/>
              </p:ext>
            </p:extLst>
          </p:nvPr>
        </p:nvGraphicFramePr>
        <p:xfrm>
          <a:off x="4226425" y="1226566"/>
          <a:ext cx="7752148" cy="37476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52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220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8.1. </a:t>
                      </a:r>
                      <a:r>
                        <a:rPr lang="ru-RU" sz="1799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Информирование о профильной деятельности Министерства науки и инновационной политики Новосибирской области, проводимых мероприятиях научно-технической и инновационной направленности (фестивали, форумы, конференции и др.)</a:t>
                      </a:r>
                    </a:p>
                    <a:p>
                      <a:pPr marL="457063" marR="0" lvl="1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99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Освещение деятельности министерства на официальном сайте министерства, в СМИ, социальных сетях.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20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8.2. </a:t>
                      </a:r>
                      <a:r>
                        <a:rPr lang="ru-RU" sz="1799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Подготовка и размещение публикаций о деятельности научных, образовательных, инновационных организаций Новосибирского научного центра в рамках реализации национальных проектов, проекта «Академгородок 2.0»</a:t>
                      </a:r>
                    </a:p>
                    <a:p>
                      <a:r>
                        <a:rPr lang="ru-RU" sz="1799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Освещение деятельности научных, образовательных, инновационных организаций на официальном сайте министерства, в СМИ, социальных сетях.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688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6"/>
          <p:cNvSpPr/>
          <p:nvPr/>
        </p:nvSpPr>
        <p:spPr>
          <a:xfrm>
            <a:off x="0" y="0"/>
            <a:ext cx="4324395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195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9" y="90488"/>
            <a:ext cx="5762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114410" y="2518062"/>
            <a:ext cx="303676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ИНФОРМИРОВАНИЕ О ПРОФИЛЬНОЙ ДЕЯТЕЛЬНОСТИ МИНИСТЕРСТВА</a:t>
            </a:r>
            <a:endParaRPr lang="ru-RU" altLang="ru-RU" sz="2400" b="1" dirty="0">
              <a:solidFill>
                <a:schemeClr val="bg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1417" y="164486"/>
            <a:ext cx="65598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ИНФОРМАЦИОННЫЕ РЕСУРСЫ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МИНИСТЕРСТВА НАУКИ И ИННОВАЦИОННОЙ ПОЛИТИКИ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НОВОСИБИРСКОЙ ОБЛАСТИ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8492" t="12381" r="20317" b="6154"/>
          <a:stretch/>
        </p:blipFill>
        <p:spPr>
          <a:xfrm>
            <a:off x="7175500" y="2102564"/>
            <a:ext cx="4899507" cy="34038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83566" y="1496497"/>
            <a:ext cx="336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ОФИЦИАЛЬНЫЙ САЙТ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65625" y="1496497"/>
            <a:ext cx="248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СОЦИАЛЬНЫЕ СЕТИ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Facebook Logo Facebook Icon, Logo Clipart, Facebook Icons, Logo Icons PNG  and Vector with Transparent Background for Free Download | Logo facebook,  Facebook icons, Facebook icon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281" y="2123638"/>
            <a:ext cx="617538" cy="61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18820" y="2102564"/>
            <a:ext cx="2082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facebook.com/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minnaukinso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81078" y="5084090"/>
            <a:ext cx="2713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facebook.com/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groups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/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naukanso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2" descr="Facebook Logo Facebook Icon, Logo Clipart, Facebook Icons, Logo Icons PNG  and Vector with Transparent Background for Free Download | Logo facebook,  Facebook icons, Facebook icon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601" y="5112883"/>
            <a:ext cx="617538" cy="61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626183" y="4436437"/>
            <a:ext cx="1898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vk.com/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festnso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8" name="Picture 4" descr="ВКонтакт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078" y="4392132"/>
            <a:ext cx="457943" cy="45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345596" y="3072797"/>
            <a:ext cx="3756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СОЦИАЛЬНЫЕ СЕТИ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ВСЕРОССИЙСКОГО ФЕСТИВАЛЯ НАУКИ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NAUKA 0+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В НОВОСИБИРСКОЙ ОБЛАСТИ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0" name="Picture 6" descr="Instagram меняет правила в отношении женской наготы после спора с  темнокожими и пышными моделями - ITC.u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4" r="22039"/>
          <a:stretch/>
        </p:blipFill>
        <p:spPr bwMode="auto">
          <a:xfrm>
            <a:off x="2793146" y="5877898"/>
            <a:ext cx="552450" cy="64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419475" y="6025530"/>
            <a:ext cx="3947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instagram.com/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nsk_festivalnauki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/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682527" y="5804757"/>
            <a:ext cx="18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NAUKA.NSO.RU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64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727514"/>
            <a:ext cx="12192000" cy="3600000"/>
          </a:xfrm>
          <a:prstGeom prst="rect">
            <a:avLst/>
          </a:prstGeom>
          <a:gradFill flip="none" rotWithShape="1">
            <a:gsLst>
              <a:gs pos="9000">
                <a:schemeClr val="tx2">
                  <a:lumMod val="60000"/>
                  <a:lumOff val="4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tIns="180000" bIns="180000" anchor="ctr">
            <a:spAutoFit/>
          </a:bodyPr>
          <a:lstStyle/>
          <a:p>
            <a:pPr algn="ctr">
              <a:defRPr/>
            </a:pPr>
            <a:r>
              <a:rPr lang="ru-RU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57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6"/>
          <p:cNvSpPr/>
          <p:nvPr/>
        </p:nvSpPr>
        <p:spPr>
          <a:xfrm>
            <a:off x="0" y="0"/>
            <a:ext cx="4324395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37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9" y="60812"/>
            <a:ext cx="5762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7695" y="-13616"/>
            <a:ext cx="81409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atin typeface="Century Gothic" panose="020B0502020202020204" pitchFamily="34" charset="0"/>
              </a:rPr>
              <a:t>Разработка</a:t>
            </a:r>
            <a:r>
              <a:rPr lang="ru-RU" sz="2000" b="1" dirty="0">
                <a:latin typeface="Century Gothic" panose="020B0502020202020204" pitchFamily="34" charset="0"/>
              </a:rPr>
              <a:t>, сопровождение и реализация законодательных, концептуальных, стратегических и программных </a:t>
            </a:r>
            <a:r>
              <a:rPr lang="ru-RU" sz="2000" b="1" dirty="0" smtClean="0">
                <a:latin typeface="Century Gothic" panose="020B0502020202020204" pitchFamily="34" charset="0"/>
              </a:rPr>
              <a:t>документов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98360" y="2612708"/>
            <a:ext cx="17942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ЗАДАЧА 1</a:t>
            </a:r>
            <a:endParaRPr lang="ru-RU" altLang="ru-RU" sz="2400" b="1" dirty="0">
              <a:solidFill>
                <a:schemeClr val="bg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3964034" y="1076476"/>
          <a:ext cx="7912532" cy="28308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532">
                  <a:extLst>
                    <a:ext uri="{9D8B030D-6E8A-4147-A177-3AD203B41FA5}">
                      <a16:colId xmlns:a16="http://schemas.microsoft.com/office/drawing/2014/main" val="453057505"/>
                    </a:ext>
                  </a:extLst>
                </a:gridCol>
              </a:tblGrid>
              <a:tr h="624733"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1.1. Сопровождение и реализация национального проекта «Наука» в рамках полномочий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426853"/>
                  </a:ext>
                </a:extLst>
              </a:tr>
              <a:tr h="399323"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1.2. Сопровождение и реализация Плана развития СО РАН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97056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1.3. Сопровождение и реализация Плана реализации Стратегии социально-экономического развития Новосибирской области </a:t>
                      </a:r>
                      <a:endParaRPr lang="ru-RU" sz="1799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207554"/>
                  </a:ext>
                </a:extLst>
              </a:tr>
              <a:tr h="1151370"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99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1.4. Сопровождение и реализация проекта «Академгородок 2.0»:</a:t>
                      </a:r>
                      <a:r>
                        <a:rPr lang="ru-RU" sz="1799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752078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15995" y="3260424"/>
          <a:ext cx="8793125" cy="33851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93125">
                  <a:extLst>
                    <a:ext uri="{9D8B030D-6E8A-4147-A177-3AD203B41FA5}">
                      <a16:colId xmlns:a16="http://schemas.microsoft.com/office/drawing/2014/main" val="1754263030"/>
                    </a:ext>
                  </a:extLst>
                </a:gridCol>
              </a:tblGrid>
              <a:tr h="53009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1.5. </a:t>
                      </a:r>
                      <a:r>
                        <a:rPr lang="ru-RU" sz="1799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Актуализация Государственной программы «Стимулирование научной, научно-технической и инновационной деятельности в Новосибирской области»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51090"/>
                  </a:ext>
                </a:extLst>
              </a:tr>
              <a:tr h="490274">
                <a:tc>
                  <a:txBody>
                    <a:bodyPr/>
                    <a:lstStyle/>
                    <a:p>
                      <a:r>
                        <a:rPr lang="ru-RU" sz="1799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1.6. Реализация (участие в реализации) стратегических документов:</a:t>
                      </a:r>
                      <a:endParaRPr lang="ru-RU" sz="1799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374079"/>
                  </a:ext>
                </a:extLst>
              </a:tr>
              <a:tr h="121178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1.7. </a:t>
                      </a:r>
                      <a:r>
                        <a:rPr lang="ru-RU" sz="1799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Участие в реализации Стратегии социально-экономического развития </a:t>
                      </a:r>
                      <a:r>
                        <a:rPr lang="ru-RU" sz="1799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наукограда</a:t>
                      </a:r>
                      <a:r>
                        <a:rPr lang="ru-RU" sz="1799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Кольцово</a:t>
                      </a:r>
                    </a:p>
                    <a:p>
                      <a:endParaRPr lang="ru-RU" sz="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799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1.8. Организация работы по разработке законопроекта в инновационной сфере</a:t>
                      </a:r>
                    </a:p>
                    <a:p>
                      <a:endParaRPr lang="ru-RU" sz="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799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1.9. Совместно с Фондом Технопарка</a:t>
                      </a:r>
                      <a:r>
                        <a:rPr lang="ru-RU" sz="1799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новосибирского Академгородка сформировать </a:t>
                      </a:r>
                      <a:r>
                        <a:rPr lang="ru-RU" sz="1799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Стратегию развития Технопарка </a:t>
                      </a:r>
                    </a:p>
                    <a:p>
                      <a:endParaRPr lang="ru-RU" sz="1799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896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743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16"/>
          <p:cNvSpPr/>
          <p:nvPr/>
        </p:nvSpPr>
        <p:spPr>
          <a:xfrm>
            <a:off x="-10633" y="0"/>
            <a:ext cx="4324395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083" y="547689"/>
            <a:ext cx="2886938" cy="13568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076" y="612516"/>
            <a:ext cx="3224377" cy="1293993"/>
          </a:xfrm>
          <a:prstGeom prst="rect">
            <a:avLst/>
          </a:prstGeom>
        </p:spPr>
      </p:pic>
      <p:pic>
        <p:nvPicPr>
          <p:cNvPr id="1026" name="Picture 2" descr="C:\Users\Rock Star\Desktop\1200px-Coat_of_Arms_of_the_Russian_Federatio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9" y="121854"/>
            <a:ext cx="606608" cy="71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80497" y="2904254"/>
            <a:ext cx="3167856" cy="39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>
              <a:spcBef>
                <a:spcPct val="0"/>
              </a:spcBef>
              <a:buNone/>
            </a:pPr>
            <a:r>
              <a:rPr lang="ru-RU" altLang="ru-RU" sz="2800" b="1" dirty="0" smtClean="0">
                <a:solidFill>
                  <a:prstClr val="whit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НАУКА</a:t>
            </a:r>
            <a:endParaRPr lang="ru-RU" altLang="ru-RU" sz="2800" b="1" dirty="0">
              <a:solidFill>
                <a:prstClr val="white"/>
              </a:solidFill>
              <a:latin typeface="Century Gothic" panose="020B050202020202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65166" y="1504790"/>
            <a:ext cx="3167856" cy="146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prstClr val="whit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КОМИССИЯ ГОСУДАРСТВЕННОГО </a:t>
            </a:r>
            <a:r>
              <a:rPr lang="ru-RU" altLang="ru-RU" sz="1800" b="1" dirty="0">
                <a:solidFill>
                  <a:prstClr val="whit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СОВЕТА РОССИЙСКОЙ ФЕДЕРАЦИИ </a:t>
            </a:r>
            <a:endParaRPr lang="ru-RU" altLang="ru-RU" sz="1800" b="1" dirty="0" smtClean="0">
              <a:solidFill>
                <a:prstClr val="white"/>
              </a:solidFill>
              <a:latin typeface="Century Gothic" panose="020B050202020202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  <a:p>
            <a:pPr defTabSz="914377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prstClr val="whit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ПО </a:t>
            </a:r>
            <a:r>
              <a:rPr lang="ru-RU" altLang="ru-RU" sz="1800" b="1" dirty="0">
                <a:solidFill>
                  <a:prstClr val="whit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НАПРАВЛЕНИЮ</a:t>
            </a:r>
          </a:p>
          <a:p>
            <a:pPr defTabSz="914377">
              <a:spcBef>
                <a:spcPct val="0"/>
              </a:spcBef>
              <a:buNone/>
            </a:pPr>
            <a:endParaRPr lang="ru-RU" altLang="ru-RU" sz="1467" dirty="0">
              <a:solidFill>
                <a:prstClr val="white"/>
              </a:solidFill>
              <a:latin typeface="Century Gothic" panose="020B050202020202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32" name="Picture 7" descr="C:\Users\Rock Star\Desktop\Book_Приложения_правка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486" y="36698"/>
            <a:ext cx="814559" cy="51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7060" y="5578830"/>
            <a:ext cx="1412521" cy="5136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8793" y="3106789"/>
            <a:ext cx="2184567" cy="16540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2237" y="3159074"/>
            <a:ext cx="2167650" cy="1635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5145" y="3105621"/>
            <a:ext cx="1641785" cy="21140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3580" y="4858740"/>
            <a:ext cx="2094005" cy="1544878"/>
          </a:xfrm>
          <a:prstGeom prst="rect">
            <a:avLst/>
          </a:prstGeom>
        </p:spPr>
      </p:pic>
      <p:pic>
        <p:nvPicPr>
          <p:cNvPr id="29" name="Рисунок 28" descr="Презентация с контрольным списком ">
            <a:extLst>
              <a:ext uri="{FF2B5EF4-FFF2-40B4-BE49-F238E27FC236}">
                <a16:creationId xmlns:a16="http://schemas.microsoft.com/office/drawing/2014/main" id="{7959F8F0-1274-42BD-9BBB-3999BDB5AE5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3255306" y="3945518"/>
            <a:ext cx="749525" cy="749525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2653869" y="4651542"/>
            <a:ext cx="19646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Приоритет-2030*</a:t>
            </a:r>
            <a:endParaRPr lang="ru-RU" sz="1100" b="1" dirty="0">
              <a:latin typeface="Century Gothic" panose="020B0502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176996" y="6547039"/>
            <a:ext cx="86963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* По данным презентации Министерства науки и высшего образования Российской Федерации</a:t>
            </a:r>
            <a:endParaRPr lang="ru-RU" sz="1100" b="1" dirty="0">
              <a:latin typeface="Century Gothic" panose="020B0502020202020204" pitchFamily="34" charset="0"/>
            </a:endParaRPr>
          </a:p>
        </p:txBody>
      </p:sp>
      <p:pic>
        <p:nvPicPr>
          <p:cNvPr id="36" name="Рисунок 35" descr="Документ">
            <a:extLst>
              <a:ext uri="{FF2B5EF4-FFF2-40B4-BE49-F238E27FC236}">
                <a16:creationId xmlns:a16="http://schemas.microsoft.com/office/drawing/2014/main" id="{66893DE5-3DFF-42BB-AE27-F9B604959E3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751474" y="1269698"/>
            <a:ext cx="646526" cy="600691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3348353" y="1923055"/>
            <a:ext cx="169860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Направления развития университетов*</a:t>
            </a:r>
            <a:endParaRPr lang="ru-RU" sz="1100" b="1" dirty="0">
              <a:latin typeface="Century Gothic" panose="020B0502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98083" y="1911600"/>
            <a:ext cx="3179004" cy="5434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4427" y="1939855"/>
            <a:ext cx="3038475" cy="571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32941" y="4872200"/>
            <a:ext cx="2146848" cy="15314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29141" y="2489917"/>
            <a:ext cx="3021298" cy="5524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73574" y="2472074"/>
            <a:ext cx="3768848" cy="581025"/>
          </a:xfrm>
          <a:prstGeom prst="rect">
            <a:avLst/>
          </a:prstGeom>
        </p:spPr>
      </p:pic>
      <p:pic>
        <p:nvPicPr>
          <p:cNvPr id="26" name="Рисунок 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25" y="124510"/>
            <a:ext cx="5762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334280" y="-39267"/>
            <a:ext cx="793359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</a:rPr>
              <a:t>Заседание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комиссии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26.02.2021 </a:t>
            </a:r>
            <a:r>
              <a:rPr lang="ru-RU" sz="1600" b="1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по 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вопросу реализации программы стратегического академического лидерства «Приоритет-2030»</a:t>
            </a:r>
            <a:r>
              <a:rPr lang="en-US" sz="16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:</a:t>
            </a:r>
            <a:endParaRPr lang="ru-RU" sz="1600" b="1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39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6"/>
          <p:cNvSpPr/>
          <p:nvPr/>
        </p:nvSpPr>
        <p:spPr>
          <a:xfrm>
            <a:off x="0" y="0"/>
            <a:ext cx="4324395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37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9" y="60812"/>
            <a:ext cx="5762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77087" y="0"/>
            <a:ext cx="842123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atin typeface="Century Gothic" panose="020B0502020202020204" pitchFamily="34" charset="0"/>
              </a:rPr>
              <a:t>Выявление </a:t>
            </a:r>
            <a:r>
              <a:rPr lang="ru-RU" sz="2000" b="1" dirty="0">
                <a:latin typeface="Century Gothic" panose="020B0502020202020204" pitchFamily="34" charset="0"/>
              </a:rPr>
              <a:t>талантливой молодежи (молодых ученых и специалистов, аспирантов и докторантов) и создание условий для её успешного участия в научной, научно-технической деятельности и технологическом </a:t>
            </a:r>
            <a:r>
              <a:rPr lang="ru-RU" sz="2000" b="1" dirty="0" smtClean="0">
                <a:latin typeface="Century Gothic" panose="020B0502020202020204" pitchFamily="34" charset="0"/>
              </a:rPr>
              <a:t>предпринимательстве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98359" y="2612708"/>
            <a:ext cx="2655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ЗАДАЧА 2</a:t>
            </a:r>
            <a:endParaRPr lang="ru-RU" altLang="ru-RU" sz="1800" b="1" dirty="0">
              <a:solidFill>
                <a:schemeClr val="bg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21635" y="2174129"/>
            <a:ext cx="7620589" cy="923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799" b="1" dirty="0">
                <a:latin typeface="+mn-lt"/>
              </a:rPr>
              <a:t>2.1. Поддержка талантливой научной молодежи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799" dirty="0">
                <a:solidFill>
                  <a:prstClr val="black"/>
                </a:solidFill>
                <a:latin typeface="Calibri"/>
              </a:rPr>
              <a:t>Проведение конкурсов на предоставление грантов Правительства Новосибирской области, премий и стипендий молодым ученым</a:t>
            </a:r>
          </a:p>
        </p:txBody>
      </p:sp>
    </p:spTree>
    <p:extLst>
      <p:ext uri="{BB962C8B-B14F-4D97-AF65-F5344CB8AC3E}">
        <p14:creationId xmlns:p14="http://schemas.microsoft.com/office/powerpoint/2010/main" val="184874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62197" y="5355464"/>
            <a:ext cx="613853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Конкурсная документация: </a:t>
            </a:r>
            <a:r>
              <a:rPr lang="en-US" dirty="0">
                <a:hlinkClick r:id="rId3"/>
              </a:rPr>
              <a:t>http://nauka.nso.ru/</a:t>
            </a:r>
            <a:r>
              <a:rPr lang="ru-RU" dirty="0"/>
              <a:t>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/>
              <a:t>(в разделе «Деятельность»/ «Конкурсы</a:t>
            </a:r>
            <a:r>
              <a:rPr lang="ru-RU" dirty="0" smtClean="0"/>
              <a:t>») </a:t>
            </a:r>
            <a:r>
              <a:rPr lang="ru-RU" dirty="0" smtClean="0">
                <a:solidFill>
                  <a:srgbClr val="FF0000"/>
                </a:solidFill>
              </a:rPr>
              <a:t>с </a:t>
            </a:r>
            <a:r>
              <a:rPr lang="ru-RU" dirty="0" smtClean="0">
                <a:solidFill>
                  <a:srgbClr val="FF0000"/>
                </a:solidFill>
              </a:rPr>
              <a:t>апреля 2021 г.</a:t>
            </a:r>
            <a:endParaRPr lang="ru-RU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16"/>
          <p:cNvSpPr/>
          <p:nvPr/>
        </p:nvSpPr>
        <p:spPr>
          <a:xfrm>
            <a:off x="0" y="0"/>
            <a:ext cx="4324395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37" name="Рисунок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9" y="60812"/>
            <a:ext cx="5762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5821" y="-42532"/>
            <a:ext cx="8421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b="1" dirty="0" smtClean="0"/>
              <a:t>Конкурсы для </a:t>
            </a:r>
            <a:r>
              <a:rPr lang="ru-RU" sz="2800" b="1" dirty="0"/>
              <a:t>молодых ученых в 2021 году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98359" y="2612708"/>
            <a:ext cx="2655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ЗАДАЧА 2</a:t>
            </a:r>
            <a:endParaRPr lang="ru-RU" altLang="ru-RU" sz="1800" b="1" dirty="0">
              <a:solidFill>
                <a:schemeClr val="bg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62197" y="6447118"/>
            <a:ext cx="8966664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ea typeface="Calibri" panose="020F0502020204030204" pitchFamily="34" charset="0"/>
                <a:cs typeface="Times New Roman" panose="02020603050405020304" pitchFamily="18" charset="0"/>
              </a:rPr>
              <a:t>Постановление Правительства Новосибирской области от 15.11.2010 № </a:t>
            </a:r>
            <a:r>
              <a:rPr lang="ru-RU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212-п</a:t>
            </a:r>
            <a:endParaRPr lang="ru-RU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62152" t="37037" r="30417" b="50124"/>
          <a:stretch/>
        </p:blipFill>
        <p:spPr>
          <a:xfrm>
            <a:off x="8091324" y="5087762"/>
            <a:ext cx="1494130" cy="1452238"/>
          </a:xfrm>
          <a:prstGeom prst="rect">
            <a:avLst/>
          </a:prstGeom>
        </p:spPr>
      </p:pic>
      <p:pic>
        <p:nvPicPr>
          <p:cNvPr id="9" name="Picture 2" descr="Картинки по запросу &quot;госуслуги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591" y="5320249"/>
            <a:ext cx="992812" cy="98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203977" y="4954595"/>
            <a:ext cx="159203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Прием заявок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82384" y="359381"/>
            <a:ext cx="8236687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Стипендии:</a:t>
            </a:r>
          </a:p>
          <a:p>
            <a:pPr>
              <a:spcAft>
                <a:spcPts val="0"/>
              </a:spcAft>
            </a:pP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именных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стипендий,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15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рублей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ежемесячно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Кандидаты:</a:t>
            </a:r>
          </a:p>
          <a:p>
            <a:pPr marL="182563" indent="-1825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аспирант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(со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года обучения)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35 лет</a:t>
            </a:r>
          </a:p>
          <a:p>
            <a:pPr marL="182563" indent="-1825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аспиранты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очной формы 1 года обучения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до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 35 лет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(включительно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u-RU" sz="1600" u="sng" dirty="0">
                <a:ea typeface="Calibri" panose="020F0502020204030204" pitchFamily="34" charset="0"/>
                <a:cs typeface="Times New Roman" panose="02020603050405020304" pitchFamily="18" charset="0"/>
              </a:rPr>
              <a:t>осуществляющие трудовую деятельность в </a:t>
            </a:r>
            <a:r>
              <a:rPr lang="ru-RU" sz="1600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организации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менее 1 года </a:t>
            </a:r>
            <a:endParaRPr lang="ru-RU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indent="-1825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докторант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очной формы обучения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40 лет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13051" y="2136668"/>
            <a:ext cx="9104887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Гранты:</a:t>
            </a:r>
          </a:p>
          <a:p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грантов,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500 тыс. рублей</a:t>
            </a:r>
          </a:p>
          <a:p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Кандидаты:</a:t>
            </a:r>
            <a:r>
              <a:rPr lang="ru-RU" sz="1600" dirty="0" smtClean="0"/>
              <a:t> </a:t>
            </a:r>
            <a:r>
              <a:rPr lang="ru-RU" sz="1600" b="1" dirty="0" smtClean="0"/>
              <a:t>коллектив</a:t>
            </a:r>
            <a:r>
              <a:rPr lang="ru-RU" sz="1600" dirty="0" smtClean="0"/>
              <a:t> до </a:t>
            </a:r>
            <a:r>
              <a:rPr lang="ru-RU" sz="1600" b="1" dirty="0"/>
              <a:t>4</a:t>
            </a:r>
            <a:r>
              <a:rPr lang="ru-RU" sz="1600" dirty="0"/>
              <a:t> </a:t>
            </a:r>
            <a:r>
              <a:rPr lang="ru-RU" sz="1600" dirty="0" smtClean="0"/>
              <a:t>человек</a:t>
            </a:r>
            <a:endParaRPr lang="ru-RU" sz="1600" dirty="0"/>
          </a:p>
          <a:p>
            <a:r>
              <a:rPr lang="ru-RU" sz="1600" b="1" dirty="0" smtClean="0"/>
              <a:t>Руководитель </a:t>
            </a:r>
            <a:r>
              <a:rPr lang="ru-RU" sz="1600" b="1" dirty="0"/>
              <a:t>проекта </a:t>
            </a:r>
            <a:r>
              <a:rPr lang="ru-RU" sz="1600" dirty="0"/>
              <a:t>- научный работник, научно-педагогический работник, имеющий </a:t>
            </a:r>
            <a:r>
              <a:rPr lang="ru-RU" sz="1600" dirty="0" smtClean="0"/>
              <a:t>ученую </a:t>
            </a:r>
            <a:r>
              <a:rPr lang="ru-RU" sz="1600" dirty="0"/>
              <a:t>степень </a:t>
            </a:r>
            <a:r>
              <a:rPr lang="ru-RU" sz="1600" dirty="0" smtClean="0"/>
              <a:t>кандидата/доктора </a:t>
            </a:r>
            <a:r>
              <a:rPr lang="ru-RU" sz="1600" dirty="0"/>
              <a:t>наук </a:t>
            </a:r>
            <a:r>
              <a:rPr lang="ru-RU" sz="1600" dirty="0" smtClean="0"/>
              <a:t>до </a:t>
            </a:r>
            <a:r>
              <a:rPr lang="ru-RU" sz="1600" dirty="0"/>
              <a:t>40 лет </a:t>
            </a:r>
          </a:p>
          <a:p>
            <a:r>
              <a:rPr lang="ru-RU" sz="1600" b="1" dirty="0" smtClean="0"/>
              <a:t>Члены коллектива </a:t>
            </a:r>
            <a:r>
              <a:rPr lang="ru-RU" sz="1600" dirty="0"/>
              <a:t>- аспиранты, докторанты, научные </a:t>
            </a:r>
            <a:r>
              <a:rPr lang="ru-RU" sz="1600" dirty="0" smtClean="0"/>
              <a:t>и научно-педагогические </a:t>
            </a:r>
            <a:r>
              <a:rPr lang="ru-RU" sz="1600" dirty="0"/>
              <a:t>работники </a:t>
            </a:r>
            <a:r>
              <a:rPr lang="ru-RU" sz="1600" dirty="0" smtClean="0"/>
              <a:t>до </a:t>
            </a:r>
            <a:r>
              <a:rPr lang="ru-RU" sz="1600" dirty="0"/>
              <a:t>40 лет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948015" y="3806761"/>
            <a:ext cx="9243985" cy="1186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Премии:</a:t>
            </a:r>
          </a:p>
          <a:p>
            <a:pPr>
              <a:lnSpc>
                <a:spcPct val="115000"/>
              </a:lnSpc>
            </a:pPr>
            <a:r>
              <a:rPr lang="ru-RU" sz="1600" dirty="0" smtClean="0"/>
              <a:t>Номинация </a:t>
            </a:r>
            <a:r>
              <a:rPr lang="ru-RU" sz="1600" b="1" dirty="0" smtClean="0"/>
              <a:t>«</a:t>
            </a:r>
            <a:r>
              <a:rPr lang="ru-RU" sz="1600" b="1" dirty="0"/>
              <a:t>Лучший молодой </a:t>
            </a:r>
            <a:r>
              <a:rPr lang="ru-RU" sz="1600" b="1" dirty="0" smtClean="0"/>
              <a:t>исследователь»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13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премий по 150 тыс.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</a:t>
            </a:r>
          </a:p>
          <a:p>
            <a:r>
              <a:rPr lang="ru-RU" sz="1600" dirty="0" smtClean="0"/>
              <a:t>Номинация </a:t>
            </a:r>
            <a:r>
              <a:rPr lang="ru-RU" sz="1600" b="1" dirty="0" smtClean="0"/>
              <a:t>«</a:t>
            </a:r>
            <a:r>
              <a:rPr lang="ru-RU" sz="1600" b="1" dirty="0"/>
              <a:t>Лучший молодой изобретатель</a:t>
            </a:r>
            <a:r>
              <a:rPr lang="ru-RU" sz="1600" b="1" dirty="0" smtClean="0"/>
              <a:t>»</a:t>
            </a:r>
            <a:r>
              <a:rPr lang="ru-RU" sz="1600" b="1" dirty="0"/>
              <a:t> </a:t>
            </a:r>
            <a:r>
              <a:rPr lang="ru-RU" sz="1600" b="1" dirty="0" smtClean="0"/>
              <a:t>и «Лучший научный руководитель» по 3 </a:t>
            </a:r>
            <a:r>
              <a:rPr lang="ru-RU" sz="1600" dirty="0" smtClean="0"/>
              <a:t>премии (1 </a:t>
            </a:r>
            <a:r>
              <a:rPr lang="ru-RU" sz="1600" dirty="0"/>
              <a:t>степень: </a:t>
            </a:r>
            <a:r>
              <a:rPr lang="ru-RU" sz="1600" b="1" dirty="0"/>
              <a:t>200 </a:t>
            </a:r>
            <a:r>
              <a:rPr lang="ru-RU" sz="1600" b="1" dirty="0" smtClean="0"/>
              <a:t>тыс. руб., </a:t>
            </a:r>
            <a:r>
              <a:rPr lang="ru-RU" sz="1600" dirty="0" smtClean="0"/>
              <a:t>2 </a:t>
            </a:r>
            <a:r>
              <a:rPr lang="ru-RU" sz="1600" dirty="0"/>
              <a:t>степень: </a:t>
            </a:r>
            <a:r>
              <a:rPr lang="ru-RU" sz="1600" b="1" dirty="0"/>
              <a:t>150 </a:t>
            </a:r>
            <a:r>
              <a:rPr lang="ru-RU" sz="1600" b="1" dirty="0" smtClean="0"/>
              <a:t>тыс. руб., </a:t>
            </a:r>
            <a:r>
              <a:rPr lang="ru-RU" sz="1600" dirty="0" smtClean="0"/>
              <a:t>3 </a:t>
            </a:r>
            <a:r>
              <a:rPr lang="ru-RU" sz="1600" dirty="0"/>
              <a:t>степень: </a:t>
            </a:r>
            <a:r>
              <a:rPr lang="ru-RU" sz="1600" b="1" dirty="0"/>
              <a:t>125 </a:t>
            </a:r>
            <a:r>
              <a:rPr lang="ru-RU" sz="1600" b="1" dirty="0" smtClean="0"/>
              <a:t>тыс. руб.</a:t>
            </a:r>
            <a:r>
              <a:rPr lang="ru-RU" sz="1600" dirty="0" smtClean="0"/>
              <a:t>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6838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6"/>
          <p:cNvSpPr/>
          <p:nvPr/>
        </p:nvSpPr>
        <p:spPr>
          <a:xfrm>
            <a:off x="0" y="0"/>
            <a:ext cx="4324395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37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9" y="60812"/>
            <a:ext cx="5762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98359" y="2612708"/>
            <a:ext cx="2655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ЗАДАЧА </a:t>
            </a:r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endParaRPr lang="ru-RU" altLang="ru-RU" sz="2400" b="1" dirty="0">
              <a:solidFill>
                <a:schemeClr val="bg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85029" y="64126"/>
            <a:ext cx="8106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atin typeface="Century Gothic" panose="020B0502020202020204" pitchFamily="34" charset="0"/>
              </a:rPr>
              <a:t>Содействие </a:t>
            </a:r>
            <a:r>
              <a:rPr lang="ru-RU" sz="2000" b="1" dirty="0">
                <a:latin typeface="Century Gothic" panose="020B0502020202020204" pitchFamily="34" charset="0"/>
              </a:rPr>
              <a:t>в реализации научных </a:t>
            </a:r>
            <a:r>
              <a:rPr lang="ru-RU" sz="2000" b="1" dirty="0" smtClean="0">
                <a:latin typeface="Century Gothic" panose="020B0502020202020204" pitchFamily="34" charset="0"/>
              </a:rPr>
              <a:t>и инновационных </a:t>
            </a:r>
            <a:r>
              <a:rPr lang="ru-RU" sz="2000" b="1" dirty="0">
                <a:latin typeface="Century Gothic" panose="020B0502020202020204" pitchFamily="34" charset="0"/>
              </a:rPr>
              <a:t>проектов </a:t>
            </a:r>
            <a:r>
              <a:rPr lang="ru-RU" sz="2000" b="1" dirty="0" smtClean="0">
                <a:latin typeface="Century Gothic" panose="020B0502020202020204" pitchFamily="34" charset="0"/>
              </a:rPr>
              <a:t>и </a:t>
            </a:r>
            <a:r>
              <a:rPr lang="ru-RU" sz="2000" b="1" dirty="0">
                <a:latin typeface="Century Gothic" panose="020B0502020202020204" pitchFamily="34" charset="0"/>
              </a:rPr>
              <a:t>программ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862206"/>
              </p:ext>
            </p:extLst>
          </p:nvPr>
        </p:nvGraphicFramePr>
        <p:xfrm>
          <a:off x="4180795" y="1226439"/>
          <a:ext cx="7706405" cy="30265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06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0584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 Организация совместного с РФФИ конкурса на предоставление поддержки проектам, в том числе реализуемым молодыми учеными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202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 Организация конкурса на предоставление субсидий субъектам инновационной деятельности на подготовку, осуществление трансфера и коммерциализацию технологий, включая выпуск опытной партии продукции, ее сертификацию, модернизацию производства и прочие мероприятия</a:t>
                      </a:r>
                    </a:p>
                    <a:p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 Поддержка инновационной инфраструктуры: предоставление субсидий бизнес-инкубатору и УК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Академпарка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416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143" y="1527254"/>
            <a:ext cx="1396159" cy="714418"/>
          </a:xfrm>
          <a:prstGeom prst="rect">
            <a:avLst/>
          </a:prstGeom>
        </p:spPr>
      </p:pic>
      <p:sp>
        <p:nvSpPr>
          <p:cNvPr id="6" name="Прямоугольник 16"/>
          <p:cNvSpPr/>
          <p:nvPr/>
        </p:nvSpPr>
        <p:spPr>
          <a:xfrm>
            <a:off x="0" y="0"/>
            <a:ext cx="4324395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37" name="Рисунок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9" y="60812"/>
            <a:ext cx="5762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98359" y="2612708"/>
            <a:ext cx="2655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ЗАДАЧА </a:t>
            </a:r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endParaRPr lang="ru-RU" altLang="ru-RU" sz="2400" b="1" dirty="0">
              <a:solidFill>
                <a:schemeClr val="bg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31047" y="308620"/>
            <a:ext cx="8106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atin typeface="Century Gothic" panose="020B0502020202020204" pitchFamily="34" charset="0"/>
              </a:rPr>
              <a:t>Конкурс Правительства Новосибирской области и Российского фонда фундаментальных исследований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97302" y="1213644"/>
            <a:ext cx="707026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+mn-lt"/>
                <a:cs typeface="Calibri Light" panose="020F0302020204030204" pitchFamily="34" charset="0"/>
              </a:rPr>
              <a:t>- региональный конкурс проектов фундаментальных научных исследований «</a:t>
            </a:r>
            <a:r>
              <a:rPr lang="ru-RU" sz="2000" dirty="0" err="1">
                <a:latin typeface="+mn-lt"/>
                <a:cs typeface="Calibri Light" panose="020F0302020204030204" pitchFamily="34" charset="0"/>
              </a:rPr>
              <a:t>р_а_Новосибирск</a:t>
            </a:r>
            <a:r>
              <a:rPr lang="ru-RU" sz="2000" dirty="0" smtClean="0">
                <a:latin typeface="+mn-lt"/>
                <a:cs typeface="Calibri Light" panose="020F0302020204030204" pitchFamily="34" charset="0"/>
              </a:rPr>
              <a:t>»</a:t>
            </a:r>
            <a:r>
              <a:rPr lang="ru-RU" sz="2000" dirty="0">
                <a:latin typeface="+mn-lt"/>
                <a:cs typeface="Calibri Light" panose="020F0302020204030204" pitchFamily="34" charset="0"/>
              </a:rPr>
              <a:t/>
            </a:r>
            <a:br>
              <a:rPr lang="ru-RU" sz="2000" dirty="0">
                <a:latin typeface="+mn-lt"/>
                <a:cs typeface="Calibri Light" panose="020F0302020204030204" pitchFamily="34" charset="0"/>
              </a:rPr>
            </a:br>
            <a:r>
              <a:rPr lang="ru-RU" sz="2000" dirty="0">
                <a:latin typeface="+mn-lt"/>
                <a:cs typeface="Calibri Light" panose="020F0302020204030204" pitchFamily="34" charset="0"/>
              </a:rPr>
              <a:t>- региональный конкурс на лучшие проекты фундаментальных научных исследований, выполняемые молодыми учеными – «</a:t>
            </a:r>
            <a:r>
              <a:rPr lang="ru-RU" sz="2000" dirty="0" err="1">
                <a:latin typeface="+mn-lt"/>
                <a:cs typeface="Calibri Light" panose="020F0302020204030204" pitchFamily="34" charset="0"/>
              </a:rPr>
              <a:t>р_мол_а</a:t>
            </a:r>
            <a:r>
              <a:rPr lang="ru-RU" sz="2000" dirty="0">
                <a:latin typeface="+mn-lt"/>
                <a:cs typeface="Calibri Light" panose="020F0302020204030204" pitchFamily="34" charset="0"/>
              </a:rPr>
              <a:t>_ Новосибирск</a:t>
            </a:r>
            <a:r>
              <a:rPr lang="ru-RU" sz="2000" dirty="0" smtClean="0">
                <a:latin typeface="+mn-lt"/>
                <a:cs typeface="Calibri Light" panose="020F0302020204030204" pitchFamily="34" charset="0"/>
              </a:rPr>
              <a:t>»</a:t>
            </a:r>
            <a:endParaRPr lang="ru-RU" sz="2000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83935" y="2900117"/>
            <a:ext cx="81480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+mn-lt"/>
                <a:cs typeface="Calibri Light" panose="020F0302020204030204" pitchFamily="34" charset="0"/>
              </a:rPr>
              <a:t>03.11.2020</a:t>
            </a:r>
            <a:r>
              <a:rPr lang="en-US" sz="2000" dirty="0">
                <a:latin typeface="+mn-lt"/>
                <a:cs typeface="Calibri Light" panose="020F0302020204030204" pitchFamily="34" charset="0"/>
              </a:rPr>
              <a:t> </a:t>
            </a:r>
            <a:r>
              <a:rPr lang="ru-RU" sz="2000" dirty="0">
                <a:latin typeface="+mn-lt"/>
                <a:cs typeface="Calibri Light" panose="020F0302020204030204" pitchFamily="34" charset="0"/>
              </a:rPr>
              <a:t>Объявлены Конкурсы 2021 года РФФИ </a:t>
            </a:r>
            <a:endParaRPr lang="ru-RU" sz="2000" dirty="0" smtClean="0">
              <a:latin typeface="+mn-lt"/>
              <a:cs typeface="Calibri Light" panose="020F0302020204030204" pitchFamily="34" charset="0"/>
            </a:endParaRPr>
          </a:p>
          <a:p>
            <a:pPr algn="just"/>
            <a:r>
              <a:rPr lang="ru-RU" sz="2000" dirty="0" smtClean="0">
                <a:latin typeface="+mn-lt"/>
                <a:cs typeface="Calibri Light" panose="020F0302020204030204" pitchFamily="34" charset="0"/>
              </a:rPr>
              <a:t>- </a:t>
            </a:r>
            <a:r>
              <a:rPr lang="ru-RU" sz="2000" dirty="0">
                <a:latin typeface="+mn-lt"/>
                <a:cs typeface="Calibri Light" panose="020F0302020204030204" pitchFamily="34" charset="0"/>
              </a:rPr>
              <a:t>подано 319 заявок, в том числе: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i="1" dirty="0" smtClean="0">
                <a:cs typeface="Times New Roman" panose="02020603050405020304" pitchFamily="18" charset="0"/>
              </a:rPr>
              <a:t>- </a:t>
            </a:r>
            <a:r>
              <a:rPr lang="ru-RU" i="1" dirty="0" err="1">
                <a:cs typeface="Times New Roman" panose="02020603050405020304" pitchFamily="18" charset="0"/>
              </a:rPr>
              <a:t>р_а_Новосибирск</a:t>
            </a:r>
            <a:r>
              <a:rPr lang="ru-RU" i="1" dirty="0">
                <a:cs typeface="Times New Roman" panose="02020603050405020304" pitchFamily="18" charset="0"/>
              </a:rPr>
              <a:t> – 170 заявок;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i="1" dirty="0">
                <a:cs typeface="Times New Roman" panose="02020603050405020304" pitchFamily="18" charset="0"/>
              </a:rPr>
              <a:t>- </a:t>
            </a:r>
            <a:r>
              <a:rPr lang="ru-RU" i="1" dirty="0" err="1">
                <a:cs typeface="Times New Roman" panose="02020603050405020304" pitchFamily="18" charset="0"/>
              </a:rPr>
              <a:t>р_мол_а_Новосибирск</a:t>
            </a:r>
            <a:r>
              <a:rPr lang="ru-RU" i="1" dirty="0">
                <a:cs typeface="Times New Roman" panose="02020603050405020304" pitchFamily="18" charset="0"/>
              </a:rPr>
              <a:t> – 149 заявок.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94836" y="4200667"/>
            <a:ext cx="88498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cs typeface="Times New Roman" panose="02020603050405020304" pitchFamily="18" charset="0"/>
              </a:rPr>
              <a:t>Протокол </a:t>
            </a:r>
            <a:r>
              <a:rPr lang="ru-RU" dirty="0">
                <a:cs typeface="Times New Roman" panose="02020603050405020304" pitchFamily="18" charset="0"/>
              </a:rPr>
              <a:t>№ 4 (247) решением бюро совета РФФИ </a:t>
            </a:r>
            <a:r>
              <a:rPr lang="ru-RU" dirty="0" smtClean="0">
                <a:cs typeface="Times New Roman" panose="02020603050405020304" pitchFamily="18" charset="0"/>
              </a:rPr>
              <a:t>от 01.03.2021 объявлены победители Конкурса </a:t>
            </a:r>
            <a:r>
              <a:rPr lang="ru-RU" dirty="0">
                <a:cs typeface="Times New Roman" panose="02020603050405020304" pitchFamily="18" charset="0"/>
              </a:rPr>
              <a:t>2021 </a:t>
            </a:r>
            <a:r>
              <a:rPr lang="ru-RU" dirty="0" smtClean="0">
                <a:cs typeface="Times New Roman" panose="02020603050405020304" pitchFamily="18" charset="0"/>
              </a:rPr>
              <a:t>года</a:t>
            </a:r>
            <a:endParaRPr lang="ru-RU" dirty="0">
              <a:cs typeface="Times New Roman" panose="02020603050405020304" pitchFamily="18" charset="0"/>
            </a:endParaRPr>
          </a:p>
          <a:p>
            <a:pPr marL="0" indent="0" algn="just" fontAlgn="t">
              <a:spcBef>
                <a:spcPts val="0"/>
              </a:spcBef>
              <a:buNone/>
            </a:pPr>
            <a:r>
              <a:rPr lang="ru-RU" i="1" dirty="0">
                <a:solidFill>
                  <a:srgbClr val="000000"/>
                </a:solidFill>
                <a:cs typeface="Times New Roman" panose="02020603050405020304" pitchFamily="18" charset="0"/>
              </a:rPr>
              <a:t>- </a:t>
            </a:r>
            <a:r>
              <a:rPr lang="ru-RU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р_а_Новосибирск</a:t>
            </a:r>
            <a:r>
              <a:rPr lang="ru-RU" i="1" dirty="0">
                <a:solidFill>
                  <a:srgbClr val="000000"/>
                </a:solidFill>
                <a:cs typeface="Times New Roman" panose="02020603050405020304" pitchFamily="18" charset="0"/>
              </a:rPr>
              <a:t> – 50 проектов 39 295 000 рублей;</a:t>
            </a:r>
            <a:endParaRPr lang="ru-RU" i="1" dirty="0"/>
          </a:p>
          <a:p>
            <a:pPr marL="0" indent="0" algn="just" fontAlgn="t">
              <a:spcBef>
                <a:spcPts val="0"/>
              </a:spcBef>
              <a:buNone/>
            </a:pPr>
            <a:r>
              <a:rPr lang="ru-RU" i="1" dirty="0">
                <a:solidFill>
                  <a:srgbClr val="000000"/>
                </a:solidFill>
                <a:cs typeface="Times New Roman" panose="02020603050405020304" pitchFamily="18" charset="0"/>
              </a:rPr>
              <a:t>- </a:t>
            </a:r>
            <a:r>
              <a:rPr lang="ru-RU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р_мол_а_Новосибирск</a:t>
            </a:r>
            <a:r>
              <a:rPr lang="ru-RU" i="1" dirty="0">
                <a:solidFill>
                  <a:srgbClr val="000000"/>
                </a:solidFill>
                <a:cs typeface="Times New Roman" panose="02020603050405020304" pitchFamily="18" charset="0"/>
              </a:rPr>
              <a:t> – 45 проектов 25 705 000 рублей.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78079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6"/>
          <p:cNvSpPr/>
          <p:nvPr/>
        </p:nvSpPr>
        <p:spPr>
          <a:xfrm>
            <a:off x="0" y="0"/>
            <a:ext cx="4324395" cy="6861171"/>
          </a:xfrm>
          <a:custGeom>
            <a:avLst/>
            <a:gdLst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4140679 w 4140679"/>
              <a:gd name="connsiteY2" fmla="*/ 6858000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75253"/>
              <a:gd name="connsiteX1" fmla="*/ 4140679 w 4140679"/>
              <a:gd name="connsiteY1" fmla="*/ 0 h 6875253"/>
              <a:gd name="connsiteX2" fmla="*/ 1802921 w 4140679"/>
              <a:gd name="connsiteY2" fmla="*/ 6875253 h 6875253"/>
              <a:gd name="connsiteX3" fmla="*/ 0 w 4140679"/>
              <a:gd name="connsiteY3" fmla="*/ 6858000 h 6875253"/>
              <a:gd name="connsiteX4" fmla="*/ 0 w 4140679"/>
              <a:gd name="connsiteY4" fmla="*/ 0 h 6875253"/>
              <a:gd name="connsiteX0" fmla="*/ 0 w 4140679"/>
              <a:gd name="connsiteY0" fmla="*/ 0 h 6866605"/>
              <a:gd name="connsiteX1" fmla="*/ 4140679 w 4140679"/>
              <a:gd name="connsiteY1" fmla="*/ 0 h 6866605"/>
              <a:gd name="connsiteX2" fmla="*/ 1700180 w 4140679"/>
              <a:gd name="connsiteY2" fmla="*/ 6866605 h 6866605"/>
              <a:gd name="connsiteX3" fmla="*/ 0 w 4140679"/>
              <a:gd name="connsiteY3" fmla="*/ 6858000 h 6866605"/>
              <a:gd name="connsiteX4" fmla="*/ 0 w 4140679"/>
              <a:gd name="connsiteY4" fmla="*/ 0 h 6866605"/>
              <a:gd name="connsiteX0" fmla="*/ 0 w 4140679"/>
              <a:gd name="connsiteY0" fmla="*/ 0 h 6858000"/>
              <a:gd name="connsiteX1" fmla="*/ 4140679 w 4140679"/>
              <a:gd name="connsiteY1" fmla="*/ 0 h 6858000"/>
              <a:gd name="connsiteX2" fmla="*/ 1629051 w 4140679"/>
              <a:gd name="connsiteY2" fmla="*/ 6849309 h 6858000"/>
              <a:gd name="connsiteX3" fmla="*/ 0 w 4140679"/>
              <a:gd name="connsiteY3" fmla="*/ 6858000 h 6858000"/>
              <a:gd name="connsiteX4" fmla="*/ 0 w 4140679"/>
              <a:gd name="connsiteY4" fmla="*/ 0 h 6858000"/>
              <a:gd name="connsiteX0" fmla="*/ 0 w 4140679"/>
              <a:gd name="connsiteY0" fmla="*/ 0 h 6892550"/>
              <a:gd name="connsiteX1" fmla="*/ 4140679 w 4140679"/>
              <a:gd name="connsiteY1" fmla="*/ 0 h 6892550"/>
              <a:gd name="connsiteX2" fmla="*/ 1652760 w 4140679"/>
              <a:gd name="connsiteY2" fmla="*/ 6892550 h 6892550"/>
              <a:gd name="connsiteX3" fmla="*/ 0 w 4140679"/>
              <a:gd name="connsiteY3" fmla="*/ 6858000 h 6892550"/>
              <a:gd name="connsiteX4" fmla="*/ 0 w 4140679"/>
              <a:gd name="connsiteY4" fmla="*/ 0 h 6892550"/>
              <a:gd name="connsiteX0" fmla="*/ 0 w 4014228"/>
              <a:gd name="connsiteY0" fmla="*/ 0 h 6892550"/>
              <a:gd name="connsiteX1" fmla="*/ 4014228 w 4014228"/>
              <a:gd name="connsiteY1" fmla="*/ 25945 h 6892550"/>
              <a:gd name="connsiteX2" fmla="*/ 1652760 w 4014228"/>
              <a:gd name="connsiteY2" fmla="*/ 6892550 h 6892550"/>
              <a:gd name="connsiteX3" fmla="*/ 0 w 4014228"/>
              <a:gd name="connsiteY3" fmla="*/ 6858000 h 6892550"/>
              <a:gd name="connsiteX4" fmla="*/ 0 w 4014228"/>
              <a:gd name="connsiteY4" fmla="*/ 0 h 6892550"/>
              <a:gd name="connsiteX0" fmla="*/ 0 w 4148582"/>
              <a:gd name="connsiteY0" fmla="*/ 0 h 6892550"/>
              <a:gd name="connsiteX1" fmla="*/ 4148582 w 4148582"/>
              <a:gd name="connsiteY1" fmla="*/ 25945 h 6892550"/>
              <a:gd name="connsiteX2" fmla="*/ 1652760 w 4148582"/>
              <a:gd name="connsiteY2" fmla="*/ 6892550 h 6892550"/>
              <a:gd name="connsiteX3" fmla="*/ 0 w 4148582"/>
              <a:gd name="connsiteY3" fmla="*/ 6858000 h 6892550"/>
              <a:gd name="connsiteX4" fmla="*/ 0 w 4148582"/>
              <a:gd name="connsiteY4" fmla="*/ 0 h 6892550"/>
              <a:gd name="connsiteX0" fmla="*/ 0 w 4148582"/>
              <a:gd name="connsiteY0" fmla="*/ 3004 h 6895554"/>
              <a:gd name="connsiteX1" fmla="*/ 4148582 w 4148582"/>
              <a:gd name="connsiteY1" fmla="*/ 0 h 6895554"/>
              <a:gd name="connsiteX2" fmla="*/ 1652760 w 4148582"/>
              <a:gd name="connsiteY2" fmla="*/ 6895554 h 6895554"/>
              <a:gd name="connsiteX3" fmla="*/ 0 w 4148582"/>
              <a:gd name="connsiteY3" fmla="*/ 6861004 h 6895554"/>
              <a:gd name="connsiteX4" fmla="*/ 0 w 4148582"/>
              <a:gd name="connsiteY4" fmla="*/ 3004 h 6895554"/>
              <a:gd name="connsiteX0" fmla="*/ 0 w 4148582"/>
              <a:gd name="connsiteY0" fmla="*/ 3004 h 6899862"/>
              <a:gd name="connsiteX1" fmla="*/ 4148582 w 4148582"/>
              <a:gd name="connsiteY1" fmla="*/ 0 h 6899862"/>
              <a:gd name="connsiteX2" fmla="*/ 1652760 w 4148582"/>
              <a:gd name="connsiteY2" fmla="*/ 6895554 h 6899862"/>
              <a:gd name="connsiteX3" fmla="*/ 0 w 4148582"/>
              <a:gd name="connsiteY3" fmla="*/ 6899862 h 6899862"/>
              <a:gd name="connsiteX4" fmla="*/ 0 w 4148582"/>
              <a:gd name="connsiteY4" fmla="*/ 3004 h 6899862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0 w 4148582"/>
              <a:gd name="connsiteY3" fmla="*/ 6899862 h 6924697"/>
              <a:gd name="connsiteX4" fmla="*/ 0 w 4148582"/>
              <a:gd name="connsiteY4" fmla="*/ 3004 h 6924697"/>
              <a:gd name="connsiteX0" fmla="*/ 0 w 4148582"/>
              <a:gd name="connsiteY0" fmla="*/ 3004 h 6924697"/>
              <a:gd name="connsiteX1" fmla="*/ 4148582 w 4148582"/>
              <a:gd name="connsiteY1" fmla="*/ 0 h 6924697"/>
              <a:gd name="connsiteX2" fmla="*/ 1643942 w 4148582"/>
              <a:gd name="connsiteY2" fmla="*/ 6924697 h 6924697"/>
              <a:gd name="connsiteX3" fmla="*/ 8818 w 4148582"/>
              <a:gd name="connsiteY3" fmla="*/ 6919290 h 6924697"/>
              <a:gd name="connsiteX4" fmla="*/ 0 w 4148582"/>
              <a:gd name="connsiteY4" fmla="*/ 3004 h 692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582" h="6924697">
                <a:moveTo>
                  <a:pt x="0" y="3004"/>
                </a:moveTo>
                <a:lnTo>
                  <a:pt x="4148582" y="0"/>
                </a:lnTo>
                <a:lnTo>
                  <a:pt x="1643942" y="6924697"/>
                </a:lnTo>
                <a:lnTo>
                  <a:pt x="8818" y="6919290"/>
                </a:lnTo>
                <a:cubicBezTo>
                  <a:pt x="5879" y="4613861"/>
                  <a:pt x="2939" y="2308433"/>
                  <a:pt x="0" y="3004"/>
                </a:cubicBezTo>
                <a:close/>
              </a:path>
            </a:pathLst>
          </a:custGeom>
          <a:blipFill dpi="0"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366" t="-476" r="-25958" b="-8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37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9" y="60812"/>
            <a:ext cx="5762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71995" y="264283"/>
            <a:ext cx="802000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900" b="1" dirty="0" smtClean="0">
                <a:latin typeface="Century Gothic" panose="020B0502020202020204" pitchFamily="34" charset="0"/>
              </a:rPr>
              <a:t>Развитие </a:t>
            </a:r>
            <a:r>
              <a:rPr lang="ru-RU" sz="1900" b="1" dirty="0">
                <a:latin typeface="Century Gothic" panose="020B0502020202020204" pitchFamily="34" charset="0"/>
              </a:rPr>
              <a:t>инфраструктуры для осуществления научной, научно-технической и инновационной </a:t>
            </a:r>
            <a:r>
              <a:rPr lang="ru-RU" sz="1900" b="1" dirty="0" smtClean="0">
                <a:latin typeface="Century Gothic" panose="020B0502020202020204" pitchFamily="34" charset="0"/>
              </a:rPr>
              <a:t>деятельности</a:t>
            </a:r>
            <a:endParaRPr lang="ru-RU" sz="1900" b="1" dirty="0">
              <a:latin typeface="Century Gothic" panose="020B0502020202020204" pitchFamily="34" charset="0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98359" y="2612708"/>
            <a:ext cx="2655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ЗАДАЧА </a:t>
            </a:r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endParaRPr lang="ru-RU" altLang="ru-RU" sz="2400" b="1" dirty="0">
              <a:solidFill>
                <a:schemeClr val="bg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38459"/>
              </p:ext>
            </p:extLst>
          </p:nvPr>
        </p:nvGraphicFramePr>
        <p:xfrm>
          <a:off x="4192511" y="1205673"/>
          <a:ext cx="7482032" cy="32443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82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0398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4.1. Содействие реализации проекта ЦКП «СКИФ»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сопровождение деятельности Координационного штаба по реализации проекта ЦКП «СКИФ»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9962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4.2. Разработка концепции проекта «</a:t>
                      </a:r>
                      <a:r>
                        <a:rPr lang="ru-RU" sz="1800" b="1" dirty="0" err="1" smtClean="0"/>
                        <a:t>СмартСити</a:t>
                      </a:r>
                      <a:r>
                        <a:rPr lang="ru-RU" sz="1800" b="1" dirty="0" smtClean="0"/>
                        <a:t>-Новосибирск»</a:t>
                      </a:r>
                    </a:p>
                    <a:p>
                      <a:endParaRPr lang="ru-RU" sz="1800" b="1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4.3. Содействие в проработке и реализации проектов создания научной и инновационной инфраструктуры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4.4.  Содействие реализации проектов развития инфраструктуры Научно-технологического парка новосибирского Академгородка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470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4121</TotalTime>
  <Words>1796</Words>
  <Application>Microsoft Office PowerPoint</Application>
  <PresentationFormat>Широкоэкранный</PresentationFormat>
  <Paragraphs>243</Paragraphs>
  <Slides>23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Malgun Gothic Semilight</vt:lpstr>
      <vt:lpstr>MS PGothic</vt:lpstr>
      <vt:lpstr>Arial</vt:lpstr>
      <vt:lpstr>Arial Black</vt:lpstr>
      <vt:lpstr>Calibri</vt:lpstr>
      <vt:lpstr>Calibri Light</vt:lpstr>
      <vt:lpstr>Century Gothic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btt@nso.ru</dc:creator>
  <cp:lastModifiedBy>Курганова Екатерина Владимировна</cp:lastModifiedBy>
  <cp:revision>221</cp:revision>
  <cp:lastPrinted>2021-03-15T01:54:52Z</cp:lastPrinted>
  <dcterms:created xsi:type="dcterms:W3CDTF">2020-11-27T05:55:07Z</dcterms:created>
  <dcterms:modified xsi:type="dcterms:W3CDTF">2021-03-15T13:01:55Z</dcterms:modified>
</cp:coreProperties>
</file>