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8" r:id="rId2"/>
    <p:sldId id="401" r:id="rId3"/>
    <p:sldId id="405" r:id="rId4"/>
    <p:sldId id="330" r:id="rId5"/>
    <p:sldId id="408" r:id="rId6"/>
    <p:sldId id="410" r:id="rId7"/>
    <p:sldId id="406" r:id="rId8"/>
    <p:sldId id="343" r:id="rId9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1A1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72BF2C-0A81-4D09-B1AA-502A963C72A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70605F-4A3E-435D-A9BD-467EB8D8C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71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E7E2-656D-4814-9379-4AA563B0421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0605F-4A3E-435D-A9BD-467EB8D8C36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4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0605F-4A3E-435D-A9BD-467EB8D8C3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7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0605F-4A3E-435D-A9BD-467EB8D8C3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6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0605F-4A3E-435D-A9BD-467EB8D8C3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9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9E98-35A7-4078-82C4-18DB9459AD79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43FC-D7AF-4994-9A04-7D98960B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8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80DC9-A509-4D53-910B-C7958BD7F6D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62C2-D532-4019-AEB9-6026175CC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9750-41EE-4C8C-AAFA-B487F0B6D8C4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8C8E-4709-492A-BD05-48E1C36D1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9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307A-F0B6-4057-9A2C-0363C9B0FBD0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BDB-74D8-4FCE-90D5-B95E2E544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E636-69E7-425A-AC8A-D684D0371322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8704-8DE8-42EB-B8E3-BBB4EA42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4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6843-3B7A-4D25-8B6F-FCE3E3E7E604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68E4-08B6-4051-A951-DBFFFA461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267D-74CE-41C3-8105-CB14795AEEF3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7A5B-D0B0-440F-B402-F1D5D55CA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4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57E8F-EBF8-45A7-A877-88896CDBA47A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389C-DDAB-41D9-82C9-E88EFD30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7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7BC0-C564-4603-B517-D7D992965604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BA02-B78B-4AD6-9EDA-E585E86C1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22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D7F4-C63C-4B2F-83C7-CB05BDABD188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8133-1A35-4300-857F-617A68FC5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8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984F-BA44-4A17-9351-3B60A100D201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7942-AA4D-47EF-B46E-96877FAA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7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39D9F-1FA3-4098-B946-6EA20AC554AC}" type="datetimeFigureOut">
              <a:rPr lang="ru-RU"/>
              <a:pPr>
                <a:defRPr/>
              </a:pPr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B8D1E5-9380-4B3B-A8C7-21889B401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uka.nso.ru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4"/>
          <p:cNvSpPr txBox="1">
            <a:spLocks noChangeArrowheads="1"/>
          </p:cNvSpPr>
          <p:nvPr/>
        </p:nvSpPr>
        <p:spPr bwMode="auto">
          <a:xfrm>
            <a:off x="339725" y="5627688"/>
            <a:ext cx="87122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 b="1" dirty="0">
                <a:latin typeface="Century Gothic" panose="020B0502020202020204" pitchFamily="34" charset="0"/>
              </a:rPr>
              <a:t>Васильев Алексей Владимирович</a:t>
            </a:r>
            <a:endParaRPr lang="en-US" altLang="ru-RU" sz="900" b="1" dirty="0">
              <a:latin typeface="Century Gothic" panose="020B0502020202020204" pitchFamily="34" charset="0"/>
            </a:endParaRPr>
          </a:p>
          <a:p>
            <a:r>
              <a:rPr lang="ru-RU" altLang="ru-RU" sz="2000" dirty="0">
                <a:latin typeface="Century Gothic" panose="020B0502020202020204" pitchFamily="34" charset="0"/>
              </a:rPr>
              <a:t>министр науки и инновационной политики </a:t>
            </a:r>
            <a:r>
              <a:rPr lang="ru-RU" altLang="ru-RU" sz="2000" dirty="0" smtClean="0">
                <a:latin typeface="Century Gothic" panose="020B0502020202020204" pitchFamily="34" charset="0"/>
              </a:rPr>
              <a:t/>
            </a:r>
            <a:br>
              <a:rPr lang="ru-RU" altLang="ru-RU" sz="2000" dirty="0" smtClean="0">
                <a:latin typeface="Century Gothic" panose="020B0502020202020204" pitchFamily="34" charset="0"/>
              </a:rPr>
            </a:br>
            <a:r>
              <a:rPr lang="ru-RU" altLang="ru-RU" sz="2000" dirty="0" smtClean="0">
                <a:latin typeface="Century Gothic" panose="020B0502020202020204" pitchFamily="34" charset="0"/>
              </a:rPr>
              <a:t>Новосибирской </a:t>
            </a:r>
            <a:r>
              <a:rPr lang="ru-RU" altLang="ru-RU" sz="2000" dirty="0">
                <a:latin typeface="Century Gothic" panose="020B0502020202020204" pitchFamily="34" charset="0"/>
              </a:rPr>
              <a:t>области</a:t>
            </a:r>
          </a:p>
        </p:txBody>
      </p:sp>
      <p:grpSp>
        <p:nvGrpSpPr>
          <p:cNvPr id="3075" name="Группа 17"/>
          <p:cNvGrpSpPr>
            <a:grpSpLocks/>
          </p:cNvGrpSpPr>
          <p:nvPr/>
        </p:nvGrpSpPr>
        <p:grpSpPr bwMode="auto">
          <a:xfrm>
            <a:off x="0" y="1384300"/>
            <a:ext cx="12192000" cy="4024313"/>
            <a:chOff x="0" y="1328738"/>
            <a:chExt cx="12192000" cy="4222809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0" y="1328738"/>
              <a:ext cx="12192000" cy="999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0" y="5541552"/>
              <a:ext cx="12192000" cy="999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" r="34499" b="4667"/>
          <a:stretch/>
        </p:blipFill>
        <p:spPr>
          <a:xfrm>
            <a:off x="6350" y="1414980"/>
            <a:ext cx="4137232" cy="39720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3108325" y="1393825"/>
            <a:ext cx="1031875" cy="4014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25" y="1400174"/>
            <a:ext cx="4208463" cy="3998913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8023225" y="1384300"/>
            <a:ext cx="1046163" cy="40147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араллелограмм 2"/>
          <p:cNvSpPr/>
          <p:nvPr/>
        </p:nvSpPr>
        <p:spPr>
          <a:xfrm>
            <a:off x="3135313" y="1397000"/>
            <a:ext cx="5892800" cy="3990975"/>
          </a:xfrm>
          <a:prstGeom prst="parallelogram">
            <a:avLst>
              <a:gd name="adj" fmla="val 25839"/>
            </a:avLst>
          </a:prstGeom>
          <a:blipFill dpi="0"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72" t="-24982" r="-3567" b="-8854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43085" y="2676355"/>
            <a:ext cx="121856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О мерах поддержки молодых ученых и специалистов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5425" y="5703672"/>
            <a:ext cx="613853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Конкурсная документация: </a:t>
            </a:r>
            <a:r>
              <a:rPr lang="en-US" dirty="0">
                <a:hlinkClick r:id="rId3"/>
              </a:rPr>
              <a:t>http://nauka.nso.ru/</a:t>
            </a:r>
            <a:r>
              <a:rPr lang="ru-RU" dirty="0"/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(в разделе «Деятельность»/ «Конкурсы</a:t>
            </a:r>
            <a:r>
              <a:rPr lang="ru-RU" dirty="0" smtClean="0"/>
              <a:t>») </a:t>
            </a:r>
            <a:r>
              <a:rPr lang="ru-RU" dirty="0" smtClean="0">
                <a:solidFill>
                  <a:srgbClr val="FF0000"/>
                </a:solidFill>
              </a:rPr>
              <a:t>с апреля 2021 г.</a:t>
            </a:r>
            <a:endParaRPr lang="ru-RU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16"/>
          <p:cNvSpPr/>
          <p:nvPr/>
        </p:nvSpPr>
        <p:spPr>
          <a:xfrm>
            <a:off x="1" y="0"/>
            <a:ext cx="3562015" cy="6861171"/>
          </a:xfrm>
          <a:custGeom>
            <a:avLst/>
            <a:gdLst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4140679 w 4140679"/>
              <a:gd name="connsiteY2" fmla="*/ 6858000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75253"/>
              <a:gd name="connsiteX1" fmla="*/ 4140679 w 4140679"/>
              <a:gd name="connsiteY1" fmla="*/ 0 h 6875253"/>
              <a:gd name="connsiteX2" fmla="*/ 1802921 w 4140679"/>
              <a:gd name="connsiteY2" fmla="*/ 6875253 h 6875253"/>
              <a:gd name="connsiteX3" fmla="*/ 0 w 4140679"/>
              <a:gd name="connsiteY3" fmla="*/ 6858000 h 6875253"/>
              <a:gd name="connsiteX4" fmla="*/ 0 w 4140679"/>
              <a:gd name="connsiteY4" fmla="*/ 0 h 6875253"/>
              <a:gd name="connsiteX0" fmla="*/ 0 w 4140679"/>
              <a:gd name="connsiteY0" fmla="*/ 0 h 6866605"/>
              <a:gd name="connsiteX1" fmla="*/ 4140679 w 4140679"/>
              <a:gd name="connsiteY1" fmla="*/ 0 h 6866605"/>
              <a:gd name="connsiteX2" fmla="*/ 1700180 w 4140679"/>
              <a:gd name="connsiteY2" fmla="*/ 6866605 h 6866605"/>
              <a:gd name="connsiteX3" fmla="*/ 0 w 4140679"/>
              <a:gd name="connsiteY3" fmla="*/ 6858000 h 6866605"/>
              <a:gd name="connsiteX4" fmla="*/ 0 w 4140679"/>
              <a:gd name="connsiteY4" fmla="*/ 0 h 6866605"/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1629051 w 4140679"/>
              <a:gd name="connsiteY2" fmla="*/ 6849309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92550"/>
              <a:gd name="connsiteX1" fmla="*/ 4140679 w 4140679"/>
              <a:gd name="connsiteY1" fmla="*/ 0 h 6892550"/>
              <a:gd name="connsiteX2" fmla="*/ 1652760 w 4140679"/>
              <a:gd name="connsiteY2" fmla="*/ 6892550 h 6892550"/>
              <a:gd name="connsiteX3" fmla="*/ 0 w 4140679"/>
              <a:gd name="connsiteY3" fmla="*/ 6858000 h 6892550"/>
              <a:gd name="connsiteX4" fmla="*/ 0 w 4140679"/>
              <a:gd name="connsiteY4" fmla="*/ 0 h 6892550"/>
              <a:gd name="connsiteX0" fmla="*/ 0 w 4014228"/>
              <a:gd name="connsiteY0" fmla="*/ 0 h 6892550"/>
              <a:gd name="connsiteX1" fmla="*/ 4014228 w 4014228"/>
              <a:gd name="connsiteY1" fmla="*/ 25945 h 6892550"/>
              <a:gd name="connsiteX2" fmla="*/ 1652760 w 4014228"/>
              <a:gd name="connsiteY2" fmla="*/ 6892550 h 6892550"/>
              <a:gd name="connsiteX3" fmla="*/ 0 w 4014228"/>
              <a:gd name="connsiteY3" fmla="*/ 6858000 h 6892550"/>
              <a:gd name="connsiteX4" fmla="*/ 0 w 4014228"/>
              <a:gd name="connsiteY4" fmla="*/ 0 h 6892550"/>
              <a:gd name="connsiteX0" fmla="*/ 0 w 4148582"/>
              <a:gd name="connsiteY0" fmla="*/ 0 h 6892550"/>
              <a:gd name="connsiteX1" fmla="*/ 4148582 w 4148582"/>
              <a:gd name="connsiteY1" fmla="*/ 25945 h 6892550"/>
              <a:gd name="connsiteX2" fmla="*/ 1652760 w 4148582"/>
              <a:gd name="connsiteY2" fmla="*/ 6892550 h 6892550"/>
              <a:gd name="connsiteX3" fmla="*/ 0 w 4148582"/>
              <a:gd name="connsiteY3" fmla="*/ 6858000 h 6892550"/>
              <a:gd name="connsiteX4" fmla="*/ 0 w 4148582"/>
              <a:gd name="connsiteY4" fmla="*/ 0 h 6892550"/>
              <a:gd name="connsiteX0" fmla="*/ 0 w 4148582"/>
              <a:gd name="connsiteY0" fmla="*/ 3004 h 6895554"/>
              <a:gd name="connsiteX1" fmla="*/ 4148582 w 4148582"/>
              <a:gd name="connsiteY1" fmla="*/ 0 h 6895554"/>
              <a:gd name="connsiteX2" fmla="*/ 1652760 w 4148582"/>
              <a:gd name="connsiteY2" fmla="*/ 6895554 h 6895554"/>
              <a:gd name="connsiteX3" fmla="*/ 0 w 4148582"/>
              <a:gd name="connsiteY3" fmla="*/ 6861004 h 6895554"/>
              <a:gd name="connsiteX4" fmla="*/ 0 w 4148582"/>
              <a:gd name="connsiteY4" fmla="*/ 3004 h 6895554"/>
              <a:gd name="connsiteX0" fmla="*/ 0 w 4148582"/>
              <a:gd name="connsiteY0" fmla="*/ 3004 h 6899862"/>
              <a:gd name="connsiteX1" fmla="*/ 4148582 w 4148582"/>
              <a:gd name="connsiteY1" fmla="*/ 0 h 6899862"/>
              <a:gd name="connsiteX2" fmla="*/ 1652760 w 4148582"/>
              <a:gd name="connsiteY2" fmla="*/ 6895554 h 6899862"/>
              <a:gd name="connsiteX3" fmla="*/ 0 w 4148582"/>
              <a:gd name="connsiteY3" fmla="*/ 6899862 h 6899862"/>
              <a:gd name="connsiteX4" fmla="*/ 0 w 4148582"/>
              <a:gd name="connsiteY4" fmla="*/ 3004 h 6899862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0 w 4148582"/>
              <a:gd name="connsiteY3" fmla="*/ 6899862 h 6924697"/>
              <a:gd name="connsiteX4" fmla="*/ 0 w 4148582"/>
              <a:gd name="connsiteY4" fmla="*/ 3004 h 6924697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8818 w 4148582"/>
              <a:gd name="connsiteY3" fmla="*/ 6919290 h 6924697"/>
              <a:gd name="connsiteX4" fmla="*/ 0 w 4148582"/>
              <a:gd name="connsiteY4" fmla="*/ 3004 h 69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582" h="6924697">
                <a:moveTo>
                  <a:pt x="0" y="3004"/>
                </a:moveTo>
                <a:lnTo>
                  <a:pt x="4148582" y="0"/>
                </a:lnTo>
                <a:lnTo>
                  <a:pt x="1643942" y="6924697"/>
                </a:lnTo>
                <a:lnTo>
                  <a:pt x="8818" y="6919290"/>
                </a:lnTo>
                <a:cubicBezTo>
                  <a:pt x="5879" y="4613861"/>
                  <a:pt x="2939" y="2308433"/>
                  <a:pt x="0" y="3004"/>
                </a:cubicBezTo>
                <a:close/>
              </a:path>
            </a:pathLst>
          </a:custGeom>
          <a:blipFill dpi="0" rotWithShape="1">
            <a:blip r:embed="rId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Рисунок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59" y="60812"/>
            <a:ext cx="576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98359" y="1808925"/>
            <a:ext cx="26550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Конкурсы Правительства Новосибирской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области для молодых ученых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654" y="6379207"/>
            <a:ext cx="896666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Новосибирской области от 15.11.2010 № </a:t>
            </a:r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212-п</a:t>
            </a:r>
            <a:endParaRPr lang="ru-RU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0952" y="5478429"/>
            <a:ext cx="1216745" cy="1182630"/>
          </a:xfrm>
          <a:prstGeom prst="rect">
            <a:avLst/>
          </a:prstGeom>
        </p:spPr>
      </p:pic>
      <p:pic>
        <p:nvPicPr>
          <p:cNvPr id="9" name="Picture 2" descr="Картинки по запросу &quot;госуслуги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10536" y="5615648"/>
            <a:ext cx="781464" cy="7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84762" y="15298"/>
            <a:ext cx="8234938" cy="222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Стипендии:</a:t>
            </a:r>
          </a:p>
          <a:p>
            <a:pPr>
              <a:spcAft>
                <a:spcPts val="0"/>
              </a:spcAft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именных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стипендий,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рублей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ежемесячно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аспирант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(со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года обучения)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35 лет</a:t>
            </a:r>
          </a:p>
          <a:p>
            <a:pPr marL="182563" indent="-1825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аспиранты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очной формы 1 года обучения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 35 лет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(включительно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400" u="sng" dirty="0">
                <a:ea typeface="Calibri" panose="020F0502020204030204" pitchFamily="34" charset="0"/>
                <a:cs typeface="Times New Roman" panose="02020603050405020304" pitchFamily="18" charset="0"/>
              </a:rPr>
              <a:t>осуществляющие трудовую деятельность в </a:t>
            </a:r>
            <a:r>
              <a:rPr lang="ru-RU" sz="14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организации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менее 1 года 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докторант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очной формы обучения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Поддержанные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проекты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(2021 г.): </a:t>
            </a:r>
          </a:p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ГНЦ Вектор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1; ФИЦ </a:t>
            </a:r>
            <a:r>
              <a:rPr lang="ru-RU" sz="1600" b="1" dirty="0" err="1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ИЦиГ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1;  ФИЦ ФТМ – 1; ИГ – 1; ИНХ – 1; ИТПМ – 1; ИХТТМ – 2; ИХБФМ – 1; ИЯФ –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srgbClr val="7131A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8728" y="2058429"/>
            <a:ext cx="9240972" cy="1765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Гранты:</a:t>
            </a:r>
          </a:p>
          <a:p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грантов,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500 тыс. рублей</a:t>
            </a:r>
          </a:p>
          <a:p>
            <a:r>
              <a:rPr lang="ru-RU" sz="1400" b="1" dirty="0" smtClean="0"/>
              <a:t>Коллектив</a:t>
            </a:r>
            <a:r>
              <a:rPr lang="ru-RU" sz="1400" dirty="0" smtClean="0"/>
              <a:t> до </a:t>
            </a:r>
            <a:r>
              <a:rPr lang="ru-RU" sz="1400" b="1" dirty="0"/>
              <a:t>4</a:t>
            </a:r>
            <a:r>
              <a:rPr lang="ru-RU" sz="1400" dirty="0"/>
              <a:t> </a:t>
            </a:r>
            <a:r>
              <a:rPr lang="ru-RU" sz="1400" dirty="0" smtClean="0"/>
              <a:t>человек </a:t>
            </a:r>
            <a:r>
              <a:rPr lang="ru-RU" sz="1400" b="1" dirty="0"/>
              <a:t>(руководитель проекта </a:t>
            </a:r>
            <a:r>
              <a:rPr lang="ru-RU" sz="1400" dirty="0"/>
              <a:t>- научный работник, научно-педагогический работник, имеющий </a:t>
            </a:r>
            <a:r>
              <a:rPr lang="ru-RU" sz="1400" dirty="0" smtClean="0"/>
              <a:t>ученую </a:t>
            </a:r>
            <a:r>
              <a:rPr lang="ru-RU" sz="1400" dirty="0"/>
              <a:t>степень </a:t>
            </a:r>
            <a:r>
              <a:rPr lang="ru-RU" sz="1400" dirty="0" smtClean="0"/>
              <a:t>кандидата/доктора </a:t>
            </a:r>
            <a:r>
              <a:rPr lang="ru-RU" sz="1400" dirty="0"/>
              <a:t>наук </a:t>
            </a:r>
            <a:r>
              <a:rPr lang="ru-RU" sz="1400" dirty="0" smtClean="0"/>
              <a:t>до </a:t>
            </a:r>
            <a:r>
              <a:rPr lang="ru-RU" sz="1400" dirty="0"/>
              <a:t>40 лет </a:t>
            </a:r>
            <a:r>
              <a:rPr lang="ru-RU" sz="1400" dirty="0" smtClean="0"/>
              <a:t>; </a:t>
            </a:r>
            <a:r>
              <a:rPr lang="ru-RU" sz="1400" b="1" dirty="0"/>
              <a:t>чл</a:t>
            </a:r>
            <a:r>
              <a:rPr lang="ru-RU" sz="1400" b="1" dirty="0" smtClean="0"/>
              <a:t>ены коллектива </a:t>
            </a:r>
            <a:r>
              <a:rPr lang="ru-RU" sz="1400" dirty="0"/>
              <a:t>- аспиранты, докторанты, научные </a:t>
            </a:r>
            <a:r>
              <a:rPr lang="ru-RU" sz="1400" dirty="0" smtClean="0"/>
              <a:t>и научно-педагогические </a:t>
            </a:r>
            <a:r>
              <a:rPr lang="ru-RU" sz="1400" dirty="0"/>
              <a:t>работники </a:t>
            </a:r>
            <a:r>
              <a:rPr lang="ru-RU" sz="1400" dirty="0" smtClean="0"/>
              <a:t>до </a:t>
            </a:r>
            <a:r>
              <a:rPr lang="ru-RU" sz="1400" dirty="0"/>
              <a:t>40 </a:t>
            </a:r>
            <a:r>
              <a:rPr lang="ru-RU" sz="1400" dirty="0" smtClean="0"/>
              <a:t>лет</a:t>
            </a:r>
          </a:p>
          <a:p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Поддержанные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проекты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(2021 г.):  </a:t>
            </a:r>
          </a:p>
          <a:p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ФИЦ </a:t>
            </a:r>
            <a:r>
              <a:rPr lang="ru-RU" sz="1600" b="1" dirty="0" err="1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ИЦиГ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3;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НГТУ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2;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ИНХ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2;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ИТ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2; НГАУ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1; ИГД – 1; ИТПМ –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srgbClr val="7131A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28531" y="3766380"/>
            <a:ext cx="9581394" cy="204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Премии:</a:t>
            </a:r>
          </a:p>
          <a:p>
            <a:pPr>
              <a:lnSpc>
                <a:spcPct val="115000"/>
              </a:lnSpc>
            </a:pPr>
            <a:r>
              <a:rPr lang="ru-RU" sz="1400" dirty="0" smtClean="0"/>
              <a:t>Номинация </a:t>
            </a:r>
            <a:r>
              <a:rPr lang="ru-RU" sz="1400" b="1" dirty="0" smtClean="0"/>
              <a:t>«</a:t>
            </a:r>
            <a:r>
              <a:rPr lang="ru-RU" sz="1400" b="1" dirty="0"/>
              <a:t>Лучший молодой </a:t>
            </a:r>
            <a:r>
              <a:rPr lang="ru-RU" sz="1400" b="1" dirty="0" smtClean="0"/>
              <a:t>исследователь»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премий по 150 тыс. </a:t>
            </a: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рублей</a:t>
            </a:r>
          </a:p>
          <a:p>
            <a:r>
              <a:rPr lang="ru-RU" sz="1400" dirty="0" smtClean="0"/>
              <a:t>Номинация </a:t>
            </a:r>
            <a:r>
              <a:rPr lang="ru-RU" sz="1400" b="1" dirty="0" smtClean="0"/>
              <a:t>«</a:t>
            </a:r>
            <a:r>
              <a:rPr lang="ru-RU" sz="1400" b="1" dirty="0"/>
              <a:t>Лучший молодой изобретатель</a:t>
            </a:r>
            <a:r>
              <a:rPr lang="ru-RU" sz="1400" b="1" dirty="0" smtClean="0"/>
              <a:t>»</a:t>
            </a:r>
            <a:r>
              <a:rPr lang="ru-RU" sz="1400" b="1" dirty="0"/>
              <a:t> </a:t>
            </a:r>
            <a:r>
              <a:rPr lang="ru-RU" sz="1400" b="1" dirty="0" smtClean="0"/>
              <a:t>и «Лучший научный руководитель» по 3 </a:t>
            </a:r>
            <a:r>
              <a:rPr lang="ru-RU" sz="1400" dirty="0" smtClean="0"/>
              <a:t>премии (1 </a:t>
            </a:r>
            <a:r>
              <a:rPr lang="ru-RU" sz="1400" dirty="0"/>
              <a:t>степень: </a:t>
            </a:r>
            <a:r>
              <a:rPr lang="ru-RU" sz="1400" b="1" dirty="0"/>
              <a:t>200 </a:t>
            </a:r>
            <a:r>
              <a:rPr lang="ru-RU" sz="1400" b="1" dirty="0" smtClean="0"/>
              <a:t>тыс. руб., </a:t>
            </a:r>
            <a:r>
              <a:rPr lang="ru-RU" sz="1400" dirty="0" smtClean="0"/>
              <a:t>2 </a:t>
            </a:r>
            <a:r>
              <a:rPr lang="ru-RU" sz="1400" dirty="0"/>
              <a:t>степень: </a:t>
            </a:r>
            <a:r>
              <a:rPr lang="ru-RU" sz="1400" b="1" dirty="0"/>
              <a:t>150 </a:t>
            </a:r>
            <a:r>
              <a:rPr lang="ru-RU" sz="1400" b="1" dirty="0" smtClean="0"/>
              <a:t>тыс. руб., </a:t>
            </a:r>
            <a:r>
              <a:rPr lang="ru-RU" sz="1400" dirty="0" smtClean="0"/>
              <a:t>3 </a:t>
            </a:r>
            <a:r>
              <a:rPr lang="ru-RU" sz="1400" dirty="0"/>
              <a:t>степень: </a:t>
            </a:r>
            <a:r>
              <a:rPr lang="ru-RU" sz="1400" b="1" dirty="0"/>
              <a:t>125 </a:t>
            </a:r>
            <a:r>
              <a:rPr lang="ru-RU" sz="1400" b="1" dirty="0" smtClean="0"/>
              <a:t>тыс. руб.</a:t>
            </a:r>
            <a:r>
              <a:rPr lang="ru-RU" sz="1400" dirty="0" smtClean="0"/>
              <a:t>)</a:t>
            </a:r>
          </a:p>
          <a:p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Поддержанные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проекты 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(2021 г.):</a:t>
            </a:r>
          </a:p>
          <a:p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Вектор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1; НГУ – 1; ФИЦ </a:t>
            </a:r>
            <a:r>
              <a:rPr lang="ru-RU" sz="1600" b="1" dirty="0" err="1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ИЦиГ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1; НГТУ – 1; СГУГИТ – 1; СГУПС – 1; ФИЦ ИК – 2; </a:t>
            </a:r>
            <a:r>
              <a:rPr lang="ru-RU" sz="1600" b="1" dirty="0" err="1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ИАиЭ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2; </a:t>
            </a:r>
            <a:r>
              <a:rPr lang="ru-RU" sz="1600" b="1" dirty="0" err="1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ИГиМ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 smtClean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ИНХ 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3; ИТ – 2; ИХТТМ – 1; </a:t>
            </a:r>
            <a:r>
              <a:rPr lang="ru-RU" sz="1600" b="1" dirty="0" err="1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ИХКиГ</a:t>
            </a:r>
            <a:r>
              <a:rPr lang="ru-RU" sz="1600" b="1" dirty="0">
                <a:solidFill>
                  <a:srgbClr val="7131A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83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6"/>
          <p:cNvSpPr/>
          <p:nvPr/>
        </p:nvSpPr>
        <p:spPr>
          <a:xfrm>
            <a:off x="1" y="0"/>
            <a:ext cx="3492126" cy="6861171"/>
          </a:xfrm>
          <a:custGeom>
            <a:avLst/>
            <a:gdLst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4140679 w 4140679"/>
              <a:gd name="connsiteY2" fmla="*/ 6858000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75253"/>
              <a:gd name="connsiteX1" fmla="*/ 4140679 w 4140679"/>
              <a:gd name="connsiteY1" fmla="*/ 0 h 6875253"/>
              <a:gd name="connsiteX2" fmla="*/ 1802921 w 4140679"/>
              <a:gd name="connsiteY2" fmla="*/ 6875253 h 6875253"/>
              <a:gd name="connsiteX3" fmla="*/ 0 w 4140679"/>
              <a:gd name="connsiteY3" fmla="*/ 6858000 h 6875253"/>
              <a:gd name="connsiteX4" fmla="*/ 0 w 4140679"/>
              <a:gd name="connsiteY4" fmla="*/ 0 h 6875253"/>
              <a:gd name="connsiteX0" fmla="*/ 0 w 4140679"/>
              <a:gd name="connsiteY0" fmla="*/ 0 h 6866605"/>
              <a:gd name="connsiteX1" fmla="*/ 4140679 w 4140679"/>
              <a:gd name="connsiteY1" fmla="*/ 0 h 6866605"/>
              <a:gd name="connsiteX2" fmla="*/ 1700180 w 4140679"/>
              <a:gd name="connsiteY2" fmla="*/ 6866605 h 6866605"/>
              <a:gd name="connsiteX3" fmla="*/ 0 w 4140679"/>
              <a:gd name="connsiteY3" fmla="*/ 6858000 h 6866605"/>
              <a:gd name="connsiteX4" fmla="*/ 0 w 4140679"/>
              <a:gd name="connsiteY4" fmla="*/ 0 h 6866605"/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1629051 w 4140679"/>
              <a:gd name="connsiteY2" fmla="*/ 6849309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92550"/>
              <a:gd name="connsiteX1" fmla="*/ 4140679 w 4140679"/>
              <a:gd name="connsiteY1" fmla="*/ 0 h 6892550"/>
              <a:gd name="connsiteX2" fmla="*/ 1652760 w 4140679"/>
              <a:gd name="connsiteY2" fmla="*/ 6892550 h 6892550"/>
              <a:gd name="connsiteX3" fmla="*/ 0 w 4140679"/>
              <a:gd name="connsiteY3" fmla="*/ 6858000 h 6892550"/>
              <a:gd name="connsiteX4" fmla="*/ 0 w 4140679"/>
              <a:gd name="connsiteY4" fmla="*/ 0 h 6892550"/>
              <a:gd name="connsiteX0" fmla="*/ 0 w 4014228"/>
              <a:gd name="connsiteY0" fmla="*/ 0 h 6892550"/>
              <a:gd name="connsiteX1" fmla="*/ 4014228 w 4014228"/>
              <a:gd name="connsiteY1" fmla="*/ 25945 h 6892550"/>
              <a:gd name="connsiteX2" fmla="*/ 1652760 w 4014228"/>
              <a:gd name="connsiteY2" fmla="*/ 6892550 h 6892550"/>
              <a:gd name="connsiteX3" fmla="*/ 0 w 4014228"/>
              <a:gd name="connsiteY3" fmla="*/ 6858000 h 6892550"/>
              <a:gd name="connsiteX4" fmla="*/ 0 w 4014228"/>
              <a:gd name="connsiteY4" fmla="*/ 0 h 6892550"/>
              <a:gd name="connsiteX0" fmla="*/ 0 w 4148582"/>
              <a:gd name="connsiteY0" fmla="*/ 0 h 6892550"/>
              <a:gd name="connsiteX1" fmla="*/ 4148582 w 4148582"/>
              <a:gd name="connsiteY1" fmla="*/ 25945 h 6892550"/>
              <a:gd name="connsiteX2" fmla="*/ 1652760 w 4148582"/>
              <a:gd name="connsiteY2" fmla="*/ 6892550 h 6892550"/>
              <a:gd name="connsiteX3" fmla="*/ 0 w 4148582"/>
              <a:gd name="connsiteY3" fmla="*/ 6858000 h 6892550"/>
              <a:gd name="connsiteX4" fmla="*/ 0 w 4148582"/>
              <a:gd name="connsiteY4" fmla="*/ 0 h 6892550"/>
              <a:gd name="connsiteX0" fmla="*/ 0 w 4148582"/>
              <a:gd name="connsiteY0" fmla="*/ 3004 h 6895554"/>
              <a:gd name="connsiteX1" fmla="*/ 4148582 w 4148582"/>
              <a:gd name="connsiteY1" fmla="*/ 0 h 6895554"/>
              <a:gd name="connsiteX2" fmla="*/ 1652760 w 4148582"/>
              <a:gd name="connsiteY2" fmla="*/ 6895554 h 6895554"/>
              <a:gd name="connsiteX3" fmla="*/ 0 w 4148582"/>
              <a:gd name="connsiteY3" fmla="*/ 6861004 h 6895554"/>
              <a:gd name="connsiteX4" fmla="*/ 0 w 4148582"/>
              <a:gd name="connsiteY4" fmla="*/ 3004 h 6895554"/>
              <a:gd name="connsiteX0" fmla="*/ 0 w 4148582"/>
              <a:gd name="connsiteY0" fmla="*/ 3004 h 6899862"/>
              <a:gd name="connsiteX1" fmla="*/ 4148582 w 4148582"/>
              <a:gd name="connsiteY1" fmla="*/ 0 h 6899862"/>
              <a:gd name="connsiteX2" fmla="*/ 1652760 w 4148582"/>
              <a:gd name="connsiteY2" fmla="*/ 6895554 h 6899862"/>
              <a:gd name="connsiteX3" fmla="*/ 0 w 4148582"/>
              <a:gd name="connsiteY3" fmla="*/ 6899862 h 6899862"/>
              <a:gd name="connsiteX4" fmla="*/ 0 w 4148582"/>
              <a:gd name="connsiteY4" fmla="*/ 3004 h 6899862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0 w 4148582"/>
              <a:gd name="connsiteY3" fmla="*/ 6899862 h 6924697"/>
              <a:gd name="connsiteX4" fmla="*/ 0 w 4148582"/>
              <a:gd name="connsiteY4" fmla="*/ 3004 h 6924697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8818 w 4148582"/>
              <a:gd name="connsiteY3" fmla="*/ 6919290 h 6924697"/>
              <a:gd name="connsiteX4" fmla="*/ 0 w 4148582"/>
              <a:gd name="connsiteY4" fmla="*/ 3004 h 69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582" h="6924697">
                <a:moveTo>
                  <a:pt x="0" y="3004"/>
                </a:moveTo>
                <a:lnTo>
                  <a:pt x="4148582" y="0"/>
                </a:lnTo>
                <a:lnTo>
                  <a:pt x="1643942" y="6924697"/>
                </a:lnTo>
                <a:lnTo>
                  <a:pt x="8818" y="6919290"/>
                </a:lnTo>
                <a:cubicBezTo>
                  <a:pt x="5879" y="4613861"/>
                  <a:pt x="2939" y="2308433"/>
                  <a:pt x="0" y="3004"/>
                </a:cubicBezTo>
                <a:close/>
              </a:path>
            </a:pathLst>
          </a:custGeom>
          <a:blipFill dpi="0"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59" y="52427"/>
            <a:ext cx="576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98359" y="2004845"/>
            <a:ext cx="26550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Конкурсы Правительства Новосибирской </a:t>
            </a:r>
            <a:r>
              <a:rPr lang="ru-RU" alt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области для молодых ученых</a:t>
            </a:r>
            <a:endParaRPr lang="ru-RU" altLang="ru-RU" sz="2400" b="1" dirty="0">
              <a:solidFill>
                <a:schemeClr val="bg1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6391" y="-14715"/>
            <a:ext cx="8321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Конкурсы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Новосибирской области и Российского научного фонда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15177" y="518668"/>
            <a:ext cx="833619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Новосибирской области от </a:t>
            </a:r>
            <a:r>
              <a:rPr lang="ru-RU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14.09.2021 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>№ 350-п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53079" y="3686088"/>
            <a:ext cx="4975061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smtClean="0"/>
              <a:t>Технологии </a:t>
            </a:r>
            <a:r>
              <a:rPr lang="ru-RU" sz="1200" dirty="0" err="1"/>
              <a:t>аэро</a:t>
            </a:r>
            <a:r>
              <a:rPr lang="ru-RU" sz="1200" dirty="0"/>
              <a:t>- и </a:t>
            </a:r>
            <a:r>
              <a:rPr lang="ru-RU" sz="1200" dirty="0" smtClean="0"/>
              <a:t>гидродинамики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err="1" smtClean="0"/>
              <a:t>Биоиндустрия</a:t>
            </a:r>
            <a:r>
              <a:rPr lang="ru-RU" sz="1200" dirty="0"/>
              <a:t>, биоресурсы и </a:t>
            </a:r>
            <a:r>
              <a:rPr lang="ru-RU" sz="1200" dirty="0" smtClean="0"/>
              <a:t>биотехнологии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smtClean="0"/>
              <a:t>Охрана здоровья. </a:t>
            </a:r>
            <a:r>
              <a:rPr lang="ru-RU" sz="1200" dirty="0"/>
              <a:t>Ускорение инновационного развития </a:t>
            </a:r>
            <a:r>
              <a:rPr lang="ru-RU" sz="1200" dirty="0" smtClean="0"/>
              <a:t>здравоохранения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smtClean="0"/>
              <a:t>Геология </a:t>
            </a:r>
            <a:r>
              <a:rPr lang="ru-RU" sz="1200" dirty="0"/>
              <a:t>и недропользование. Рациональная добыча и комплексная переработка полезных </a:t>
            </a:r>
            <a:r>
              <a:rPr lang="ru-RU" sz="1200" dirty="0" smtClean="0"/>
              <a:t>ископаемых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smtClean="0"/>
              <a:t>Общественно-гуманитарные </a:t>
            </a:r>
            <a:r>
              <a:rPr lang="ru-RU" sz="1200" dirty="0"/>
              <a:t>проблемы и направления развития человека и </a:t>
            </a:r>
            <a:r>
              <a:rPr lang="ru-RU" sz="1200" dirty="0" smtClean="0"/>
              <a:t>социума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smtClean="0"/>
              <a:t>Новые </a:t>
            </a:r>
            <a:r>
              <a:rPr lang="ru-RU" sz="1200" dirty="0"/>
              <a:t>технологии в сфере строительства и </a:t>
            </a:r>
            <a:r>
              <a:rPr lang="ru-RU" sz="1200" dirty="0" smtClean="0"/>
              <a:t>архитектуры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smtClean="0"/>
              <a:t>Экология </a:t>
            </a:r>
            <a:r>
              <a:rPr lang="ru-RU" sz="1200" dirty="0"/>
              <a:t>и охрана окружающей </a:t>
            </a:r>
            <a:r>
              <a:rPr lang="ru-RU" sz="1200" dirty="0" smtClean="0"/>
              <a:t>среды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ru-RU" sz="1200" dirty="0" smtClean="0"/>
              <a:t>Креативные </a:t>
            </a:r>
            <a:r>
              <a:rPr lang="ru-RU" sz="1200" dirty="0"/>
              <a:t>индустрии для применения в экономике и социальной </a:t>
            </a:r>
            <a:r>
              <a:rPr lang="ru-RU" sz="1200" dirty="0" smtClean="0"/>
              <a:t>сфере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30633" y="3545635"/>
            <a:ext cx="478926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  <a:spcAft>
                <a:spcPts val="0"/>
              </a:spcAft>
            </a:pPr>
            <a:r>
              <a:rPr lang="ru-RU" sz="2000" b="1" dirty="0" smtClean="0"/>
              <a:t>Тематики для </a:t>
            </a:r>
            <a:r>
              <a:rPr lang="ru-RU" sz="2000" b="1" dirty="0"/>
              <a:t>заявляемого </a:t>
            </a:r>
            <a:r>
              <a:rPr lang="ru-RU" sz="2000" b="1" dirty="0" smtClean="0"/>
              <a:t>проекта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58916" y="3953120"/>
            <a:ext cx="4960490" cy="197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Инновационные </a:t>
            </a:r>
            <a:r>
              <a:rPr lang="ru-RU" sz="1200" dirty="0"/>
              <a:t>лазерные, оптические </a:t>
            </a:r>
            <a:r>
              <a:rPr lang="ru-RU" sz="1200" dirty="0" smtClean="0"/>
              <a:t>и оптоэлектронные технологии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Энергосбережение и повышение энергетической эффективности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Силовая электроника, электротехника и электромашиностроение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Микро-, нано- и </a:t>
            </a:r>
            <a:r>
              <a:rPr lang="ru-RU" sz="1200" dirty="0" err="1" smtClean="0"/>
              <a:t>биоэлектроника</a:t>
            </a:r>
            <a:endParaRPr lang="ru-RU" sz="1200" dirty="0" smtClean="0"/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Новые </a:t>
            </a:r>
            <a:r>
              <a:rPr lang="ru-RU" sz="1200" dirty="0"/>
              <a:t>материалы и </a:t>
            </a:r>
            <a:r>
              <a:rPr lang="ru-RU" sz="1200" dirty="0" err="1"/>
              <a:t>нанотехнологии</a:t>
            </a:r>
            <a:r>
              <a:rPr lang="ru-RU" sz="1200" dirty="0"/>
              <a:t>, аддитивные </a:t>
            </a:r>
            <a:r>
              <a:rPr lang="ru-RU" sz="1200" dirty="0" smtClean="0"/>
              <a:t>технологии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Катализ </a:t>
            </a:r>
            <a:r>
              <a:rPr lang="ru-RU" sz="1200" dirty="0"/>
              <a:t>и научное обеспечение каталитических </a:t>
            </a:r>
            <a:r>
              <a:rPr lang="ru-RU" sz="1200" dirty="0" smtClean="0"/>
              <a:t>технологий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Информационно-телекоммуникационные</a:t>
            </a:r>
            <a:r>
              <a:rPr lang="ru-RU" sz="1200" dirty="0"/>
              <a:t>, геоинформационные </a:t>
            </a:r>
            <a:r>
              <a:rPr lang="ru-RU" sz="1200" dirty="0" smtClean="0"/>
              <a:t>технологии</a:t>
            </a:r>
          </a:p>
          <a:p>
            <a:pPr marL="228600" indent="-228600">
              <a:lnSpc>
                <a:spcPct val="102000"/>
              </a:lnSpc>
              <a:spcAft>
                <a:spcPts val="0"/>
              </a:spcAft>
              <a:buAutoNum type="arabicPeriod"/>
            </a:pPr>
            <a:r>
              <a:rPr lang="ru-RU" sz="1200" dirty="0" smtClean="0"/>
              <a:t>Приборостроение</a:t>
            </a:r>
            <a:r>
              <a:rPr lang="ru-RU" sz="1200" dirty="0"/>
              <a:t>, наукоемкое оборудование, </a:t>
            </a:r>
            <a:r>
              <a:rPr lang="ru-RU" sz="1200" dirty="0" smtClean="0"/>
              <a:t>автоматизация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95049" y="6000022"/>
            <a:ext cx="5688224" cy="84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  <a:spcAft>
                <a:spcPts val="0"/>
              </a:spcAft>
            </a:pPr>
            <a:r>
              <a:rPr lang="ru-RU" sz="1600" b="1" dirty="0" smtClean="0"/>
              <a:t>Прием заявок </a:t>
            </a:r>
            <a:r>
              <a:rPr lang="ru-RU" sz="1600" b="1" dirty="0" smtClean="0">
                <a:solidFill>
                  <a:srgbClr val="FF0000"/>
                </a:solidFill>
              </a:rPr>
              <a:t>до 15.10.2021</a:t>
            </a:r>
            <a:r>
              <a:rPr lang="ru-RU" sz="1600" b="1" dirty="0" smtClean="0"/>
              <a:t> </a:t>
            </a:r>
          </a:p>
          <a:p>
            <a:pPr algn="ctr">
              <a:lnSpc>
                <a:spcPct val="102000"/>
              </a:lnSpc>
              <a:spcAft>
                <a:spcPts val="0"/>
              </a:spcAft>
            </a:pPr>
            <a:r>
              <a:rPr lang="ru-RU" sz="1600" b="1" dirty="0" smtClean="0"/>
              <a:t>на конкурс подается </a:t>
            </a:r>
            <a:r>
              <a:rPr lang="ru-RU" sz="1600" b="1" dirty="0" smtClean="0">
                <a:solidFill>
                  <a:srgbClr val="FF0000"/>
                </a:solidFill>
              </a:rPr>
              <a:t>2 заявки (РНФ и Министерство науки и инновационной политики НСО)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5442" y="6007427"/>
            <a:ext cx="3104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Вопросы по тел. 238 66 60 </a:t>
            </a:r>
            <a:endParaRPr lang="ru-RU" sz="160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консультант </a:t>
            </a:r>
            <a:r>
              <a:rPr lang="ru-RU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министерства:</a:t>
            </a:r>
          </a:p>
          <a:p>
            <a:r>
              <a:rPr lang="ru-RU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Юрчак Юлия Владимировна)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88326" y="947112"/>
            <a:ext cx="4622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Конкурс «Проведение фундаментальных научных исследований и поисковых научных исследований отдельными научными группами»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48160" y="875481"/>
            <a:ext cx="4554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Конкурс «Проведение фундаментальных научных исследований и поисковых научных исследований малыми отдельными научными группами»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50738" y="1844851"/>
            <a:ext cx="39496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Команда: 2-4 чел.</a:t>
            </a:r>
          </a:p>
          <a:p>
            <a:r>
              <a:rPr lang="ru-RU" b="1" dirty="0" smtClean="0"/>
              <a:t>Объем средств из регионального бюджета: до </a:t>
            </a:r>
            <a:r>
              <a:rPr lang="ru-RU" b="1" dirty="0"/>
              <a:t>750 тыс. руб</a:t>
            </a:r>
            <a:r>
              <a:rPr lang="ru-RU" b="1" dirty="0" smtClean="0"/>
              <a:t>. на проект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58835" y="2736053"/>
            <a:ext cx="6096000" cy="6573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2000"/>
              </a:lnSpc>
              <a:spcAft>
                <a:spcPts val="0"/>
              </a:spcAft>
            </a:pPr>
            <a:r>
              <a:rPr lang="ru-RU" b="1" dirty="0"/>
              <a:t>1 руководитель проекта – 1 заявка</a:t>
            </a:r>
          </a:p>
          <a:p>
            <a:pPr algn="ctr">
              <a:lnSpc>
                <a:spcPct val="102000"/>
              </a:lnSpc>
              <a:spcAft>
                <a:spcPts val="0"/>
              </a:spcAft>
            </a:pPr>
            <a:r>
              <a:rPr lang="ru-RU" b="1" dirty="0"/>
              <a:t>50% - молодые ученые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15115" y="1877747"/>
            <a:ext cx="4447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Команда: до </a:t>
            </a:r>
            <a:r>
              <a:rPr lang="ru-RU" b="1" dirty="0" smtClean="0"/>
              <a:t>10 </a:t>
            </a:r>
            <a:r>
              <a:rPr lang="ru-RU" b="1" dirty="0"/>
              <a:t>чел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Объем средств из регионального бюджета: до </a:t>
            </a:r>
            <a:r>
              <a:rPr lang="ru-RU" b="1" dirty="0" smtClean="0"/>
              <a:t>3,5 млн. </a:t>
            </a:r>
            <a:r>
              <a:rPr lang="ru-RU" b="1" dirty="0"/>
              <a:t>руб. на проект</a:t>
            </a:r>
          </a:p>
        </p:txBody>
      </p:sp>
    </p:spTree>
    <p:extLst>
      <p:ext uri="{BB962C8B-B14F-4D97-AF65-F5344CB8AC3E}">
        <p14:creationId xmlns:p14="http://schemas.microsoft.com/office/powerpoint/2010/main" val="37807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6"/>
          <p:cNvSpPr/>
          <p:nvPr/>
        </p:nvSpPr>
        <p:spPr>
          <a:xfrm>
            <a:off x="1" y="0"/>
            <a:ext cx="3674251" cy="6861171"/>
          </a:xfrm>
          <a:custGeom>
            <a:avLst/>
            <a:gdLst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4140679 w 4140679"/>
              <a:gd name="connsiteY2" fmla="*/ 6858000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75253"/>
              <a:gd name="connsiteX1" fmla="*/ 4140679 w 4140679"/>
              <a:gd name="connsiteY1" fmla="*/ 0 h 6875253"/>
              <a:gd name="connsiteX2" fmla="*/ 1802921 w 4140679"/>
              <a:gd name="connsiteY2" fmla="*/ 6875253 h 6875253"/>
              <a:gd name="connsiteX3" fmla="*/ 0 w 4140679"/>
              <a:gd name="connsiteY3" fmla="*/ 6858000 h 6875253"/>
              <a:gd name="connsiteX4" fmla="*/ 0 w 4140679"/>
              <a:gd name="connsiteY4" fmla="*/ 0 h 6875253"/>
              <a:gd name="connsiteX0" fmla="*/ 0 w 4140679"/>
              <a:gd name="connsiteY0" fmla="*/ 0 h 6866605"/>
              <a:gd name="connsiteX1" fmla="*/ 4140679 w 4140679"/>
              <a:gd name="connsiteY1" fmla="*/ 0 h 6866605"/>
              <a:gd name="connsiteX2" fmla="*/ 1700180 w 4140679"/>
              <a:gd name="connsiteY2" fmla="*/ 6866605 h 6866605"/>
              <a:gd name="connsiteX3" fmla="*/ 0 w 4140679"/>
              <a:gd name="connsiteY3" fmla="*/ 6858000 h 6866605"/>
              <a:gd name="connsiteX4" fmla="*/ 0 w 4140679"/>
              <a:gd name="connsiteY4" fmla="*/ 0 h 6866605"/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1629051 w 4140679"/>
              <a:gd name="connsiteY2" fmla="*/ 6849309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92550"/>
              <a:gd name="connsiteX1" fmla="*/ 4140679 w 4140679"/>
              <a:gd name="connsiteY1" fmla="*/ 0 h 6892550"/>
              <a:gd name="connsiteX2" fmla="*/ 1652760 w 4140679"/>
              <a:gd name="connsiteY2" fmla="*/ 6892550 h 6892550"/>
              <a:gd name="connsiteX3" fmla="*/ 0 w 4140679"/>
              <a:gd name="connsiteY3" fmla="*/ 6858000 h 6892550"/>
              <a:gd name="connsiteX4" fmla="*/ 0 w 4140679"/>
              <a:gd name="connsiteY4" fmla="*/ 0 h 6892550"/>
              <a:gd name="connsiteX0" fmla="*/ 0 w 4014228"/>
              <a:gd name="connsiteY0" fmla="*/ 0 h 6892550"/>
              <a:gd name="connsiteX1" fmla="*/ 4014228 w 4014228"/>
              <a:gd name="connsiteY1" fmla="*/ 25945 h 6892550"/>
              <a:gd name="connsiteX2" fmla="*/ 1652760 w 4014228"/>
              <a:gd name="connsiteY2" fmla="*/ 6892550 h 6892550"/>
              <a:gd name="connsiteX3" fmla="*/ 0 w 4014228"/>
              <a:gd name="connsiteY3" fmla="*/ 6858000 h 6892550"/>
              <a:gd name="connsiteX4" fmla="*/ 0 w 4014228"/>
              <a:gd name="connsiteY4" fmla="*/ 0 h 6892550"/>
              <a:gd name="connsiteX0" fmla="*/ 0 w 4148582"/>
              <a:gd name="connsiteY0" fmla="*/ 0 h 6892550"/>
              <a:gd name="connsiteX1" fmla="*/ 4148582 w 4148582"/>
              <a:gd name="connsiteY1" fmla="*/ 25945 h 6892550"/>
              <a:gd name="connsiteX2" fmla="*/ 1652760 w 4148582"/>
              <a:gd name="connsiteY2" fmla="*/ 6892550 h 6892550"/>
              <a:gd name="connsiteX3" fmla="*/ 0 w 4148582"/>
              <a:gd name="connsiteY3" fmla="*/ 6858000 h 6892550"/>
              <a:gd name="connsiteX4" fmla="*/ 0 w 4148582"/>
              <a:gd name="connsiteY4" fmla="*/ 0 h 6892550"/>
              <a:gd name="connsiteX0" fmla="*/ 0 w 4148582"/>
              <a:gd name="connsiteY0" fmla="*/ 3004 h 6895554"/>
              <a:gd name="connsiteX1" fmla="*/ 4148582 w 4148582"/>
              <a:gd name="connsiteY1" fmla="*/ 0 h 6895554"/>
              <a:gd name="connsiteX2" fmla="*/ 1652760 w 4148582"/>
              <a:gd name="connsiteY2" fmla="*/ 6895554 h 6895554"/>
              <a:gd name="connsiteX3" fmla="*/ 0 w 4148582"/>
              <a:gd name="connsiteY3" fmla="*/ 6861004 h 6895554"/>
              <a:gd name="connsiteX4" fmla="*/ 0 w 4148582"/>
              <a:gd name="connsiteY4" fmla="*/ 3004 h 6895554"/>
              <a:gd name="connsiteX0" fmla="*/ 0 w 4148582"/>
              <a:gd name="connsiteY0" fmla="*/ 3004 h 6899862"/>
              <a:gd name="connsiteX1" fmla="*/ 4148582 w 4148582"/>
              <a:gd name="connsiteY1" fmla="*/ 0 h 6899862"/>
              <a:gd name="connsiteX2" fmla="*/ 1652760 w 4148582"/>
              <a:gd name="connsiteY2" fmla="*/ 6895554 h 6899862"/>
              <a:gd name="connsiteX3" fmla="*/ 0 w 4148582"/>
              <a:gd name="connsiteY3" fmla="*/ 6899862 h 6899862"/>
              <a:gd name="connsiteX4" fmla="*/ 0 w 4148582"/>
              <a:gd name="connsiteY4" fmla="*/ 3004 h 6899862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0 w 4148582"/>
              <a:gd name="connsiteY3" fmla="*/ 6899862 h 6924697"/>
              <a:gd name="connsiteX4" fmla="*/ 0 w 4148582"/>
              <a:gd name="connsiteY4" fmla="*/ 3004 h 6924697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8818 w 4148582"/>
              <a:gd name="connsiteY3" fmla="*/ 6919290 h 6924697"/>
              <a:gd name="connsiteX4" fmla="*/ 0 w 4148582"/>
              <a:gd name="connsiteY4" fmla="*/ 3004 h 69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582" h="6924697">
                <a:moveTo>
                  <a:pt x="0" y="3004"/>
                </a:moveTo>
                <a:lnTo>
                  <a:pt x="4148582" y="0"/>
                </a:lnTo>
                <a:lnTo>
                  <a:pt x="1643942" y="6924697"/>
                </a:lnTo>
                <a:lnTo>
                  <a:pt x="8818" y="6919290"/>
                </a:lnTo>
                <a:cubicBezTo>
                  <a:pt x="5879" y="4613861"/>
                  <a:pt x="2939" y="2308433"/>
                  <a:pt x="0" y="3004"/>
                </a:cubicBezTo>
                <a:close/>
              </a:path>
            </a:pathLst>
          </a:custGeom>
          <a:blipFill dpi="0" rotWithShape="1">
            <a:blip r:embed="rId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03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3" y="79534"/>
            <a:ext cx="576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5423" y="1751280"/>
            <a:ext cx="32898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r>
              <a:rPr lang="ru-RU" altLang="ru-RU" sz="2000" dirty="0"/>
              <a:t>ЕДИНЫЙ ОПЕРАТОР НОВОСИБИРСКОЙ ОБЛАСТИ </a:t>
            </a:r>
            <a:br>
              <a:rPr lang="ru-RU" altLang="ru-RU" sz="2000" dirty="0"/>
            </a:br>
            <a:r>
              <a:rPr lang="ru-RU" altLang="ru-RU" sz="2000" dirty="0"/>
              <a:t>В ИННОВАЦИОННОЙ СФЕРЕ</a:t>
            </a:r>
          </a:p>
        </p:txBody>
      </p:sp>
      <p:sp>
        <p:nvSpPr>
          <p:cNvPr id="25606" name="Прямоугольник 1"/>
          <p:cNvSpPr>
            <a:spLocks noChangeArrowheads="1"/>
          </p:cNvSpPr>
          <p:nvPr/>
        </p:nvSpPr>
        <p:spPr bwMode="auto">
          <a:xfrm>
            <a:off x="4688127" y="99779"/>
            <a:ext cx="74828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Century Gothic" panose="020B0502020202020204" pitchFamily="34" charset="0"/>
                <a:cs typeface="Calibri" panose="020F0502020204030204" pitchFamily="34" charset="0"/>
              </a:rPr>
              <a:t>С 2021 года </a:t>
            </a:r>
            <a:r>
              <a:rPr lang="ru-RU" altLang="ru-RU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единый региональный оператор </a:t>
            </a:r>
            <a:r>
              <a:rPr lang="ru-RU" altLang="ru-RU" sz="1600" dirty="0">
                <a:latin typeface="Century Gothic" panose="020B0502020202020204" pitchFamily="34" charset="0"/>
                <a:cs typeface="Calibri" panose="020F0502020204030204" pitchFamily="34" charset="0"/>
              </a:rPr>
              <a:t>в инновационной сфере </a:t>
            </a:r>
            <a:r>
              <a:rPr lang="ru-RU" altLang="ru-RU" sz="16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- </a:t>
            </a:r>
            <a:r>
              <a:rPr lang="ru-RU" altLang="ru-RU" sz="1600" dirty="0">
                <a:latin typeface="Century Gothic" panose="020B0502020202020204" pitchFamily="34" charset="0"/>
                <a:cs typeface="Calibri" panose="020F0502020204030204" pitchFamily="34" charset="0"/>
              </a:rPr>
              <a:t>государственное автономное учреждение </a:t>
            </a:r>
            <a:r>
              <a:rPr lang="ru-RU" alt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Новосибирской области «Новосибирский областной фонд поддержки науки и инновационной деятельности».</a:t>
            </a:r>
            <a:endParaRPr lang="ru-RU" altLang="ru-RU" sz="1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4511175" y="1415199"/>
            <a:ext cx="7280331" cy="24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отраслевых </a:t>
            </a:r>
            <a:r>
              <a:rPr lang="ru-RU" altLang="ru-RU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endParaRPr lang="ru-RU" alt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компетенций научного сообщества под отраслевые </a:t>
            </a:r>
            <a:r>
              <a:rPr lang="ru-RU" altLang="ru-RU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alt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взаимодействия и содействие реализации </a:t>
            </a:r>
            <a:r>
              <a:rPr lang="ru-RU" altLang="ru-RU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endParaRPr lang="ru-RU" alt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инструментов наставничества, </a:t>
            </a:r>
            <a:r>
              <a:rPr lang="ru-RU" altLang="ru-RU" sz="16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менторства</a:t>
            </a:r>
            <a:endParaRPr lang="ru-RU" alt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компетенций в сфере </a:t>
            </a:r>
            <a:r>
              <a:rPr lang="ru-RU" altLang="ru-RU" sz="16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технопредпринимательства</a:t>
            </a:r>
            <a:endParaRPr lang="ru-RU" alt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привлечении ресурсов для реализации проектов и </a:t>
            </a:r>
            <a:r>
              <a:rPr lang="ru-RU" altLang="ru-RU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endParaRPr lang="ru-RU" alt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Глобальный </a:t>
            </a:r>
            <a:r>
              <a:rPr lang="ru-RU" altLang="ru-RU" sz="16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</a:t>
            </a:r>
            <a:endParaRPr lang="ru-RU" altLang="ru-RU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608" name="Группа 17"/>
          <p:cNvGrpSpPr>
            <a:grpSpLocks/>
          </p:cNvGrpSpPr>
          <p:nvPr/>
        </p:nvGrpSpPr>
        <p:grpSpPr bwMode="auto">
          <a:xfrm>
            <a:off x="3260725" y="1912720"/>
            <a:ext cx="1057275" cy="1108075"/>
            <a:chOff x="2996138" y="4083037"/>
            <a:chExt cx="1329192" cy="1380842"/>
          </a:xfrm>
        </p:grpSpPr>
        <p:pic>
          <p:nvPicPr>
            <p:cNvPr id="19" name="Рисунок 18" descr="Шестеренки">
              <a:extLst>
                <a:ext uri="{FF2B5EF4-FFF2-40B4-BE49-F238E27FC236}">
                  <a16:creationId xmlns:a16="http://schemas.microsoft.com/office/drawing/2014/main" id="{BF598086-D22D-457D-B48C-816CC123D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/>
              </a:extLst>
            </a:blip>
            <a:stretch>
              <a:fillRect/>
            </a:stretch>
          </p:blipFill>
          <p:spPr>
            <a:xfrm flipH="1">
              <a:off x="3190335" y="4083037"/>
              <a:ext cx="884502" cy="884502"/>
            </a:xfrm>
            <a:prstGeom prst="rect">
              <a:avLst/>
            </a:prstGeom>
          </p:spPr>
        </p:pic>
        <p:sp>
          <p:nvSpPr>
            <p:cNvPr id="25621" name="Прямоугольник 19"/>
            <p:cNvSpPr>
              <a:spLocks noChangeArrowheads="1"/>
            </p:cNvSpPr>
            <p:nvPr/>
          </p:nvSpPr>
          <p:spPr bwMode="auto">
            <a:xfrm>
              <a:off x="2996138" y="4888469"/>
              <a:ext cx="1329192" cy="575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Century Gothic" panose="020B0502020202020204" pitchFamily="34" charset="0"/>
                </a:rPr>
                <a:t>Задачи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200" b="1" dirty="0">
                  <a:latin typeface="Century Gothic" panose="020B0502020202020204" pitchFamily="34" charset="0"/>
                </a:rPr>
                <a:t>оператора</a:t>
              </a:r>
              <a:endParaRPr lang="ru-RU" altLang="ru-RU" sz="1200" b="1" dirty="0"/>
            </a:p>
          </p:txBody>
        </p:sp>
      </p:grpSp>
      <p:pic>
        <p:nvPicPr>
          <p:cNvPr id="25609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593" y="209442"/>
            <a:ext cx="6588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03914" y="4574161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14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Николаенко Александр Леонидович </a:t>
            </a:r>
          </a:p>
          <a:p>
            <a:pPr lvl="0"/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</a:t>
            </a:r>
          </a:p>
          <a:p>
            <a:pPr lvl="0"/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+7 (383) 223-74-34 </a:t>
            </a:r>
          </a:p>
          <a:p>
            <a:pPr lvl="0"/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630007, г. Новосибирск, ул. </a:t>
            </a:r>
            <a:r>
              <a:rPr lang="ru-RU" altLang="ru-RU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Сибревкома</a:t>
            </a: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д. 2, </a:t>
            </a:r>
            <a:r>
              <a:rPr lang="ru-RU" altLang="ru-RU" sz="1400" dirty="0" err="1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</a:t>
            </a: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301 </a:t>
            </a:r>
          </a:p>
          <a:p>
            <a:pPr lvl="0"/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en-US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fondnid.ru</a:t>
            </a:r>
            <a:r>
              <a:rPr lang="ru-RU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4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fd.nid@nso.ru </a:t>
            </a:r>
            <a:endParaRPr lang="ru-RU" altLang="ru-RU" sz="14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111" y="4604090"/>
            <a:ext cx="3373784" cy="938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6"/>
          <p:cNvSpPr/>
          <p:nvPr/>
        </p:nvSpPr>
        <p:spPr>
          <a:xfrm>
            <a:off x="1" y="0"/>
            <a:ext cx="3508744" cy="6861171"/>
          </a:xfrm>
          <a:custGeom>
            <a:avLst/>
            <a:gdLst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4140679 w 4140679"/>
              <a:gd name="connsiteY2" fmla="*/ 6858000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75253"/>
              <a:gd name="connsiteX1" fmla="*/ 4140679 w 4140679"/>
              <a:gd name="connsiteY1" fmla="*/ 0 h 6875253"/>
              <a:gd name="connsiteX2" fmla="*/ 1802921 w 4140679"/>
              <a:gd name="connsiteY2" fmla="*/ 6875253 h 6875253"/>
              <a:gd name="connsiteX3" fmla="*/ 0 w 4140679"/>
              <a:gd name="connsiteY3" fmla="*/ 6858000 h 6875253"/>
              <a:gd name="connsiteX4" fmla="*/ 0 w 4140679"/>
              <a:gd name="connsiteY4" fmla="*/ 0 h 6875253"/>
              <a:gd name="connsiteX0" fmla="*/ 0 w 4140679"/>
              <a:gd name="connsiteY0" fmla="*/ 0 h 6866605"/>
              <a:gd name="connsiteX1" fmla="*/ 4140679 w 4140679"/>
              <a:gd name="connsiteY1" fmla="*/ 0 h 6866605"/>
              <a:gd name="connsiteX2" fmla="*/ 1700180 w 4140679"/>
              <a:gd name="connsiteY2" fmla="*/ 6866605 h 6866605"/>
              <a:gd name="connsiteX3" fmla="*/ 0 w 4140679"/>
              <a:gd name="connsiteY3" fmla="*/ 6858000 h 6866605"/>
              <a:gd name="connsiteX4" fmla="*/ 0 w 4140679"/>
              <a:gd name="connsiteY4" fmla="*/ 0 h 6866605"/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1629051 w 4140679"/>
              <a:gd name="connsiteY2" fmla="*/ 6849309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92550"/>
              <a:gd name="connsiteX1" fmla="*/ 4140679 w 4140679"/>
              <a:gd name="connsiteY1" fmla="*/ 0 h 6892550"/>
              <a:gd name="connsiteX2" fmla="*/ 1652760 w 4140679"/>
              <a:gd name="connsiteY2" fmla="*/ 6892550 h 6892550"/>
              <a:gd name="connsiteX3" fmla="*/ 0 w 4140679"/>
              <a:gd name="connsiteY3" fmla="*/ 6858000 h 6892550"/>
              <a:gd name="connsiteX4" fmla="*/ 0 w 4140679"/>
              <a:gd name="connsiteY4" fmla="*/ 0 h 6892550"/>
              <a:gd name="connsiteX0" fmla="*/ 0 w 4014228"/>
              <a:gd name="connsiteY0" fmla="*/ 0 h 6892550"/>
              <a:gd name="connsiteX1" fmla="*/ 4014228 w 4014228"/>
              <a:gd name="connsiteY1" fmla="*/ 25945 h 6892550"/>
              <a:gd name="connsiteX2" fmla="*/ 1652760 w 4014228"/>
              <a:gd name="connsiteY2" fmla="*/ 6892550 h 6892550"/>
              <a:gd name="connsiteX3" fmla="*/ 0 w 4014228"/>
              <a:gd name="connsiteY3" fmla="*/ 6858000 h 6892550"/>
              <a:gd name="connsiteX4" fmla="*/ 0 w 4014228"/>
              <a:gd name="connsiteY4" fmla="*/ 0 h 6892550"/>
              <a:gd name="connsiteX0" fmla="*/ 0 w 4148582"/>
              <a:gd name="connsiteY0" fmla="*/ 0 h 6892550"/>
              <a:gd name="connsiteX1" fmla="*/ 4148582 w 4148582"/>
              <a:gd name="connsiteY1" fmla="*/ 25945 h 6892550"/>
              <a:gd name="connsiteX2" fmla="*/ 1652760 w 4148582"/>
              <a:gd name="connsiteY2" fmla="*/ 6892550 h 6892550"/>
              <a:gd name="connsiteX3" fmla="*/ 0 w 4148582"/>
              <a:gd name="connsiteY3" fmla="*/ 6858000 h 6892550"/>
              <a:gd name="connsiteX4" fmla="*/ 0 w 4148582"/>
              <a:gd name="connsiteY4" fmla="*/ 0 h 6892550"/>
              <a:gd name="connsiteX0" fmla="*/ 0 w 4148582"/>
              <a:gd name="connsiteY0" fmla="*/ 3004 h 6895554"/>
              <a:gd name="connsiteX1" fmla="*/ 4148582 w 4148582"/>
              <a:gd name="connsiteY1" fmla="*/ 0 h 6895554"/>
              <a:gd name="connsiteX2" fmla="*/ 1652760 w 4148582"/>
              <a:gd name="connsiteY2" fmla="*/ 6895554 h 6895554"/>
              <a:gd name="connsiteX3" fmla="*/ 0 w 4148582"/>
              <a:gd name="connsiteY3" fmla="*/ 6861004 h 6895554"/>
              <a:gd name="connsiteX4" fmla="*/ 0 w 4148582"/>
              <a:gd name="connsiteY4" fmla="*/ 3004 h 6895554"/>
              <a:gd name="connsiteX0" fmla="*/ 0 w 4148582"/>
              <a:gd name="connsiteY0" fmla="*/ 3004 h 6899862"/>
              <a:gd name="connsiteX1" fmla="*/ 4148582 w 4148582"/>
              <a:gd name="connsiteY1" fmla="*/ 0 h 6899862"/>
              <a:gd name="connsiteX2" fmla="*/ 1652760 w 4148582"/>
              <a:gd name="connsiteY2" fmla="*/ 6895554 h 6899862"/>
              <a:gd name="connsiteX3" fmla="*/ 0 w 4148582"/>
              <a:gd name="connsiteY3" fmla="*/ 6899862 h 6899862"/>
              <a:gd name="connsiteX4" fmla="*/ 0 w 4148582"/>
              <a:gd name="connsiteY4" fmla="*/ 3004 h 6899862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0 w 4148582"/>
              <a:gd name="connsiteY3" fmla="*/ 6899862 h 6924697"/>
              <a:gd name="connsiteX4" fmla="*/ 0 w 4148582"/>
              <a:gd name="connsiteY4" fmla="*/ 3004 h 6924697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8818 w 4148582"/>
              <a:gd name="connsiteY3" fmla="*/ 6919290 h 6924697"/>
              <a:gd name="connsiteX4" fmla="*/ 0 w 4148582"/>
              <a:gd name="connsiteY4" fmla="*/ 3004 h 69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582" h="6924697">
                <a:moveTo>
                  <a:pt x="0" y="3004"/>
                </a:moveTo>
                <a:lnTo>
                  <a:pt x="4148582" y="0"/>
                </a:lnTo>
                <a:lnTo>
                  <a:pt x="1643942" y="6924697"/>
                </a:lnTo>
                <a:lnTo>
                  <a:pt x="8818" y="6919290"/>
                </a:lnTo>
                <a:cubicBezTo>
                  <a:pt x="5879" y="4613861"/>
                  <a:pt x="2939" y="2308433"/>
                  <a:pt x="0" y="3004"/>
                </a:cubicBezTo>
                <a:close/>
              </a:path>
            </a:pathLst>
          </a:custGeom>
          <a:blipFill dpi="0"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59" y="52427"/>
            <a:ext cx="576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-26916" y="1821412"/>
            <a:ext cx="28642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ДЕЯТЕЛЬНОСТЬ ЕДИНОГО РЕГИОНАЛЬНОГО ОПЕРАТОРА</a:t>
            </a:r>
          </a:p>
        </p:txBody>
      </p:sp>
      <p:pic>
        <p:nvPicPr>
          <p:cNvPr id="8" name="Picture 2" descr="https://infopro54.ru/wp-content/uploads/2017/09/%D0%A2%D0%BE%D1%87%D0%BA%D0%B0-%D0%9A%D0%B8%D0%BF%D0%B5%D0%BD%D0%B8%D1%8F-%D0%9D%D0%BE%D0%B2%D0%BE%D1%81%D0%B8%D0%B1%D0%B8%D1%80%D1%81%D0%BA-1200x600.png"/>
          <p:cNvPicPr>
            <a:picLocks noChangeAspect="1" noChangeArrowheads="1"/>
          </p:cNvPicPr>
          <p:nvPr/>
        </p:nvPicPr>
        <p:blipFill rotWithShape="1"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2983" y="6133179"/>
            <a:ext cx="1148908" cy="5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160434" y="2456816"/>
            <a:ext cx="8072121" cy="39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1800" b="1" dirty="0" smtClean="0">
                <a:latin typeface="Century Gothic" panose="020B0502020202020204" pitchFamily="34" charset="0"/>
              </a:rPr>
              <a:t>Инфраструктура НТИ в Новосибирской области</a:t>
            </a:r>
            <a:endParaRPr lang="ru-RU" sz="18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2641" y="3337617"/>
            <a:ext cx="339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Академпарк</a:t>
            </a:r>
            <a:endParaRPr lang="ru-RU" dirty="0" smtClean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5800" y="3006692"/>
            <a:ext cx="4549770" cy="400110"/>
          </a:xfrm>
          <a:prstGeom prst="rect">
            <a:avLst/>
          </a:prstGeom>
          <a:solidFill>
            <a:srgbClr val="2E75B6"/>
          </a:solidFill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Городская Точка кипения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5800" y="3855253"/>
            <a:ext cx="4549770" cy="400110"/>
          </a:xfrm>
          <a:prstGeom prst="rect">
            <a:avLst/>
          </a:prstGeom>
          <a:solidFill>
            <a:srgbClr val="2E75B6"/>
          </a:solidFill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Университетские Точки кипения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2830" y="4215386"/>
            <a:ext cx="225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НГТУ  НГУЭУ  </a:t>
            </a:r>
            <a:r>
              <a:rPr lang="ru-RU" b="1" dirty="0" smtClean="0">
                <a:latin typeface="Century Gothic" panose="020B0502020202020204" pitchFamily="34" charset="0"/>
              </a:rPr>
              <a:t>НГАУ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4" descr="https://static.tildacdn.com/tild3264-3865-4234-a235-306166636238/logo_ICHN_1.png"/>
          <p:cNvPicPr>
            <a:picLocks noChangeAspect="1" noChangeArrowheads="1"/>
          </p:cNvPicPr>
          <p:nvPr/>
        </p:nvPicPr>
        <p:blipFill rotWithShape="1"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7077" y="6100660"/>
            <a:ext cx="811726" cy="6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448" y="6142117"/>
            <a:ext cx="1056545" cy="5811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55800" y="5403546"/>
            <a:ext cx="4549770" cy="430887"/>
          </a:xfrm>
          <a:prstGeom prst="rect">
            <a:avLst/>
          </a:prstGeom>
          <a:solidFill>
            <a:srgbClr val="2E75B6"/>
          </a:solidFill>
        </p:spPr>
        <p:txBody>
          <a:bodyPr wrap="square" rtlCol="0" anchor="ctr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Новосибирский </a:t>
            </a:r>
            <a:r>
              <a:rPr lang="ru-RU" sz="2200" b="1" dirty="0" err="1" smtClean="0">
                <a:solidFill>
                  <a:schemeClr val="bg1"/>
                </a:solidFill>
              </a:rPr>
              <a:t>Нейронет</a:t>
            </a:r>
            <a:r>
              <a:rPr lang="ru-RU" sz="2200" b="1" dirty="0" smtClean="0">
                <a:solidFill>
                  <a:schemeClr val="bg1"/>
                </a:solidFill>
              </a:rPr>
              <a:t>-центр</a:t>
            </a:r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5800" y="4706432"/>
            <a:ext cx="4549770" cy="430887"/>
          </a:xfrm>
          <a:prstGeom prst="rect">
            <a:avLst/>
          </a:prstGeom>
          <a:solidFill>
            <a:srgbClr val="2E75B6"/>
          </a:solidFill>
        </p:spPr>
        <p:txBody>
          <a:bodyPr wrap="square" rtlCol="0" anchor="ctr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Инфраструктурный центр </a:t>
            </a:r>
            <a:r>
              <a:rPr lang="ru-RU" sz="2200" b="1" dirty="0" err="1" smtClean="0">
                <a:solidFill>
                  <a:schemeClr val="bg1"/>
                </a:solidFill>
              </a:rPr>
              <a:t>Хелснет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20" name="Picture 12" descr="Точка кипения НГТУ Новосибирск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5113" y="4816981"/>
            <a:ext cx="4240833" cy="188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Точка кипения - Новосибирск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5113" y="3002015"/>
            <a:ext cx="3463145" cy="15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5662" y="264241"/>
            <a:ext cx="6722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оординационный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НТИ</a:t>
            </a:r>
            <a:r>
              <a:rPr lang="ru-RU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Новосибирской области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pic>
        <p:nvPicPr>
          <p:cNvPr id="22" name="Picture 6" descr="Агентство Технологического Развития | Elementor #93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9574" y="61334"/>
            <a:ext cx="2033286" cy="9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24361" y="929546"/>
            <a:ext cx="777389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</a:rPr>
              <a:t>поиск </a:t>
            </a:r>
            <a:r>
              <a:rPr lang="ru-RU" sz="1500" dirty="0">
                <a:solidFill>
                  <a:prstClr val="black"/>
                </a:solidFill>
              </a:rPr>
              <a:t>проектов НТИ и их </a:t>
            </a:r>
            <a:r>
              <a:rPr lang="ru-RU" sz="1500" dirty="0" smtClean="0">
                <a:solidFill>
                  <a:prstClr val="black"/>
                </a:solidFill>
              </a:rPr>
              <a:t>сопровождение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</a:rPr>
              <a:t>предоставление </a:t>
            </a:r>
            <a:r>
              <a:rPr lang="ru-RU" sz="1500" dirty="0">
                <a:solidFill>
                  <a:prstClr val="black"/>
                </a:solidFill>
              </a:rPr>
              <a:t>консалтинговых услуг компаниям, реализующим проекты </a:t>
            </a:r>
            <a:r>
              <a:rPr lang="ru-RU" sz="1500" dirty="0" smtClean="0">
                <a:solidFill>
                  <a:prstClr val="black"/>
                </a:solidFill>
              </a:rPr>
              <a:t>НТИ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</a:rPr>
              <a:t>содействие </a:t>
            </a:r>
            <a:r>
              <a:rPr lang="ru-RU" sz="1500" dirty="0">
                <a:solidFill>
                  <a:prstClr val="black"/>
                </a:solidFill>
              </a:rPr>
              <a:t>компаниям в привлечении финансирования на реализацию проектов </a:t>
            </a:r>
            <a:r>
              <a:rPr lang="ru-RU" sz="1500" dirty="0" smtClean="0">
                <a:solidFill>
                  <a:prstClr val="black"/>
                </a:solidFill>
              </a:rPr>
              <a:t>НТИ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</a:rPr>
              <a:t>организация </a:t>
            </a:r>
            <a:r>
              <a:rPr lang="ru-RU" sz="1500" dirty="0">
                <a:solidFill>
                  <a:prstClr val="black"/>
                </a:solidFill>
              </a:rPr>
              <a:t>мероприятий по акселерации </a:t>
            </a:r>
            <a:r>
              <a:rPr lang="ru-RU" sz="1500" dirty="0" smtClean="0">
                <a:solidFill>
                  <a:prstClr val="black"/>
                </a:solidFill>
              </a:rPr>
              <a:t>проектов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</a:rPr>
              <a:t>поиск </a:t>
            </a:r>
            <a:r>
              <a:rPr lang="ru-RU" sz="1500" dirty="0">
                <a:solidFill>
                  <a:prstClr val="black"/>
                </a:solidFill>
              </a:rPr>
              <a:t>лучших практик реализации НТИ и их </a:t>
            </a:r>
            <a:r>
              <a:rPr lang="ru-RU" sz="1500" dirty="0" smtClean="0">
                <a:solidFill>
                  <a:prstClr val="black"/>
                </a:solidFill>
              </a:rPr>
              <a:t>внедрение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6"/>
          <p:cNvSpPr/>
          <p:nvPr/>
        </p:nvSpPr>
        <p:spPr>
          <a:xfrm>
            <a:off x="1" y="0"/>
            <a:ext cx="3607346" cy="6861171"/>
          </a:xfrm>
          <a:custGeom>
            <a:avLst/>
            <a:gdLst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4140679 w 4140679"/>
              <a:gd name="connsiteY2" fmla="*/ 6858000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75253"/>
              <a:gd name="connsiteX1" fmla="*/ 4140679 w 4140679"/>
              <a:gd name="connsiteY1" fmla="*/ 0 h 6875253"/>
              <a:gd name="connsiteX2" fmla="*/ 1802921 w 4140679"/>
              <a:gd name="connsiteY2" fmla="*/ 6875253 h 6875253"/>
              <a:gd name="connsiteX3" fmla="*/ 0 w 4140679"/>
              <a:gd name="connsiteY3" fmla="*/ 6858000 h 6875253"/>
              <a:gd name="connsiteX4" fmla="*/ 0 w 4140679"/>
              <a:gd name="connsiteY4" fmla="*/ 0 h 6875253"/>
              <a:gd name="connsiteX0" fmla="*/ 0 w 4140679"/>
              <a:gd name="connsiteY0" fmla="*/ 0 h 6866605"/>
              <a:gd name="connsiteX1" fmla="*/ 4140679 w 4140679"/>
              <a:gd name="connsiteY1" fmla="*/ 0 h 6866605"/>
              <a:gd name="connsiteX2" fmla="*/ 1700180 w 4140679"/>
              <a:gd name="connsiteY2" fmla="*/ 6866605 h 6866605"/>
              <a:gd name="connsiteX3" fmla="*/ 0 w 4140679"/>
              <a:gd name="connsiteY3" fmla="*/ 6858000 h 6866605"/>
              <a:gd name="connsiteX4" fmla="*/ 0 w 4140679"/>
              <a:gd name="connsiteY4" fmla="*/ 0 h 6866605"/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1629051 w 4140679"/>
              <a:gd name="connsiteY2" fmla="*/ 6849309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92550"/>
              <a:gd name="connsiteX1" fmla="*/ 4140679 w 4140679"/>
              <a:gd name="connsiteY1" fmla="*/ 0 h 6892550"/>
              <a:gd name="connsiteX2" fmla="*/ 1652760 w 4140679"/>
              <a:gd name="connsiteY2" fmla="*/ 6892550 h 6892550"/>
              <a:gd name="connsiteX3" fmla="*/ 0 w 4140679"/>
              <a:gd name="connsiteY3" fmla="*/ 6858000 h 6892550"/>
              <a:gd name="connsiteX4" fmla="*/ 0 w 4140679"/>
              <a:gd name="connsiteY4" fmla="*/ 0 h 6892550"/>
              <a:gd name="connsiteX0" fmla="*/ 0 w 4014228"/>
              <a:gd name="connsiteY0" fmla="*/ 0 h 6892550"/>
              <a:gd name="connsiteX1" fmla="*/ 4014228 w 4014228"/>
              <a:gd name="connsiteY1" fmla="*/ 25945 h 6892550"/>
              <a:gd name="connsiteX2" fmla="*/ 1652760 w 4014228"/>
              <a:gd name="connsiteY2" fmla="*/ 6892550 h 6892550"/>
              <a:gd name="connsiteX3" fmla="*/ 0 w 4014228"/>
              <a:gd name="connsiteY3" fmla="*/ 6858000 h 6892550"/>
              <a:gd name="connsiteX4" fmla="*/ 0 w 4014228"/>
              <a:gd name="connsiteY4" fmla="*/ 0 h 6892550"/>
              <a:gd name="connsiteX0" fmla="*/ 0 w 4148582"/>
              <a:gd name="connsiteY0" fmla="*/ 0 h 6892550"/>
              <a:gd name="connsiteX1" fmla="*/ 4148582 w 4148582"/>
              <a:gd name="connsiteY1" fmla="*/ 25945 h 6892550"/>
              <a:gd name="connsiteX2" fmla="*/ 1652760 w 4148582"/>
              <a:gd name="connsiteY2" fmla="*/ 6892550 h 6892550"/>
              <a:gd name="connsiteX3" fmla="*/ 0 w 4148582"/>
              <a:gd name="connsiteY3" fmla="*/ 6858000 h 6892550"/>
              <a:gd name="connsiteX4" fmla="*/ 0 w 4148582"/>
              <a:gd name="connsiteY4" fmla="*/ 0 h 6892550"/>
              <a:gd name="connsiteX0" fmla="*/ 0 w 4148582"/>
              <a:gd name="connsiteY0" fmla="*/ 3004 h 6895554"/>
              <a:gd name="connsiteX1" fmla="*/ 4148582 w 4148582"/>
              <a:gd name="connsiteY1" fmla="*/ 0 h 6895554"/>
              <a:gd name="connsiteX2" fmla="*/ 1652760 w 4148582"/>
              <a:gd name="connsiteY2" fmla="*/ 6895554 h 6895554"/>
              <a:gd name="connsiteX3" fmla="*/ 0 w 4148582"/>
              <a:gd name="connsiteY3" fmla="*/ 6861004 h 6895554"/>
              <a:gd name="connsiteX4" fmla="*/ 0 w 4148582"/>
              <a:gd name="connsiteY4" fmla="*/ 3004 h 6895554"/>
              <a:gd name="connsiteX0" fmla="*/ 0 w 4148582"/>
              <a:gd name="connsiteY0" fmla="*/ 3004 h 6899862"/>
              <a:gd name="connsiteX1" fmla="*/ 4148582 w 4148582"/>
              <a:gd name="connsiteY1" fmla="*/ 0 h 6899862"/>
              <a:gd name="connsiteX2" fmla="*/ 1652760 w 4148582"/>
              <a:gd name="connsiteY2" fmla="*/ 6895554 h 6899862"/>
              <a:gd name="connsiteX3" fmla="*/ 0 w 4148582"/>
              <a:gd name="connsiteY3" fmla="*/ 6899862 h 6899862"/>
              <a:gd name="connsiteX4" fmla="*/ 0 w 4148582"/>
              <a:gd name="connsiteY4" fmla="*/ 3004 h 6899862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0 w 4148582"/>
              <a:gd name="connsiteY3" fmla="*/ 6899862 h 6924697"/>
              <a:gd name="connsiteX4" fmla="*/ 0 w 4148582"/>
              <a:gd name="connsiteY4" fmla="*/ 3004 h 6924697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8818 w 4148582"/>
              <a:gd name="connsiteY3" fmla="*/ 6919290 h 6924697"/>
              <a:gd name="connsiteX4" fmla="*/ 0 w 4148582"/>
              <a:gd name="connsiteY4" fmla="*/ 3004 h 69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582" h="6924697">
                <a:moveTo>
                  <a:pt x="0" y="3004"/>
                </a:moveTo>
                <a:lnTo>
                  <a:pt x="4148582" y="0"/>
                </a:lnTo>
                <a:lnTo>
                  <a:pt x="1643942" y="6924697"/>
                </a:lnTo>
                <a:lnTo>
                  <a:pt x="8818" y="6919290"/>
                </a:lnTo>
                <a:cubicBezTo>
                  <a:pt x="5879" y="4613861"/>
                  <a:pt x="2939" y="2308433"/>
                  <a:pt x="0" y="3004"/>
                </a:cubicBezTo>
                <a:close/>
              </a:path>
            </a:pathLst>
          </a:custGeom>
          <a:blipFill dpi="0" rotWithShape="1"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Рисунок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59" y="52427"/>
            <a:ext cx="576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-13197" y="1955771"/>
            <a:ext cx="30912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prstClr val="white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ДЕЯТЕЛЬНОСТЬ ЕДИНОГО РЕГИОНАЛЬНОГО ОПЕРАТОРА</a:t>
            </a:r>
          </a:p>
        </p:txBody>
      </p:sp>
      <p:sp>
        <p:nvSpPr>
          <p:cNvPr id="16" name="Прямоугольник 29"/>
          <p:cNvSpPr>
            <a:spLocks noChangeArrowheads="1"/>
          </p:cNvSpPr>
          <p:nvPr/>
        </p:nvSpPr>
        <p:spPr bwMode="auto">
          <a:xfrm>
            <a:off x="7090051" y="4392728"/>
            <a:ext cx="7553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400" b="1" dirty="0" smtClean="0">
                <a:solidFill>
                  <a:srgbClr val="000000"/>
                </a:solidFill>
              </a:rPr>
              <a:t>62</a:t>
            </a:r>
            <a:endParaRPr lang="ru-RU" altLang="ru-RU" sz="44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30"/>
          <p:cNvSpPr>
            <a:spLocks noChangeArrowheads="1"/>
          </p:cNvSpPr>
          <p:nvPr/>
        </p:nvSpPr>
        <p:spPr bwMode="auto">
          <a:xfrm>
            <a:off x="7845386" y="4467171"/>
            <a:ext cx="27640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000000"/>
                </a:solidFill>
              </a:rPr>
              <a:t>ПРОЕКТА</a:t>
            </a:r>
          </a:p>
          <a:p>
            <a:r>
              <a:rPr lang="ru-RU" altLang="ru-RU" sz="1600" b="1" dirty="0" smtClean="0">
                <a:solidFill>
                  <a:srgbClr val="000000"/>
                </a:solidFill>
              </a:rPr>
              <a:t>(НИИ-18, вузы-21, бизнес-23)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8558494" y="1796008"/>
            <a:ext cx="4489450" cy="220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клеточные технологии и генная </a:t>
            </a:r>
          </a:p>
          <a:p>
            <a:pPr>
              <a:lnSpc>
                <a:spcPct val="114000"/>
              </a:lnSpc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инженерия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биоинформатика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промышленные биотехнологии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онкология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высокотехнологичная медицина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персонализированная медицина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3078070" y="1943741"/>
            <a:ext cx="6008688" cy="198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ускоренной селекции растений и животных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ветеринарные технологии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автоматизация, роботизация и </a:t>
            </a: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lnSpc>
                <a:spcPct val="114000"/>
              </a:lnSpc>
            </a:pPr>
            <a:r>
              <a:rPr lang="ru-RU" altLang="ru-RU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ровые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технологии в АПК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технологии органического с/х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агроэкологические технологии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приборы, машины и механизмы в АПК</a:t>
            </a:r>
          </a:p>
        </p:txBody>
      </p:sp>
      <p:sp>
        <p:nvSpPr>
          <p:cNvPr id="20" name="Прямоугольник 27"/>
          <p:cNvSpPr>
            <a:spLocks noChangeArrowheads="1"/>
          </p:cNvSpPr>
          <p:nvPr/>
        </p:nvSpPr>
        <p:spPr bwMode="auto">
          <a:xfrm>
            <a:off x="3867130" y="4407854"/>
            <a:ext cx="7553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400" b="1" dirty="0" smtClean="0">
                <a:solidFill>
                  <a:srgbClr val="000000"/>
                </a:solidFill>
              </a:rPr>
              <a:t>79</a:t>
            </a:r>
            <a:endParaRPr lang="ru-RU" altLang="ru-RU" sz="44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6392919" y="1183183"/>
            <a:ext cx="5075428" cy="4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ru-RU" alt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(направления: Аграрное </a:t>
            </a:r>
            <a:r>
              <a:rPr lang="ru-RU" altLang="ru-RU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Медицинское)</a:t>
            </a:r>
            <a:endParaRPr lang="ru-RU" altLang="ru-RU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91268" y="1682131"/>
            <a:ext cx="116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Тематики:</a:t>
            </a:r>
            <a:endParaRPr lang="ru-RU" dirty="0"/>
          </a:p>
        </p:txBody>
      </p:sp>
      <p:sp>
        <p:nvSpPr>
          <p:cNvPr id="24" name="Прямоугольник 26"/>
          <p:cNvSpPr>
            <a:spLocks noChangeArrowheads="1"/>
          </p:cNvSpPr>
          <p:nvPr/>
        </p:nvSpPr>
        <p:spPr bwMode="auto">
          <a:xfrm>
            <a:off x="4693514" y="4616833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</a:rPr>
              <a:t>МЕРОПРИЯТИЙ</a:t>
            </a:r>
          </a:p>
        </p:txBody>
      </p:sp>
      <p:sp>
        <p:nvSpPr>
          <p:cNvPr id="26" name="Прямоугольник 1"/>
          <p:cNvSpPr>
            <a:spLocks noChangeArrowheads="1"/>
          </p:cNvSpPr>
          <p:nvPr/>
        </p:nvSpPr>
        <p:spPr bwMode="auto">
          <a:xfrm>
            <a:off x="3246216" y="1265637"/>
            <a:ext cx="5391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СИББИОНОЦ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37144" y="5331183"/>
            <a:ext cx="9548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В рамках конкурса </a:t>
            </a:r>
            <a:r>
              <a:rPr lang="ru-RU" sz="1600" b="1" dirty="0" err="1" smtClean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Минобрнауки</a:t>
            </a:r>
            <a:r>
              <a:rPr lang="ru-RU" sz="1600" b="1" dirty="0" smtClean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 РФ </a:t>
            </a:r>
            <a:r>
              <a:rPr lang="ru-RU" sz="1600" b="1" dirty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по отбору лабораторий под руководством молодых, перспективных ученых в организациях – участниках научно-образовательного </a:t>
            </a:r>
            <a:r>
              <a:rPr lang="ru-RU" sz="1600" b="1" dirty="0" smtClean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центра </a:t>
            </a:r>
            <a:r>
              <a:rPr lang="ru-RU" sz="1600" b="1" dirty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мирового уровня «Сибирский биотехнологический научно-образовательный центр» в 2021 году поддержано создание 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6 молодежных научных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лабораторий</a:t>
            </a:r>
            <a:r>
              <a:rPr lang="ru-RU" sz="1600" b="1" dirty="0" smtClean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7131A1"/>
                </a:solidFill>
                <a:latin typeface="+mn-lt"/>
                <a:cs typeface="Arial" panose="020B0604020202020204" pitchFamily="34" charset="0"/>
              </a:rPr>
              <a:t>НИИ и вузах</a:t>
            </a:r>
            <a:endParaRPr lang="ru-RU" sz="1600" b="1" dirty="0">
              <a:solidFill>
                <a:srgbClr val="7131A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5704" y="80591"/>
            <a:ext cx="8486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</a:t>
            </a:r>
            <a:r>
              <a:rPr lang="en-US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en-US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деятельности Сибирского </a:t>
            </a: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биотехнологического </a:t>
            </a: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научно-образовательного центра (</a:t>
            </a:r>
            <a:r>
              <a:rPr lang="ru-RU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СиббиоНОЦ</a:t>
            </a:r>
            <a:r>
              <a:rPr lang="ru-RU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2194" y="3987399"/>
            <a:ext cx="8831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Участники </a:t>
            </a:r>
            <a:r>
              <a:rPr lang="ru-RU" b="1" dirty="0" err="1" smtClean="0">
                <a:solidFill>
                  <a:srgbClr val="000000"/>
                </a:solidFill>
              </a:rPr>
              <a:t>СиббиоНОЦ</a:t>
            </a:r>
            <a:r>
              <a:rPr lang="ru-RU" b="1" dirty="0" smtClean="0">
                <a:solidFill>
                  <a:srgbClr val="000000"/>
                </a:solidFill>
              </a:rPr>
              <a:t>: 6 вузов, 8 НИИ, 27 организаций реального сектора экономики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0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6"/>
          <p:cNvSpPr/>
          <p:nvPr/>
        </p:nvSpPr>
        <p:spPr>
          <a:xfrm>
            <a:off x="1" y="0"/>
            <a:ext cx="3944146" cy="6861171"/>
          </a:xfrm>
          <a:custGeom>
            <a:avLst/>
            <a:gdLst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4140679 w 4140679"/>
              <a:gd name="connsiteY2" fmla="*/ 6858000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75253"/>
              <a:gd name="connsiteX1" fmla="*/ 4140679 w 4140679"/>
              <a:gd name="connsiteY1" fmla="*/ 0 h 6875253"/>
              <a:gd name="connsiteX2" fmla="*/ 1802921 w 4140679"/>
              <a:gd name="connsiteY2" fmla="*/ 6875253 h 6875253"/>
              <a:gd name="connsiteX3" fmla="*/ 0 w 4140679"/>
              <a:gd name="connsiteY3" fmla="*/ 6858000 h 6875253"/>
              <a:gd name="connsiteX4" fmla="*/ 0 w 4140679"/>
              <a:gd name="connsiteY4" fmla="*/ 0 h 6875253"/>
              <a:gd name="connsiteX0" fmla="*/ 0 w 4140679"/>
              <a:gd name="connsiteY0" fmla="*/ 0 h 6866605"/>
              <a:gd name="connsiteX1" fmla="*/ 4140679 w 4140679"/>
              <a:gd name="connsiteY1" fmla="*/ 0 h 6866605"/>
              <a:gd name="connsiteX2" fmla="*/ 1700180 w 4140679"/>
              <a:gd name="connsiteY2" fmla="*/ 6866605 h 6866605"/>
              <a:gd name="connsiteX3" fmla="*/ 0 w 4140679"/>
              <a:gd name="connsiteY3" fmla="*/ 6858000 h 6866605"/>
              <a:gd name="connsiteX4" fmla="*/ 0 w 4140679"/>
              <a:gd name="connsiteY4" fmla="*/ 0 h 6866605"/>
              <a:gd name="connsiteX0" fmla="*/ 0 w 4140679"/>
              <a:gd name="connsiteY0" fmla="*/ 0 h 6858000"/>
              <a:gd name="connsiteX1" fmla="*/ 4140679 w 4140679"/>
              <a:gd name="connsiteY1" fmla="*/ 0 h 6858000"/>
              <a:gd name="connsiteX2" fmla="*/ 1629051 w 4140679"/>
              <a:gd name="connsiteY2" fmla="*/ 6849309 h 6858000"/>
              <a:gd name="connsiteX3" fmla="*/ 0 w 4140679"/>
              <a:gd name="connsiteY3" fmla="*/ 6858000 h 6858000"/>
              <a:gd name="connsiteX4" fmla="*/ 0 w 4140679"/>
              <a:gd name="connsiteY4" fmla="*/ 0 h 6858000"/>
              <a:gd name="connsiteX0" fmla="*/ 0 w 4140679"/>
              <a:gd name="connsiteY0" fmla="*/ 0 h 6892550"/>
              <a:gd name="connsiteX1" fmla="*/ 4140679 w 4140679"/>
              <a:gd name="connsiteY1" fmla="*/ 0 h 6892550"/>
              <a:gd name="connsiteX2" fmla="*/ 1652760 w 4140679"/>
              <a:gd name="connsiteY2" fmla="*/ 6892550 h 6892550"/>
              <a:gd name="connsiteX3" fmla="*/ 0 w 4140679"/>
              <a:gd name="connsiteY3" fmla="*/ 6858000 h 6892550"/>
              <a:gd name="connsiteX4" fmla="*/ 0 w 4140679"/>
              <a:gd name="connsiteY4" fmla="*/ 0 h 6892550"/>
              <a:gd name="connsiteX0" fmla="*/ 0 w 4014228"/>
              <a:gd name="connsiteY0" fmla="*/ 0 h 6892550"/>
              <a:gd name="connsiteX1" fmla="*/ 4014228 w 4014228"/>
              <a:gd name="connsiteY1" fmla="*/ 25945 h 6892550"/>
              <a:gd name="connsiteX2" fmla="*/ 1652760 w 4014228"/>
              <a:gd name="connsiteY2" fmla="*/ 6892550 h 6892550"/>
              <a:gd name="connsiteX3" fmla="*/ 0 w 4014228"/>
              <a:gd name="connsiteY3" fmla="*/ 6858000 h 6892550"/>
              <a:gd name="connsiteX4" fmla="*/ 0 w 4014228"/>
              <a:gd name="connsiteY4" fmla="*/ 0 h 6892550"/>
              <a:gd name="connsiteX0" fmla="*/ 0 w 4148582"/>
              <a:gd name="connsiteY0" fmla="*/ 0 h 6892550"/>
              <a:gd name="connsiteX1" fmla="*/ 4148582 w 4148582"/>
              <a:gd name="connsiteY1" fmla="*/ 25945 h 6892550"/>
              <a:gd name="connsiteX2" fmla="*/ 1652760 w 4148582"/>
              <a:gd name="connsiteY2" fmla="*/ 6892550 h 6892550"/>
              <a:gd name="connsiteX3" fmla="*/ 0 w 4148582"/>
              <a:gd name="connsiteY3" fmla="*/ 6858000 h 6892550"/>
              <a:gd name="connsiteX4" fmla="*/ 0 w 4148582"/>
              <a:gd name="connsiteY4" fmla="*/ 0 h 6892550"/>
              <a:gd name="connsiteX0" fmla="*/ 0 w 4148582"/>
              <a:gd name="connsiteY0" fmla="*/ 3004 h 6895554"/>
              <a:gd name="connsiteX1" fmla="*/ 4148582 w 4148582"/>
              <a:gd name="connsiteY1" fmla="*/ 0 h 6895554"/>
              <a:gd name="connsiteX2" fmla="*/ 1652760 w 4148582"/>
              <a:gd name="connsiteY2" fmla="*/ 6895554 h 6895554"/>
              <a:gd name="connsiteX3" fmla="*/ 0 w 4148582"/>
              <a:gd name="connsiteY3" fmla="*/ 6861004 h 6895554"/>
              <a:gd name="connsiteX4" fmla="*/ 0 w 4148582"/>
              <a:gd name="connsiteY4" fmla="*/ 3004 h 6895554"/>
              <a:gd name="connsiteX0" fmla="*/ 0 w 4148582"/>
              <a:gd name="connsiteY0" fmla="*/ 3004 h 6899862"/>
              <a:gd name="connsiteX1" fmla="*/ 4148582 w 4148582"/>
              <a:gd name="connsiteY1" fmla="*/ 0 h 6899862"/>
              <a:gd name="connsiteX2" fmla="*/ 1652760 w 4148582"/>
              <a:gd name="connsiteY2" fmla="*/ 6895554 h 6899862"/>
              <a:gd name="connsiteX3" fmla="*/ 0 w 4148582"/>
              <a:gd name="connsiteY3" fmla="*/ 6899862 h 6899862"/>
              <a:gd name="connsiteX4" fmla="*/ 0 w 4148582"/>
              <a:gd name="connsiteY4" fmla="*/ 3004 h 6899862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0 w 4148582"/>
              <a:gd name="connsiteY3" fmla="*/ 6899862 h 6924697"/>
              <a:gd name="connsiteX4" fmla="*/ 0 w 4148582"/>
              <a:gd name="connsiteY4" fmla="*/ 3004 h 6924697"/>
              <a:gd name="connsiteX0" fmla="*/ 0 w 4148582"/>
              <a:gd name="connsiteY0" fmla="*/ 3004 h 6924697"/>
              <a:gd name="connsiteX1" fmla="*/ 4148582 w 4148582"/>
              <a:gd name="connsiteY1" fmla="*/ 0 h 6924697"/>
              <a:gd name="connsiteX2" fmla="*/ 1643942 w 4148582"/>
              <a:gd name="connsiteY2" fmla="*/ 6924697 h 6924697"/>
              <a:gd name="connsiteX3" fmla="*/ 8818 w 4148582"/>
              <a:gd name="connsiteY3" fmla="*/ 6919290 h 6924697"/>
              <a:gd name="connsiteX4" fmla="*/ 0 w 4148582"/>
              <a:gd name="connsiteY4" fmla="*/ 3004 h 69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582" h="6924697">
                <a:moveTo>
                  <a:pt x="0" y="3004"/>
                </a:moveTo>
                <a:lnTo>
                  <a:pt x="4148582" y="0"/>
                </a:lnTo>
                <a:lnTo>
                  <a:pt x="1643942" y="6924697"/>
                </a:lnTo>
                <a:lnTo>
                  <a:pt x="8818" y="6919290"/>
                </a:lnTo>
                <a:cubicBezTo>
                  <a:pt x="5879" y="4613861"/>
                  <a:pt x="2939" y="2308433"/>
                  <a:pt x="0" y="3004"/>
                </a:cubicBezTo>
                <a:close/>
              </a:path>
            </a:pathLst>
          </a:custGeom>
          <a:blipFill dpi="0" rotWithShape="1">
            <a:blip r:embed="rId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49" y="90488"/>
            <a:ext cx="5762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114410" y="2518062"/>
            <a:ext cx="303676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ИНФОРМИРОВАНИЕ О ПРОФИЛЬНОЙ ДЕЯТЕЛЬНОСТИ МИНИСТЕРСТВА</a:t>
            </a:r>
            <a:endParaRPr lang="ru-RU" altLang="ru-RU" sz="2400" b="1" dirty="0">
              <a:solidFill>
                <a:schemeClr val="bg1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3662" y="129842"/>
            <a:ext cx="6559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ИНФОРМАЦИОННЫЕ РЕСУРСЫ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МИНИСТЕРСТВА НАУКИ И ИННОВАЦИОННОЙ ПОЛИТИКИ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НОВОСИБИРСКОЙ ОБЛАСТИ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0" y="2102564"/>
            <a:ext cx="4899507" cy="3403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3566" y="1496497"/>
            <a:ext cx="336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ОФИЦИАЛЬНЫЙ САЙТ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5625" y="1496497"/>
            <a:ext cx="24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СОЦИАЛЬНЫЕ СЕТИ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Facebook Logo Facebook Icon, Logo Clipart, Facebook Icons, Logo Icons PNG  and Vector with Transparent Background for Free Download | Logo facebook,  Facebook icons, Facebook icon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281" y="2123638"/>
            <a:ext cx="61753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8820" y="2102564"/>
            <a:ext cx="2082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facebook.com/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minnaukinso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1078" y="5084090"/>
            <a:ext cx="2713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facebook.com/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groups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naukanso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2" descr="Facebook Logo Facebook Icon, Logo Clipart, Facebook Icons, Logo Icons PNG  and Vector with Transparent Background for Free Download | Logo facebook,  Facebook icons, Facebook icon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601" y="5112883"/>
            <a:ext cx="617538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26183" y="4436437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vk.com/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festnso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ВКонтакт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078" y="4392132"/>
            <a:ext cx="457943" cy="4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45596" y="3072797"/>
            <a:ext cx="375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СОЦИАЛЬНЫЕ СЕТИ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ВСЕРОССИЙСКОГО ФЕСТИВАЛЯ НАУКИ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NAUKA 0+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 НОВОСИБИРСКОЙ ОБЛАСТИ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0" name="Picture 6" descr="Instagram меняет правила в отношении женской наготы после спора с  темнокожими и пышными моделями - ITC.ua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64" r="22039"/>
          <a:stretch/>
        </p:blipFill>
        <p:spPr bwMode="auto">
          <a:xfrm>
            <a:off x="2793146" y="5877898"/>
            <a:ext cx="552450" cy="6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19475" y="6025530"/>
            <a:ext cx="394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instagram.com/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nsk_festivalnauki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/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82527" y="5804757"/>
            <a:ext cx="1885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NAUKA.NSO.RU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27514"/>
            <a:ext cx="12192000" cy="3600000"/>
          </a:xfrm>
          <a:prstGeom prst="rect">
            <a:avLst/>
          </a:prstGeom>
          <a:gradFill flip="none" rotWithShape="1">
            <a:gsLst>
              <a:gs pos="9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tIns="180000" bIns="180000" anchor="ctr">
            <a:spAutoFit/>
          </a:bodyPr>
          <a:lstStyle/>
          <a:p>
            <a:pPr algn="ctr">
              <a:defRPr/>
            </a:pPr>
            <a:r>
              <a:rPr lang="ru-RU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949</Words>
  <Application>Microsoft Office PowerPoint</Application>
  <PresentationFormat>Широкоэкранный</PresentationFormat>
  <Paragraphs>133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btt@nso.ru</dc:creator>
  <cp:lastModifiedBy>Курганова Екатерина Владимировна</cp:lastModifiedBy>
  <cp:revision>263</cp:revision>
  <cp:lastPrinted>2021-03-15T01:54:52Z</cp:lastPrinted>
  <dcterms:created xsi:type="dcterms:W3CDTF">2020-11-27T05:55:07Z</dcterms:created>
  <dcterms:modified xsi:type="dcterms:W3CDTF">2021-10-15T03:45:06Z</dcterms:modified>
</cp:coreProperties>
</file>