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ink/ink2.xml" ContentType="application/inkml+xml"/>
  <Override PartName="/ppt/notesSlides/notesSlide4.xml" ContentType="application/vnd.openxmlformats-officedocument.presentationml.notesSlide+xml"/>
  <Override PartName="/ppt/ink/ink3.xml" ContentType="application/inkml+xml"/>
  <Override PartName="/ppt/notesSlides/notesSlide5.xml" ContentType="application/vnd.openxmlformats-officedocument.presentationml.notesSlide+xml"/>
  <Override PartName="/ppt/ink/ink4.xml" ContentType="application/inkml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93" r:id="rId3"/>
    <p:sldId id="257" r:id="rId4"/>
    <p:sldId id="292" r:id="rId5"/>
    <p:sldId id="290" r:id="rId6"/>
    <p:sldId id="291" r:id="rId7"/>
    <p:sldId id="278" r:id="rId8"/>
    <p:sldId id="289" r:id="rId9"/>
    <p:sldId id="269" r:id="rId10"/>
    <p:sldId id="270" r:id="rId11"/>
  </p:sldIdLst>
  <p:sldSz cx="9144000" cy="6858000" type="screen4x3"/>
  <p:notesSz cx="6797675" cy="9928225"/>
  <p:defaultTextStyle>
    <a:defPPr lvl="0">
      <a:defRPr lang="ru-RU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orient="horz" pos="31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64" autoAdjust="0"/>
    <p:restoredTop sz="94622" autoAdjust="0"/>
  </p:normalViewPr>
  <p:slideViewPr>
    <p:cSldViewPr snapToGrid="0">
      <p:cViewPr varScale="1">
        <p:scale>
          <a:sx n="67" d="100"/>
          <a:sy n="67" d="100"/>
        </p:scale>
        <p:origin x="119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110"/>
        <p:guide pos="2141"/>
        <p:guide orient="horz" pos="3127"/>
        <p:guide orient="horz"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6F80F1-06E0-4E99-9E33-C3BB2FBB606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73B5E9-D5F8-437E-9993-10A6219A7836}">
      <dgm:prSet phldrT="[Текст]" custT="1"/>
      <dgm:spPr>
        <a:gradFill flip="none" rotWithShape="0">
          <a:gsLst>
            <a:gs pos="0">
              <a:srgbClr val="FF0000">
                <a:tint val="66000"/>
                <a:satMod val="160000"/>
              </a:srgbClr>
            </a:gs>
            <a:gs pos="50000">
              <a:srgbClr val="FF0000">
                <a:tint val="44500"/>
                <a:satMod val="160000"/>
              </a:srgbClr>
            </a:gs>
            <a:gs pos="100000">
              <a:srgbClr val="FF0000">
                <a:tint val="23500"/>
                <a:satMod val="160000"/>
              </a:srgbClr>
            </a:gs>
          </a:gsLst>
          <a:lin ang="5400000" scaled="1"/>
          <a:tileRect/>
        </a:gradFill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 этап</a:t>
          </a:r>
          <a:endParaRPr lang="ru-RU" sz="2000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AF0084E-37BB-42A7-AE91-58AD2FCD202E}" type="parTrans" cxnId="{AA14B366-A534-4DE0-B1AC-1753C90575D3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35213CDB-716B-4EDC-8A4B-001CD70E3CB9}" type="sibTrans" cxnId="{AA14B366-A534-4DE0-B1AC-1753C90575D3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0D982A94-3C7F-4C51-AE21-FE0158A7285F}">
      <dgm:prSet phldrT="[Текст]" custT="1"/>
      <dgm:spPr>
        <a:gradFill flip="none" rotWithShape="0">
          <a:gsLst>
            <a:gs pos="0">
              <a:srgbClr val="FF0000">
                <a:tint val="66000"/>
                <a:satMod val="160000"/>
              </a:srgbClr>
            </a:gs>
            <a:gs pos="50000">
              <a:srgbClr val="FF0000">
                <a:tint val="44500"/>
                <a:satMod val="160000"/>
              </a:srgbClr>
            </a:gs>
            <a:gs pos="100000">
              <a:srgbClr val="FF0000">
                <a:tint val="23500"/>
                <a:satMod val="160000"/>
              </a:srgbClr>
            </a:gs>
          </a:gsLst>
          <a:lin ang="5400000" scaled="1"/>
          <a:tileRect/>
        </a:gradFill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 этап</a:t>
          </a:r>
          <a:endParaRPr lang="ru-RU" sz="2000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FDAB3B6-A367-46FA-B206-8DD1A7A2C84A}" type="parTrans" cxnId="{987CFFDB-34B9-47D7-9467-1E2F9C7C1513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F777B616-A01E-4833-B9FF-03BE8A4856B5}" type="sibTrans" cxnId="{987CFFDB-34B9-47D7-9467-1E2F9C7C1513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A01D50CB-1B61-4597-BFB9-07B2B4F22503}" type="pres">
      <dgm:prSet presAssocID="{516F80F1-06E0-4E99-9E33-C3BB2FBB606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11156A-0DDC-4FBA-A124-42E706962F69}" type="pres">
      <dgm:prSet presAssocID="{7B73B5E9-D5F8-437E-9993-10A6219A7836}" presName="parTxOnly" presStyleLbl="node1" presStyleIdx="0" presStyleCnt="2" custScaleX="49827" custScaleY="19821" custLinFactNeighborX="-37598" custLinFactNeighborY="131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66F399-469C-44C1-A0B4-D1B188F36471}" type="pres">
      <dgm:prSet presAssocID="{35213CDB-716B-4EDC-8A4B-001CD70E3CB9}" presName="parTxOnlySpace" presStyleCnt="0"/>
      <dgm:spPr/>
    </dgm:pt>
    <dgm:pt modelId="{F8F01FB2-074C-4476-BA01-1E632BA12F95}" type="pres">
      <dgm:prSet presAssocID="{0D982A94-3C7F-4C51-AE21-FE0158A7285F}" presName="parTxOnly" presStyleLbl="node1" presStyleIdx="1" presStyleCnt="2" custScaleX="49827" custScaleY="19821" custLinFactNeighborX="52461" custLinFactNeighborY="100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554817-5A51-452D-8AF0-35889E398735}" type="presOf" srcId="{7B73B5E9-D5F8-437E-9993-10A6219A7836}" destId="{AE11156A-0DDC-4FBA-A124-42E706962F69}" srcOrd="0" destOrd="0" presId="urn:microsoft.com/office/officeart/2005/8/layout/chevron1"/>
    <dgm:cxn modelId="{92F8327C-CBA7-42B3-B189-6631402E25DF}" type="presOf" srcId="{0D982A94-3C7F-4C51-AE21-FE0158A7285F}" destId="{F8F01FB2-074C-4476-BA01-1E632BA12F95}" srcOrd="0" destOrd="0" presId="urn:microsoft.com/office/officeart/2005/8/layout/chevron1"/>
    <dgm:cxn modelId="{987CFFDB-34B9-47D7-9467-1E2F9C7C1513}" srcId="{516F80F1-06E0-4E99-9E33-C3BB2FBB606F}" destId="{0D982A94-3C7F-4C51-AE21-FE0158A7285F}" srcOrd="1" destOrd="0" parTransId="{AFDAB3B6-A367-46FA-B206-8DD1A7A2C84A}" sibTransId="{F777B616-A01E-4833-B9FF-03BE8A4856B5}"/>
    <dgm:cxn modelId="{44D7B0E3-A917-491B-B11A-D86C651BC956}" type="presOf" srcId="{516F80F1-06E0-4E99-9E33-C3BB2FBB606F}" destId="{A01D50CB-1B61-4597-BFB9-07B2B4F22503}" srcOrd="0" destOrd="0" presId="urn:microsoft.com/office/officeart/2005/8/layout/chevron1"/>
    <dgm:cxn modelId="{AA14B366-A534-4DE0-B1AC-1753C90575D3}" srcId="{516F80F1-06E0-4E99-9E33-C3BB2FBB606F}" destId="{7B73B5E9-D5F8-437E-9993-10A6219A7836}" srcOrd="0" destOrd="0" parTransId="{BAF0084E-37BB-42A7-AE91-58AD2FCD202E}" sibTransId="{35213CDB-716B-4EDC-8A4B-001CD70E3CB9}"/>
    <dgm:cxn modelId="{6F4132C9-521C-4125-8041-B8A88827231C}" type="presParOf" srcId="{A01D50CB-1B61-4597-BFB9-07B2B4F22503}" destId="{AE11156A-0DDC-4FBA-A124-42E706962F69}" srcOrd="0" destOrd="0" presId="urn:microsoft.com/office/officeart/2005/8/layout/chevron1"/>
    <dgm:cxn modelId="{C1F4A6BB-03EF-4DC4-8F9A-AB17954F4251}" type="presParOf" srcId="{A01D50CB-1B61-4597-BFB9-07B2B4F22503}" destId="{6A66F399-469C-44C1-A0B4-D1B188F36471}" srcOrd="1" destOrd="0" presId="urn:microsoft.com/office/officeart/2005/8/layout/chevron1"/>
    <dgm:cxn modelId="{FF15E521-1990-496B-BB26-AE82BE8E1518}" type="presParOf" srcId="{A01D50CB-1B61-4597-BFB9-07B2B4F22503}" destId="{F8F01FB2-074C-4476-BA01-1E632BA12F95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11156A-0DDC-4FBA-A124-42E706962F69}">
      <dsp:nvSpPr>
        <dsp:cNvPr id="0" name=""/>
        <dsp:cNvSpPr/>
      </dsp:nvSpPr>
      <dsp:spPr>
        <a:xfrm>
          <a:off x="77120" y="1346419"/>
          <a:ext cx="2719126" cy="432663"/>
        </a:xfrm>
        <a:prstGeom prst="chevron">
          <a:avLst/>
        </a:prstGeom>
        <a:gradFill flip="none" rotWithShape="0">
          <a:gsLst>
            <a:gs pos="0">
              <a:srgbClr val="FF0000">
                <a:tint val="66000"/>
                <a:satMod val="160000"/>
              </a:srgbClr>
            </a:gs>
            <a:gs pos="50000">
              <a:srgbClr val="FF0000">
                <a:tint val="44500"/>
                <a:satMod val="160000"/>
              </a:srgbClr>
            </a:gs>
            <a:gs pos="100000">
              <a:srgbClr val="FF0000">
                <a:tint val="23500"/>
                <a:satMod val="160000"/>
              </a:srgbClr>
            </a:gs>
          </a:gsLst>
          <a:lin ang="54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 этап</a:t>
          </a:r>
          <a:endParaRPr lang="ru-RU" sz="2000" kern="1200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93452" y="1346419"/>
        <a:ext cx="2286463" cy="432663"/>
      </dsp:txXfrm>
    </dsp:sp>
    <dsp:sp modelId="{F8F01FB2-074C-4476-BA01-1E632BA12F95}">
      <dsp:nvSpPr>
        <dsp:cNvPr id="0" name=""/>
        <dsp:cNvSpPr/>
      </dsp:nvSpPr>
      <dsp:spPr>
        <a:xfrm>
          <a:off x="2738008" y="1277157"/>
          <a:ext cx="2719126" cy="432663"/>
        </a:xfrm>
        <a:prstGeom prst="chevron">
          <a:avLst/>
        </a:prstGeom>
        <a:gradFill flip="none" rotWithShape="0">
          <a:gsLst>
            <a:gs pos="0">
              <a:srgbClr val="FF0000">
                <a:tint val="66000"/>
                <a:satMod val="160000"/>
              </a:srgbClr>
            </a:gs>
            <a:gs pos="50000">
              <a:srgbClr val="FF0000">
                <a:tint val="44500"/>
                <a:satMod val="160000"/>
              </a:srgbClr>
            </a:gs>
            <a:gs pos="100000">
              <a:srgbClr val="FF0000">
                <a:tint val="23500"/>
                <a:satMod val="160000"/>
              </a:srgbClr>
            </a:gs>
          </a:gsLst>
          <a:lin ang="54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 этап</a:t>
          </a:r>
          <a:endParaRPr lang="ru-RU" sz="2000" kern="1200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954340" y="1277157"/>
        <a:ext cx="2286463" cy="4326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</inkml:channelProperties>
      </inkml:inkSource>
      <inkml:timestamp xml:id="ts0" timeString="2016-05-18T09:40:08.642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 contextRef="#ctx0" brushRef="#br0">85 0 65,'-13'42'32,"1"-42"-9,6 0-33,-7 3 5,1 4 0,-7-3-14,7-4 0,12-14-11,6-14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</inkml:channelProperties>
      </inkml:inkSource>
      <inkml:timestamp xml:id="ts0" timeString="2016-05-18T09:40:08.642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 contextRef="#ctx0" brushRef="#br0">85 0 65,'-13'42'32,"1"-42"-9,6 0-33,-7 3 5,1 4 0,-7-3-14,7-4 0,12-14-11,6-14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</inkml:channelProperties>
      </inkml:inkSource>
      <inkml:timestamp xml:id="ts0" timeString="2016-05-18T09:40:08.642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 contextRef="#ctx0" brushRef="#br0">85 0 65,'-13'42'32,"1"-42"-9,6 0-33,-7 3 5,1 4 0,-7-3-14,7-4 0,12-14-11,6-14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</inkml:channelProperties>
      </inkml:inkSource>
      <inkml:timestamp xml:id="ts0" timeString="2016-05-18T09:40:08.642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 contextRef="#ctx0" brushRef="#br0">85 0 65,'-13'42'32,"1"-42"-9,6 0-33,-7 3 5,1 4 0,-7-3-14,7-4 0,12-14-11,6-14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747F5-6EFA-4EC4-B6C6-B391083C0A4E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F9586-D0AE-4714-9600-B5596362A0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019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5988" y="742950"/>
            <a:ext cx="496570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F9586-D0AE-4714-9600-B5596362A04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942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F9586-D0AE-4714-9600-B5596362A04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555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F9586-D0AE-4714-9600-B5596362A04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43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F9586-D0AE-4714-9600-B5596362A04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806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F9586-D0AE-4714-9600-B5596362A04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806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4" name="Shape 9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64300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Y:\Отдел ИК и СМ\Овчинников\ФОНД 2 - ЦВП\- БРЕНДБУК\Для-презентации-3.png"/>
          <p:cNvPicPr>
            <a:picLocks noChangeAspect="1" noChangeArrowheads="1"/>
          </p:cNvPicPr>
          <p:nvPr userDrawn="1"/>
        </p:nvPicPr>
        <p:blipFill>
          <a:blip r:embed="rId2" cstate="print"/>
          <a:srcRect l="9335" r="29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9832" y="2276872"/>
            <a:ext cx="5544616" cy="1080120"/>
          </a:xfr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0" y="3717032"/>
            <a:ext cx="9144000" cy="504056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789040"/>
            <a:ext cx="3600400" cy="360040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Место проведения</a:t>
            </a:r>
          </a:p>
        </p:txBody>
      </p:sp>
      <p:pic>
        <p:nvPicPr>
          <p:cNvPr id="3077" name="Picture 5" descr="Y:\Отдел ИК и СМ\Овчинников\ФОНД 2 - ЦВП\- БРЕНДБУК\Для-презентации-2-1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132856"/>
            <a:ext cx="2443908" cy="1440160"/>
          </a:xfrm>
          <a:prstGeom prst="rect">
            <a:avLst/>
          </a:prstGeom>
          <a:noFill/>
        </p:spPr>
      </p:pic>
      <p:cxnSp>
        <p:nvCxnSpPr>
          <p:cNvPr id="22" name="Прямая соединительная линия 21"/>
          <p:cNvCxnSpPr/>
          <p:nvPr userDrawn="1"/>
        </p:nvCxnSpPr>
        <p:spPr>
          <a:xfrm>
            <a:off x="2915816" y="2276872"/>
            <a:ext cx="0" cy="108012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 descr="Y:\Отдел ИК и СМ\Овчинников\ФОНД 2 - ЦВП\- БРЕНДБУК\Для-презентации-4.png"/>
          <p:cNvPicPr>
            <a:picLocks noChangeAspect="1" noChangeArrowheads="1"/>
          </p:cNvPicPr>
          <p:nvPr userDrawn="1"/>
        </p:nvPicPr>
        <p:blipFill>
          <a:blip r:embed="rId4" cstate="print"/>
          <a:srcRect r="32306" b="17040"/>
          <a:stretch>
            <a:fillRect/>
          </a:stretch>
        </p:blipFill>
        <p:spPr bwMode="auto">
          <a:xfrm>
            <a:off x="5220072" y="2780928"/>
            <a:ext cx="3923928" cy="4077072"/>
          </a:xfrm>
          <a:prstGeom prst="rect">
            <a:avLst/>
          </a:prstGeom>
          <a:noFill/>
        </p:spPr>
      </p:pic>
      <p:sp>
        <p:nvSpPr>
          <p:cNvPr id="25" name="Дата 3"/>
          <p:cNvSpPr>
            <a:spLocks noGrp="1"/>
          </p:cNvSpPr>
          <p:nvPr>
            <p:ph type="dt" sz="half" idx="2"/>
          </p:nvPr>
        </p:nvSpPr>
        <p:spPr>
          <a:xfrm>
            <a:off x="467544" y="3789040"/>
            <a:ext cx="1584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4F239E58-EE24-4863-BED4-D747BEE77A1B}" type="datetime1">
              <a:rPr lang="ru-RU" smtClean="0"/>
              <a:pPr/>
              <a:t>13.10.2021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Горизонт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Y:\Отдел ИК и СМ\Овчинников\ФОНД 2 - ЦВП\- БРЕНДБУК\Для-презентации-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94297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 userDrawn="1"/>
        </p:nvSpPr>
        <p:spPr>
          <a:xfrm>
            <a:off x="0" y="260648"/>
            <a:ext cx="421196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8532440" y="6309320"/>
            <a:ext cx="61156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896" cy="4824536"/>
          </a:xfr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7504" y="6309320"/>
            <a:ext cx="1224136" cy="432048"/>
          </a:xfrm>
        </p:spPr>
        <p:txBody>
          <a:bodyPr/>
          <a:lstStyle>
            <a:lvl1pPr>
              <a:defRPr sz="14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9E487C9F-BD98-468E-AB74-D4582B3B478C}" type="datetime1">
              <a:rPr lang="ru-RU" smtClean="0"/>
              <a:pPr/>
              <a:t>13.10.2021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440" y="6309320"/>
            <a:ext cx="576064" cy="432048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637F723A-77FC-40A0-B1B0-9768910C67E5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Picture 3" descr="Y:\Отдел ИК и СМ\Овчинников\ФОНД 2 - ЦВП\- БРЕНДБУК\Для-презентации-2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6495" y="188640"/>
            <a:ext cx="1267505" cy="66441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Вертик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Y:\Отдел ИК и СМ\Овчинников\ФОНД 2 - ЦВП\- БРЕНДБУК\Для-презентации-1-1-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9632" cy="6858000"/>
          </a:xfrm>
          <a:prstGeom prst="rect">
            <a:avLst/>
          </a:prstGeom>
          <a:noFill/>
        </p:spPr>
      </p:pic>
      <p:pic>
        <p:nvPicPr>
          <p:cNvPr id="2054" name="Picture 6" descr="Y:\Отдел ИК и СМ\Овчинников\ФОНД 2 - ЦВП\- БРЕНДБУК\Для-презентации-1-1-2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0"/>
            <a:ext cx="1259632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 userDrawn="1"/>
        </p:nvSpPr>
        <p:spPr>
          <a:xfrm>
            <a:off x="0" y="260648"/>
            <a:ext cx="421196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3" descr="Y:\Отдел ИК и СМ\Овчинников\ФОНД 2 - ЦВП\- БРЕНДБУК\Для-презентации-2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76495" y="188640"/>
            <a:ext cx="1267505" cy="66441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 userDrawn="1"/>
        </p:nvSpPr>
        <p:spPr>
          <a:xfrm>
            <a:off x="8532440" y="6309320"/>
            <a:ext cx="61156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764704"/>
            <a:ext cx="6624736" cy="5904656"/>
          </a:xfr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7504" y="6309320"/>
            <a:ext cx="1296144" cy="432048"/>
          </a:xfrm>
        </p:spPr>
        <p:txBody>
          <a:bodyPr/>
          <a:lstStyle>
            <a:lvl1pPr>
              <a:defRPr sz="14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F857E44E-A0FB-42A2-970A-D94DDDB3543D}" type="datetime1">
              <a:rPr lang="ru-RU" smtClean="0"/>
              <a:pPr/>
              <a:t>13.10.2021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440" y="6309320"/>
            <a:ext cx="576064" cy="432048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637F723A-77FC-40A0-B1B0-9768910C67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асибо за внимание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Y:\Отдел ИК и СМ\Овчинников\ФОНД 2 - ЦВП\- БРЕНДБУК\Для-презентации-5.png"/>
          <p:cNvPicPr>
            <a:picLocks noChangeAspect="1" noChangeArrowheads="1"/>
          </p:cNvPicPr>
          <p:nvPr userDrawn="1"/>
        </p:nvPicPr>
        <p:blipFill>
          <a:blip r:embed="rId2" cstate="print"/>
          <a:srcRect l="3352" r="5582"/>
          <a:stretch>
            <a:fillRect/>
          </a:stretch>
        </p:blipFill>
        <p:spPr bwMode="auto">
          <a:xfrm>
            <a:off x="0" y="0"/>
            <a:ext cx="8819456" cy="6858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 userDrawn="1"/>
        </p:nvSpPr>
        <p:spPr>
          <a:xfrm>
            <a:off x="3275856" y="0"/>
            <a:ext cx="5616624" cy="6858000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6300192" y="184482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6012160" y="5445224"/>
            <a:ext cx="313184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 userDrawn="1"/>
        </p:nvSpPr>
        <p:spPr>
          <a:xfrm>
            <a:off x="6156176" y="5445224"/>
            <a:ext cx="2987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Спасибо за внимание!</a:t>
            </a:r>
          </a:p>
        </p:txBody>
      </p:sp>
      <p:pic>
        <p:nvPicPr>
          <p:cNvPr id="16" name="Picture 5" descr="Y:\Отдел ИК и СМ\Овчинников\ФОНД 2 - ЦВП\- БРЕНДБУК\Для-презентации-2-1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04664"/>
            <a:ext cx="2443908" cy="1440160"/>
          </a:xfrm>
          <a:prstGeom prst="rect">
            <a:avLst/>
          </a:prstGeom>
          <a:noFill/>
        </p:spPr>
      </p:pic>
      <p:sp>
        <p:nvSpPr>
          <p:cNvPr id="19" name="Текст 18"/>
          <p:cNvSpPr>
            <a:spLocks noGrp="1"/>
          </p:cNvSpPr>
          <p:nvPr>
            <p:ph type="body" sz="quarter" idx="11" hasCustomPrompt="1"/>
          </p:nvPr>
        </p:nvSpPr>
        <p:spPr>
          <a:xfrm>
            <a:off x="6516688" y="1989138"/>
            <a:ext cx="2159768" cy="3168054"/>
          </a:xfrm>
        </p:spPr>
        <p:txBody>
          <a:bodyPr>
            <a:normAutofit/>
          </a:bodyPr>
          <a:lstStyle>
            <a:lvl1pPr algn="ctr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algn="ctr"/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Информация </a:t>
            </a:r>
          </a:p>
          <a:p>
            <a:pPr algn="ctr"/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о выступившем</a:t>
            </a:r>
          </a:p>
          <a:p>
            <a:pPr algn="ctr"/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сотруднике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48264" y="6093296"/>
            <a:ext cx="1368152" cy="432048"/>
          </a:xfrm>
        </p:spPr>
        <p:txBody>
          <a:bodyPr/>
          <a:lstStyle>
            <a:lvl1pPr algn="ctr"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5A8285E7-9AC7-4C9A-9CB5-201A5A7BCBBD}" type="datetime1">
              <a:rPr lang="ru-RU" smtClean="0"/>
              <a:pPr/>
              <a:t>13.10.2021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388843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412776"/>
            <a:ext cx="8064896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7504" y="6309320"/>
            <a:ext cx="10801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D8F53-F674-4B99-BFCB-5174CDC942CC}" type="datetime1">
              <a:rPr lang="ru-RU" smtClean="0"/>
              <a:pPr/>
              <a:t>13.10.2021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11" Type="http://schemas.openxmlformats.org/officeDocument/2006/relationships/image" Target="../media/image15.png"/><Relationship Id="rId5" Type="http://schemas.openxmlformats.org/officeDocument/2006/relationships/image" Target="../media/image10.png"/><Relationship Id="rId10" Type="http://schemas.openxmlformats.org/officeDocument/2006/relationships/image" Target="../media/image14.png"/><Relationship Id="rId4" Type="http://schemas.microsoft.com/office/2007/relationships/hdphoto" Target="../media/hdphoto1.wdp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openxmlformats.org/officeDocument/2006/relationships/image" Target="../media/image21.png"/><Relationship Id="rId3" Type="http://schemas.openxmlformats.org/officeDocument/2006/relationships/customXml" Target="../ink/ink1.xml"/><Relationship Id="rId7" Type="http://schemas.openxmlformats.org/officeDocument/2006/relationships/diagramLayout" Target="../diagrams/layout1.xml"/><Relationship Id="rId12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11" Type="http://schemas.openxmlformats.org/officeDocument/2006/relationships/image" Target="../media/image19.png"/><Relationship Id="rId5" Type="http://schemas.openxmlformats.org/officeDocument/2006/relationships/image" Target="../media/image18.png"/><Relationship Id="rId15" Type="http://schemas.openxmlformats.org/officeDocument/2006/relationships/image" Target="../media/image22.png"/><Relationship Id="rId10" Type="http://schemas.microsoft.com/office/2007/relationships/diagramDrawing" Target="../diagrams/drawing1.xml"/><Relationship Id="rId4" Type="http://schemas.openxmlformats.org/officeDocument/2006/relationships/image" Target="../media/image17.emf"/><Relationship Id="rId9" Type="http://schemas.openxmlformats.org/officeDocument/2006/relationships/diagramColors" Target="../diagrams/colors1.xml"/><Relationship Id="rId1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18.png"/><Relationship Id="rId4" Type="http://schemas.openxmlformats.org/officeDocument/2006/relationships/image" Target="../media/image1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7" Type="http://schemas.openxmlformats.org/officeDocument/2006/relationships/hyperlink" Target="https://umnik.fasie.ru/novosibirs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0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hyperlink" Target="mailto:logvinskiy@academpark.com" TargetMode="External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hyperlink" Target="mailto:aezzhev@academpark.com" TargetMode="External"/><Relationship Id="rId4" Type="http://schemas.openxmlformats.org/officeDocument/2006/relationships/hyperlink" Target="mailto:ayriyants@academpark.com" TargetMode="External"/><Relationship Id="rId9" Type="http://schemas.openxmlformats.org/officeDocument/2006/relationships/image" Target="../media/image2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Google Shape;4101;p1"/>
          <p:cNvSpPr txBox="1">
            <a:spLocks noGrp="1"/>
          </p:cNvSpPr>
          <p:nvPr>
            <p:ph type="ctrTitle"/>
          </p:nvPr>
        </p:nvSpPr>
        <p:spPr>
          <a:xfrm>
            <a:off x="2895600" y="2216739"/>
            <a:ext cx="6060141" cy="12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rgbClr val="595959"/>
              </a:buClr>
              <a:buSzPts val="2400"/>
            </a:pPr>
            <a:r>
              <a:rPr lang="ru-RU" sz="2000" b="1" dirty="0" smtClean="0">
                <a:latin typeface="Calibri"/>
                <a:ea typeface="Calibri"/>
                <a:cs typeface="Calibri"/>
                <a:sym typeface="Calibri"/>
              </a:rPr>
              <a:t>О </a:t>
            </a:r>
            <a:r>
              <a:rPr lang="ru-RU" sz="2000" b="1" dirty="0" smtClean="0">
                <a:latin typeface="Calibri"/>
                <a:ea typeface="Calibri"/>
                <a:cs typeface="Calibri"/>
                <a:sym typeface="Calibri"/>
              </a:rPr>
              <a:t>программах </a:t>
            </a:r>
            <a:r>
              <a:rPr lang="ru-RU" sz="2000" b="1" dirty="0" smtClean="0">
                <a:latin typeface="Calibri"/>
                <a:ea typeface="Calibri"/>
                <a:cs typeface="Calibri"/>
                <a:sym typeface="Calibri"/>
              </a:rPr>
              <a:t>Фонда </a:t>
            </a:r>
            <a:r>
              <a:rPr lang="ru-RU" sz="2000" b="1" dirty="0">
                <a:latin typeface="Calibri"/>
                <a:ea typeface="Calibri"/>
                <a:cs typeface="Calibri"/>
                <a:sym typeface="Calibri"/>
              </a:rPr>
              <a:t>содействия </a:t>
            </a:r>
            <a:r>
              <a:rPr lang="ru-RU" sz="2000" b="1" dirty="0" smtClean="0">
                <a:latin typeface="Calibri"/>
                <a:ea typeface="Calibri"/>
                <a:cs typeface="Calibri"/>
                <a:sym typeface="Calibri"/>
              </a:rPr>
              <a:t>инновациям для молодых учёных и специалистов</a:t>
            </a:r>
            <a:endParaRPr lang="ru-RU" sz="20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02" name="Google Shape;4102;p1"/>
          <p:cNvSpPr txBox="1">
            <a:spLocks noGrp="1"/>
          </p:cNvSpPr>
          <p:nvPr>
            <p:ph type="subTitle" idx="1"/>
          </p:nvPr>
        </p:nvSpPr>
        <p:spPr>
          <a:xfrm>
            <a:off x="3059832" y="3789040"/>
            <a:ext cx="36003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None/>
            </a:pPr>
            <a:r>
              <a:rPr lang="ru-RU" sz="1700" dirty="0">
                <a:latin typeface="Calibri"/>
                <a:ea typeface="Calibri"/>
                <a:cs typeface="Calibri"/>
                <a:sym typeface="Calibri"/>
              </a:rPr>
              <a:t>г. Новосибирск</a:t>
            </a:r>
            <a:endParaRPr sz="17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03" name="Google Shape;4103;p1"/>
          <p:cNvSpPr txBox="1">
            <a:spLocks noGrp="1"/>
          </p:cNvSpPr>
          <p:nvPr>
            <p:ph type="dt" idx="2"/>
          </p:nvPr>
        </p:nvSpPr>
        <p:spPr>
          <a:xfrm>
            <a:off x="0" y="3789040"/>
            <a:ext cx="2592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Calibri"/>
                <a:ea typeface="Calibri"/>
                <a:cs typeface="Calibri"/>
                <a:sym typeface="Calibri"/>
              </a:rPr>
              <a:t> 2021 г.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04" name="Google Shape;4104;p1"/>
          <p:cNvSpPr/>
          <p:nvPr/>
        </p:nvSpPr>
        <p:spPr>
          <a:xfrm>
            <a:off x="0" y="4239030"/>
            <a:ext cx="6768900" cy="20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ru-RU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Исполнительный </a:t>
            </a:r>
            <a:r>
              <a:rPr lang="ru-RU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директор </a:t>
            </a:r>
          </a:p>
          <a:p>
            <a:pPr lvl="0"/>
            <a:r>
              <a:rPr lang="ru-RU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Фонда </a:t>
            </a:r>
            <a:r>
              <a:rPr lang="ru-RU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«Технопарк Академгородка»</a:t>
            </a:r>
            <a:r>
              <a:rPr lang="ru-RU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,</a:t>
            </a:r>
            <a:endParaRPr lang="ru-RU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lvl="0"/>
            <a:r>
              <a:rPr lang="ru-RU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официальный представитель </a:t>
            </a:r>
          </a:p>
          <a:p>
            <a:pPr lvl="0"/>
            <a:r>
              <a:rPr lang="ru-RU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Фонда содействия инновациям </a:t>
            </a:r>
          </a:p>
          <a:p>
            <a:pPr lvl="0"/>
            <a:r>
              <a:rPr lang="ru-RU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по Новосибирской области	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Алексей </a:t>
            </a:r>
            <a:r>
              <a:rPr lang="ru-RU" sz="18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Логвинский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Google Shape;4106;p2"/>
          <p:cNvSpPr/>
          <p:nvPr/>
        </p:nvSpPr>
        <p:spPr>
          <a:xfrm>
            <a:off x="3995935" y="260647"/>
            <a:ext cx="3600300" cy="432000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107" name="Google Shape;4107;p2"/>
          <p:cNvSpPr txBox="1"/>
          <p:nvPr/>
        </p:nvSpPr>
        <p:spPr>
          <a:xfrm>
            <a:off x="8532440" y="6309320"/>
            <a:ext cx="576000" cy="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4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2</a:t>
            </a:fld>
            <a:endParaRPr sz="1400" b="1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108" name="Google Shape;4108;p2"/>
          <p:cNvSpPr/>
          <p:nvPr/>
        </p:nvSpPr>
        <p:spPr>
          <a:xfrm>
            <a:off x="23292" y="260647"/>
            <a:ext cx="73239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Фонд содействия инновациям</a:t>
            </a: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09" name="Google Shape;4109;p2"/>
          <p:cNvSpPr txBox="1">
            <a:spLocks noGrp="1"/>
          </p:cNvSpPr>
          <p:nvPr>
            <p:ph type="body" idx="1"/>
          </p:nvPr>
        </p:nvSpPr>
        <p:spPr>
          <a:xfrm>
            <a:off x="23292" y="901981"/>
            <a:ext cx="9005145" cy="3786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ru-RU" sz="1800" dirty="0">
                <a:latin typeface="+mn-lt"/>
                <a:ea typeface="Calibri"/>
                <a:cs typeface="Calibri"/>
                <a:sym typeface="Calibri"/>
              </a:rPr>
              <a:t>Фонд содействия инновациям (ФСИ) – </a:t>
            </a:r>
            <a:r>
              <a:rPr lang="ru-RU" sz="1800" dirty="0" smtClean="0">
                <a:latin typeface="+mn-lt"/>
                <a:ea typeface="Calibri"/>
                <a:cs typeface="Calibri"/>
                <a:sym typeface="Calibri"/>
              </a:rPr>
              <a:t>один из 11 институтов инновационного развития в РФ, государственная </a:t>
            </a:r>
            <a:r>
              <a:rPr lang="ru-RU" sz="1800" dirty="0">
                <a:latin typeface="+mn-lt"/>
                <a:ea typeface="Calibri"/>
                <a:cs typeface="Calibri"/>
                <a:sym typeface="Calibri"/>
              </a:rPr>
              <a:t>некоммерческая организация по поддержке </a:t>
            </a:r>
            <a:r>
              <a:rPr lang="ru-RU" sz="1800" b="1" dirty="0">
                <a:latin typeface="+mn-lt"/>
                <a:ea typeface="Calibri"/>
                <a:cs typeface="Calibri"/>
                <a:sym typeface="Calibri"/>
              </a:rPr>
              <a:t>высокотехнологичных</a:t>
            </a:r>
            <a:r>
              <a:rPr lang="ru-RU" sz="1800" dirty="0">
                <a:latin typeface="+mn-lt"/>
                <a:ea typeface="Calibri"/>
                <a:cs typeface="Calibri"/>
                <a:sym typeface="Calibri"/>
              </a:rPr>
              <a:t> проектов с перспективой </a:t>
            </a:r>
            <a:r>
              <a:rPr lang="ru-RU" sz="1800" b="1" dirty="0">
                <a:latin typeface="+mn-lt"/>
                <a:ea typeface="Calibri"/>
                <a:cs typeface="Calibri"/>
                <a:sym typeface="Calibri"/>
              </a:rPr>
              <a:t>коммерциализации</a:t>
            </a:r>
            <a:r>
              <a:rPr lang="ru-RU" sz="1800" dirty="0">
                <a:latin typeface="+mn-lt"/>
                <a:ea typeface="Calibri"/>
                <a:cs typeface="Calibri"/>
                <a:sym typeface="Calibri"/>
              </a:rPr>
              <a:t> в виде безвозмездной и невозвратной субсидии</a:t>
            </a:r>
            <a:r>
              <a:rPr lang="ru-RU" sz="1800" dirty="0" smtClean="0">
                <a:latin typeface="+mn-lt"/>
                <a:ea typeface="Calibri"/>
                <a:cs typeface="Calibri"/>
                <a:sym typeface="Calibri"/>
              </a:rPr>
              <a:t>. У Фонда 7 основных программ по 6 основным направлениям.</a:t>
            </a:r>
            <a:endParaRPr lang="ru-RU" sz="1800" dirty="0">
              <a:latin typeface="+mn-lt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>
              <a:latin typeface="+mn-lt"/>
              <a:ea typeface="Calibri"/>
              <a:cs typeface="Calibri"/>
              <a:sym typeface="Calibri"/>
            </a:endParaRPr>
          </a:p>
          <a:p>
            <a:pPr marL="0" lvl="0" indent="0" algn="just">
              <a:spcBef>
                <a:spcPts val="360"/>
              </a:spcBef>
              <a:buClr>
                <a:schemeClr val="dk1"/>
              </a:buClr>
              <a:buSzPts val="1800"/>
              <a:buNone/>
            </a:pPr>
            <a:r>
              <a:rPr lang="ru-RU" sz="1800" dirty="0">
                <a:latin typeface="+mn-lt"/>
                <a:ea typeface="Calibri"/>
                <a:cs typeface="Calibri"/>
                <a:sym typeface="Calibri"/>
              </a:rPr>
              <a:t>ФСИ работает в регионах через представительства. В Новосибирской области </a:t>
            </a:r>
            <a:r>
              <a:rPr lang="ru-RU" sz="1800" dirty="0" smtClean="0">
                <a:latin typeface="+mn-lt"/>
                <a:ea typeface="Calibri"/>
                <a:cs typeface="Calibri"/>
                <a:sym typeface="Calibri"/>
              </a:rPr>
              <a:t>представительством </a:t>
            </a:r>
            <a:r>
              <a:rPr lang="ru-RU" sz="1800" dirty="0">
                <a:latin typeface="+mn-lt"/>
                <a:ea typeface="Calibri"/>
                <a:cs typeface="Calibri"/>
                <a:sym typeface="Calibri"/>
              </a:rPr>
              <a:t>является Фонд «Технопарк Академгородка» </a:t>
            </a:r>
            <a:r>
              <a:rPr lang="ru-RU" sz="1800" dirty="0" smtClean="0">
                <a:latin typeface="+mn-lt"/>
                <a:ea typeface="Calibri"/>
                <a:cs typeface="Calibri"/>
                <a:sym typeface="Calibri"/>
              </a:rPr>
              <a:t>(РП ФСИ</a:t>
            </a:r>
            <a:r>
              <a:rPr lang="ru-RU" sz="1800" dirty="0" smtClean="0">
                <a:latin typeface="+mn-lt"/>
                <a:ea typeface="Calibri"/>
                <a:cs typeface="Calibri"/>
                <a:sym typeface="Calibri"/>
              </a:rPr>
              <a:t>).</a:t>
            </a:r>
          </a:p>
          <a:p>
            <a:pPr marL="0" lvl="0" indent="0" algn="just">
              <a:spcBef>
                <a:spcPts val="360"/>
              </a:spcBef>
              <a:buClr>
                <a:schemeClr val="dk1"/>
              </a:buClr>
              <a:buSzPts val="1800"/>
              <a:buNone/>
            </a:pPr>
            <a:endParaRPr lang="ru-RU" sz="1800" dirty="0">
              <a:latin typeface="+mn-lt"/>
              <a:cs typeface="Calibri"/>
              <a:sym typeface="Calibri"/>
            </a:endParaRPr>
          </a:p>
          <a:p>
            <a:pPr marL="0" lvl="0" indent="0" algn="just">
              <a:spcBef>
                <a:spcPts val="360"/>
              </a:spcBef>
              <a:buClr>
                <a:schemeClr val="dk1"/>
              </a:buClr>
              <a:buSzPts val="1800"/>
              <a:buNone/>
            </a:pPr>
            <a:r>
              <a:rPr lang="ru-RU" sz="1800" dirty="0" smtClean="0">
                <a:latin typeface="+mn-lt"/>
                <a:cs typeface="Calibri"/>
                <a:sym typeface="Calibri"/>
              </a:rPr>
              <a:t>Отраслевые направления:</a:t>
            </a:r>
            <a:endParaRPr sz="1800" dirty="0">
              <a:latin typeface="+mn-lt"/>
            </a:endParaRPr>
          </a:p>
          <a:p>
            <a:pPr marL="0" lvl="0" indent="0" algn="just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>
              <a:latin typeface="+mn-lt"/>
              <a:ea typeface="Calibri"/>
              <a:cs typeface="Calibri"/>
              <a:sym typeface="Calibri"/>
            </a:endParaRPr>
          </a:p>
          <a:p>
            <a:pPr lvl="2"/>
            <a:r>
              <a:rPr lang="ru-RU" sz="1600" dirty="0"/>
              <a:t>Н1. Цифровые технологии;</a:t>
            </a:r>
          </a:p>
          <a:p>
            <a:pPr lvl="2"/>
            <a:r>
              <a:rPr lang="ru-RU" sz="1600" dirty="0"/>
              <a:t>Н2. Медицина и технологии </a:t>
            </a:r>
            <a:r>
              <a:rPr lang="ru-RU" sz="1600" dirty="0" err="1"/>
              <a:t>здоровьесбережения</a:t>
            </a:r>
            <a:r>
              <a:rPr lang="ru-RU" sz="1600" dirty="0"/>
              <a:t>;</a:t>
            </a:r>
          </a:p>
          <a:p>
            <a:pPr lvl="2"/>
            <a:r>
              <a:rPr lang="ru-RU" sz="1600" dirty="0"/>
              <a:t>Н3. Новые материалы и химические технологии;</a:t>
            </a:r>
          </a:p>
          <a:p>
            <a:pPr lvl="2"/>
            <a:r>
              <a:rPr lang="ru-RU" sz="1600" dirty="0"/>
              <a:t>Н4. Новые приборы и интеллектуальные производственные технологии;</a:t>
            </a:r>
          </a:p>
          <a:p>
            <a:pPr lvl="2"/>
            <a:r>
              <a:rPr lang="ru-RU" sz="1600" dirty="0"/>
              <a:t>Н5. Биотехнологии;</a:t>
            </a:r>
          </a:p>
          <a:p>
            <a:pPr lvl="2"/>
            <a:r>
              <a:rPr lang="ru-RU" sz="1600" dirty="0"/>
              <a:t>Н6. Ресурсосберегающая энергетика.</a:t>
            </a:r>
          </a:p>
          <a:p>
            <a:pPr marL="0" lvl="0" indent="0" algn="just">
              <a:spcBef>
                <a:spcPts val="360"/>
              </a:spcBef>
              <a:buClr>
                <a:srgbClr val="C00000"/>
              </a:buClr>
              <a:buSzPts val="1800"/>
              <a:buNone/>
            </a:pPr>
            <a:endParaRPr lang="ru-RU" sz="1800" dirty="0">
              <a:latin typeface="+mn-lt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360"/>
              </a:spcBef>
              <a:spcAft>
                <a:spcPts val="0"/>
              </a:spcAft>
              <a:buClr>
                <a:srgbClr val="C00000"/>
              </a:buClr>
              <a:buSzPts val="1800"/>
              <a:buNone/>
            </a:pPr>
            <a:endParaRPr lang="ru-RU" sz="1800" dirty="0" smtClean="0">
              <a:latin typeface="+mn-lt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360"/>
              </a:spcBef>
              <a:spcAft>
                <a:spcPts val="0"/>
              </a:spcAft>
              <a:buClr>
                <a:srgbClr val="C00000"/>
              </a:buClr>
              <a:buSzPts val="1800"/>
              <a:buNone/>
            </a:pPr>
            <a:endParaRPr lang="ru-RU" sz="1800" dirty="0">
              <a:latin typeface="+mn-lt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7483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Google Shape;4106;p2"/>
          <p:cNvSpPr/>
          <p:nvPr/>
        </p:nvSpPr>
        <p:spPr>
          <a:xfrm>
            <a:off x="3995935" y="260647"/>
            <a:ext cx="3600300" cy="432000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107" name="Google Shape;4107;p2"/>
          <p:cNvSpPr txBox="1"/>
          <p:nvPr/>
        </p:nvSpPr>
        <p:spPr>
          <a:xfrm>
            <a:off x="8532440" y="6309320"/>
            <a:ext cx="576000" cy="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4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3</a:t>
            </a:fld>
            <a:endParaRPr sz="1400" b="1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108" name="Google Shape;4108;p2"/>
          <p:cNvSpPr/>
          <p:nvPr/>
        </p:nvSpPr>
        <p:spPr>
          <a:xfrm>
            <a:off x="23292" y="260647"/>
            <a:ext cx="73239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Новосибирское представительство ФСИ</a:t>
            </a: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09" name="Google Shape;4109;p2"/>
          <p:cNvSpPr txBox="1">
            <a:spLocks noGrp="1"/>
          </p:cNvSpPr>
          <p:nvPr>
            <p:ph type="body" idx="1"/>
          </p:nvPr>
        </p:nvSpPr>
        <p:spPr>
          <a:xfrm>
            <a:off x="23292" y="901981"/>
            <a:ext cx="9005145" cy="3786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lang="ru-RU" sz="1800" dirty="0" smtClean="0">
              <a:latin typeface="+mn-lt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lang="ru-RU" sz="1800" dirty="0">
              <a:latin typeface="+mn-lt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lang="ru-RU" sz="1800" dirty="0" smtClean="0">
              <a:latin typeface="+mn-lt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>
              <a:latin typeface="+mn-lt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ru-RU" sz="1800" u="sng" dirty="0">
                <a:latin typeface="+mn-lt"/>
                <a:ea typeface="Calibri"/>
                <a:cs typeface="Calibri"/>
                <a:sym typeface="Calibri"/>
              </a:rPr>
              <a:t>Итоги работы </a:t>
            </a:r>
            <a:r>
              <a:rPr lang="ru-RU" sz="1800" u="sng" dirty="0" smtClean="0">
                <a:latin typeface="+mn-lt"/>
                <a:ea typeface="Calibri"/>
                <a:cs typeface="Calibri"/>
                <a:sym typeface="Calibri"/>
              </a:rPr>
              <a:t>РП ФСИ </a:t>
            </a:r>
            <a:r>
              <a:rPr lang="ru-RU" sz="1800" u="sng" dirty="0">
                <a:latin typeface="+mn-lt"/>
                <a:ea typeface="Calibri"/>
                <a:cs typeface="Calibri"/>
                <a:sym typeface="Calibri"/>
              </a:rPr>
              <a:t>с 2012 по 2020 гг.</a:t>
            </a:r>
            <a:r>
              <a:rPr lang="ru-RU" sz="1800" dirty="0">
                <a:latin typeface="+mn-lt"/>
                <a:ea typeface="Calibri"/>
                <a:cs typeface="Calibri"/>
                <a:sym typeface="Calibri"/>
              </a:rPr>
              <a:t>:</a:t>
            </a:r>
            <a:endParaRPr sz="1800" dirty="0">
              <a:latin typeface="+mn-lt"/>
              <a:ea typeface="Calibri"/>
              <a:cs typeface="Calibri"/>
              <a:sym typeface="Calibri"/>
            </a:endParaRPr>
          </a:p>
          <a:p>
            <a:pPr marL="342900" lvl="0" indent="-342900" algn="just" rtl="0">
              <a:spcBef>
                <a:spcPts val="360"/>
              </a:spcBef>
              <a:spcAft>
                <a:spcPts val="0"/>
              </a:spcAft>
              <a:buClr>
                <a:srgbClr val="C00000"/>
              </a:buClr>
              <a:buSzPts val="1800"/>
              <a:buChar char="•"/>
            </a:pPr>
            <a:r>
              <a:rPr lang="ru-RU" sz="1800" dirty="0">
                <a:solidFill>
                  <a:srgbClr val="C00000"/>
                </a:solidFill>
                <a:latin typeface="+mn-lt"/>
                <a:ea typeface="Calibri"/>
                <a:cs typeface="Calibri"/>
                <a:sym typeface="Calibri"/>
              </a:rPr>
              <a:t>1442</a:t>
            </a:r>
            <a:r>
              <a:rPr lang="ru-RU" sz="1800" dirty="0">
                <a:solidFill>
                  <a:srgbClr val="002060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1800" dirty="0">
                <a:latin typeface="+mn-lt"/>
                <a:ea typeface="Calibri"/>
                <a:cs typeface="Calibri"/>
                <a:sym typeface="Calibri"/>
              </a:rPr>
              <a:t>заявки от микро- и малых предприятий на общую сумму </a:t>
            </a:r>
            <a:r>
              <a:rPr lang="ru-RU" sz="1800" dirty="0">
                <a:solidFill>
                  <a:srgbClr val="C00000"/>
                </a:solidFill>
                <a:latin typeface="+mn-lt"/>
                <a:ea typeface="Calibri"/>
                <a:cs typeface="Calibri"/>
                <a:sym typeface="Calibri"/>
              </a:rPr>
              <a:t>7,4 млрд руб.</a:t>
            </a:r>
            <a:r>
              <a:rPr lang="ru-RU" sz="1800" dirty="0">
                <a:latin typeface="+mn-lt"/>
                <a:ea typeface="Calibri"/>
                <a:cs typeface="Calibri"/>
                <a:sym typeface="Calibri"/>
              </a:rPr>
              <a:t>, в т.ч. </a:t>
            </a:r>
            <a:r>
              <a:rPr lang="ru-RU" sz="1800" dirty="0">
                <a:solidFill>
                  <a:srgbClr val="C00000"/>
                </a:solidFill>
                <a:latin typeface="+mn-lt"/>
                <a:ea typeface="Calibri"/>
                <a:cs typeface="Calibri"/>
                <a:sym typeface="Calibri"/>
              </a:rPr>
              <a:t>330</a:t>
            </a:r>
            <a:r>
              <a:rPr lang="ru-RU" sz="1800" dirty="0">
                <a:solidFill>
                  <a:srgbClr val="002060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1800" dirty="0">
                <a:latin typeface="+mn-lt"/>
                <a:ea typeface="Calibri"/>
                <a:cs typeface="Calibri"/>
                <a:sym typeface="Calibri"/>
              </a:rPr>
              <a:t>заявок от резидентов </a:t>
            </a:r>
            <a:r>
              <a:rPr lang="ru-RU" sz="1800" dirty="0" err="1">
                <a:latin typeface="+mn-lt"/>
                <a:ea typeface="Calibri"/>
                <a:cs typeface="Calibri"/>
                <a:sym typeface="Calibri"/>
              </a:rPr>
              <a:t>Академпарка</a:t>
            </a:r>
            <a:r>
              <a:rPr lang="ru-RU" sz="1800" dirty="0">
                <a:latin typeface="+mn-lt"/>
                <a:ea typeface="Calibri"/>
                <a:cs typeface="Calibri"/>
                <a:sym typeface="Calibri"/>
              </a:rPr>
              <a:t> на сумму </a:t>
            </a:r>
            <a:r>
              <a:rPr lang="ru-RU" sz="1800" dirty="0">
                <a:solidFill>
                  <a:srgbClr val="C00000"/>
                </a:solidFill>
                <a:latin typeface="+mn-lt"/>
                <a:ea typeface="Calibri"/>
                <a:cs typeface="Calibri"/>
                <a:sym typeface="Calibri"/>
              </a:rPr>
              <a:t>2,4 млрд руб.</a:t>
            </a:r>
            <a:endParaRPr sz="1800" dirty="0">
              <a:latin typeface="+mn-lt"/>
            </a:endParaRPr>
          </a:p>
          <a:p>
            <a:pPr marL="342900" lvl="0" indent="-342900" algn="just" rtl="0">
              <a:spcBef>
                <a:spcPts val="360"/>
              </a:spcBef>
              <a:spcAft>
                <a:spcPts val="0"/>
              </a:spcAft>
              <a:buClr>
                <a:srgbClr val="C00000"/>
              </a:buClr>
              <a:buSzPts val="1800"/>
              <a:buChar char="•"/>
            </a:pPr>
            <a:r>
              <a:rPr lang="ru-RU" sz="1800" dirty="0">
                <a:solidFill>
                  <a:srgbClr val="C00000"/>
                </a:solidFill>
                <a:latin typeface="+mn-lt"/>
                <a:ea typeface="Calibri"/>
                <a:cs typeface="Calibri"/>
                <a:sym typeface="Calibri"/>
              </a:rPr>
              <a:t>311</a:t>
            </a:r>
            <a:r>
              <a:rPr lang="ru-RU" sz="1800" dirty="0">
                <a:solidFill>
                  <a:srgbClr val="002060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1800" dirty="0">
                <a:latin typeface="+mn-lt"/>
                <a:ea typeface="Calibri"/>
                <a:cs typeface="Calibri"/>
                <a:sym typeface="Calibri"/>
              </a:rPr>
              <a:t>поддержанных </a:t>
            </a:r>
            <a:r>
              <a:rPr lang="ru-RU" sz="1800" dirty="0" smtClean="0">
                <a:latin typeface="+mn-lt"/>
                <a:ea typeface="Calibri"/>
                <a:cs typeface="Calibri"/>
                <a:sym typeface="Calibri"/>
              </a:rPr>
              <a:t>проектов </a:t>
            </a:r>
            <a:r>
              <a:rPr lang="ru-RU" sz="1800" dirty="0">
                <a:latin typeface="+mn-lt"/>
                <a:ea typeface="Calibri"/>
                <a:cs typeface="Calibri"/>
                <a:sym typeface="Calibri"/>
              </a:rPr>
              <a:t>на общую сумму </a:t>
            </a:r>
            <a:r>
              <a:rPr lang="ru-RU" sz="1800" dirty="0">
                <a:solidFill>
                  <a:srgbClr val="C00000"/>
                </a:solidFill>
                <a:latin typeface="+mn-lt"/>
                <a:ea typeface="Calibri"/>
                <a:cs typeface="Calibri"/>
                <a:sym typeface="Calibri"/>
              </a:rPr>
              <a:t>1,7 млрд руб.</a:t>
            </a:r>
            <a:r>
              <a:rPr lang="ru-RU" sz="1800" dirty="0">
                <a:latin typeface="+mn-lt"/>
                <a:ea typeface="Calibri"/>
                <a:cs typeface="Calibri"/>
                <a:sym typeface="Calibri"/>
              </a:rPr>
              <a:t>, из них </a:t>
            </a:r>
            <a:r>
              <a:rPr lang="ru-RU" sz="1800" dirty="0">
                <a:solidFill>
                  <a:srgbClr val="C00000"/>
                </a:solidFill>
                <a:latin typeface="+mn-lt"/>
                <a:ea typeface="Calibri"/>
                <a:cs typeface="Calibri"/>
                <a:sym typeface="Calibri"/>
              </a:rPr>
              <a:t>141</a:t>
            </a:r>
            <a:r>
              <a:rPr lang="ru-RU" sz="1800" dirty="0">
                <a:solidFill>
                  <a:srgbClr val="002060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1800" dirty="0">
                <a:latin typeface="+mn-lt"/>
                <a:ea typeface="Calibri"/>
                <a:cs typeface="Calibri"/>
                <a:sym typeface="Calibri"/>
              </a:rPr>
              <a:t>проект от резидентов </a:t>
            </a:r>
            <a:r>
              <a:rPr lang="ru-RU" sz="1800" dirty="0" err="1">
                <a:latin typeface="+mn-lt"/>
                <a:ea typeface="Calibri"/>
                <a:cs typeface="Calibri"/>
                <a:sym typeface="Calibri"/>
              </a:rPr>
              <a:t>Академпарка</a:t>
            </a:r>
            <a:r>
              <a:rPr lang="ru-RU" sz="1800" dirty="0">
                <a:latin typeface="+mn-lt"/>
                <a:ea typeface="Calibri"/>
                <a:cs typeface="Calibri"/>
                <a:sym typeface="Calibri"/>
              </a:rPr>
              <a:t> на сумму </a:t>
            </a:r>
            <a:r>
              <a:rPr lang="ru-RU" sz="1800" dirty="0">
                <a:solidFill>
                  <a:srgbClr val="C00000"/>
                </a:solidFill>
                <a:latin typeface="+mn-lt"/>
                <a:ea typeface="Calibri"/>
                <a:cs typeface="Calibri"/>
                <a:sym typeface="Calibri"/>
              </a:rPr>
              <a:t>848,4 млн руб</a:t>
            </a:r>
            <a:r>
              <a:rPr lang="ru-RU" sz="1800" dirty="0" smtClean="0">
                <a:latin typeface="+mn-lt"/>
                <a:ea typeface="Calibri"/>
                <a:cs typeface="Calibri"/>
                <a:sym typeface="Calibri"/>
              </a:rPr>
              <a:t>.</a:t>
            </a:r>
          </a:p>
          <a:p>
            <a:pPr lvl="0" algn="just">
              <a:spcBef>
                <a:spcPts val="360"/>
              </a:spcBef>
              <a:buClr>
                <a:srgbClr val="C00000"/>
              </a:buClr>
              <a:buSzPts val="1800"/>
            </a:pPr>
            <a:r>
              <a:rPr lang="ru-RU" sz="1800" dirty="0" smtClean="0">
                <a:solidFill>
                  <a:srgbClr val="C00000"/>
                </a:solidFill>
                <a:latin typeface="+mn-lt"/>
                <a:ea typeface="Calibri"/>
                <a:cs typeface="Calibri"/>
                <a:sym typeface="Calibri"/>
              </a:rPr>
              <a:t>358</a:t>
            </a:r>
            <a:r>
              <a:rPr lang="ru-RU" sz="1800" dirty="0" smtClean="0"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1800" dirty="0">
                <a:latin typeface="+mn-lt"/>
                <a:ea typeface="Calibri"/>
                <a:cs typeface="Calibri"/>
                <a:sym typeface="Calibri"/>
              </a:rPr>
              <a:t>поддержанных проектов </a:t>
            </a:r>
            <a:r>
              <a:rPr lang="ru-RU" sz="1800" dirty="0" err="1">
                <a:latin typeface="+mn-lt"/>
                <a:ea typeface="Calibri"/>
                <a:cs typeface="Calibri"/>
                <a:sym typeface="Calibri"/>
              </a:rPr>
              <a:t>физ.лиц</a:t>
            </a:r>
            <a:r>
              <a:rPr lang="ru-RU" sz="1800" dirty="0">
                <a:latin typeface="+mn-lt"/>
                <a:ea typeface="Calibri"/>
                <a:cs typeface="Calibri"/>
                <a:sym typeface="Calibri"/>
              </a:rPr>
              <a:t> по программе «УМНИК</a:t>
            </a:r>
            <a:r>
              <a:rPr lang="ru-RU" sz="1800" dirty="0" smtClean="0">
                <a:latin typeface="+mn-lt"/>
                <a:ea typeface="Calibri"/>
                <a:cs typeface="Calibri"/>
                <a:sym typeface="Calibri"/>
              </a:rPr>
              <a:t>» на сумму </a:t>
            </a:r>
            <a:r>
              <a:rPr lang="ru-RU" sz="1800" dirty="0" smtClean="0">
                <a:solidFill>
                  <a:srgbClr val="C00000"/>
                </a:solidFill>
                <a:latin typeface="+mn-lt"/>
                <a:ea typeface="Calibri"/>
                <a:cs typeface="Calibri"/>
                <a:sym typeface="Calibri"/>
              </a:rPr>
              <a:t>162 млн руб. </a:t>
            </a:r>
            <a:r>
              <a:rPr lang="ru-RU" sz="1800" dirty="0">
                <a:latin typeface="+mn-lt"/>
                <a:ea typeface="Calibri"/>
                <a:cs typeface="Calibri"/>
                <a:sym typeface="Calibri"/>
              </a:rPr>
              <a:t>(с 2018 г. + </a:t>
            </a:r>
            <a:r>
              <a:rPr lang="ru-RU" sz="1800" dirty="0" smtClean="0">
                <a:latin typeface="+mn-lt"/>
                <a:ea typeface="Calibri"/>
                <a:cs typeface="Calibri"/>
                <a:sym typeface="Calibri"/>
              </a:rPr>
              <a:t>«</a:t>
            </a:r>
            <a:r>
              <a:rPr lang="ru-RU" sz="1800" dirty="0" err="1" smtClean="0">
                <a:latin typeface="+mn-lt"/>
                <a:ea typeface="Calibri"/>
                <a:cs typeface="Calibri"/>
                <a:sym typeface="Calibri"/>
              </a:rPr>
              <a:t>Хелснет</a:t>
            </a:r>
            <a:r>
              <a:rPr lang="ru-RU" sz="1800" dirty="0" smtClean="0">
                <a:latin typeface="+mn-lt"/>
                <a:ea typeface="Calibri"/>
                <a:cs typeface="Calibri"/>
                <a:sym typeface="Calibri"/>
              </a:rPr>
              <a:t>»). </a:t>
            </a:r>
            <a:endParaRPr lang="ru-RU" sz="1800" dirty="0">
              <a:latin typeface="+mn-lt"/>
              <a:ea typeface="Calibri"/>
              <a:cs typeface="Calibri"/>
              <a:sym typeface="Calibri"/>
            </a:endParaRPr>
          </a:p>
          <a:p>
            <a:pPr lvl="0" algn="just">
              <a:spcBef>
                <a:spcPts val="360"/>
              </a:spcBef>
              <a:buClr>
                <a:srgbClr val="C00000"/>
              </a:buClr>
              <a:buSzPts val="1800"/>
            </a:pPr>
            <a:r>
              <a:rPr lang="ru-RU" sz="1800" dirty="0" smtClean="0">
                <a:solidFill>
                  <a:srgbClr val="C00000"/>
                </a:solidFill>
                <a:latin typeface="+mn-lt"/>
                <a:ea typeface="Calibri"/>
                <a:cs typeface="Calibri"/>
                <a:sym typeface="Calibri"/>
              </a:rPr>
              <a:t>39%</a:t>
            </a:r>
            <a:r>
              <a:rPr lang="ru-RU" sz="1800" dirty="0" smtClean="0">
                <a:solidFill>
                  <a:srgbClr val="FF0000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ru-RU" sz="1800" dirty="0">
                <a:ea typeface="Calibri"/>
                <a:cs typeface="Calibri"/>
                <a:sym typeface="Calibri"/>
              </a:rPr>
              <a:t>–</a:t>
            </a:r>
            <a:r>
              <a:rPr lang="ru-RU" sz="1800" dirty="0" smtClean="0">
                <a:latin typeface="+mn-lt"/>
                <a:ea typeface="Calibri"/>
                <a:cs typeface="Calibri"/>
                <a:sym typeface="Calibri"/>
              </a:rPr>
              <a:t> доля </a:t>
            </a:r>
            <a:r>
              <a:rPr lang="ru-RU" sz="1800" dirty="0">
                <a:latin typeface="+mn-lt"/>
                <a:ea typeface="Calibri"/>
                <a:cs typeface="Calibri"/>
                <a:sym typeface="Calibri"/>
              </a:rPr>
              <a:t>поддержанных проектов, получивших консультацию в </a:t>
            </a:r>
            <a:r>
              <a:rPr lang="ru-RU" sz="1800" dirty="0" smtClean="0">
                <a:latin typeface="+mn-lt"/>
                <a:ea typeface="Calibri"/>
                <a:cs typeface="Calibri"/>
                <a:sym typeface="Calibri"/>
              </a:rPr>
              <a:t>РП ФСИ </a:t>
            </a:r>
            <a:r>
              <a:rPr lang="ru-RU" sz="1800" dirty="0">
                <a:latin typeface="+mn-lt"/>
                <a:ea typeface="Calibri"/>
                <a:cs typeface="Calibri"/>
                <a:sym typeface="Calibri"/>
              </a:rPr>
              <a:t>в 2020 году.</a:t>
            </a:r>
          </a:p>
          <a:p>
            <a:pPr marL="0" lvl="0" indent="0" algn="just" rtl="0">
              <a:spcBef>
                <a:spcPts val="360"/>
              </a:spcBef>
              <a:spcAft>
                <a:spcPts val="0"/>
              </a:spcAft>
              <a:buClr>
                <a:srgbClr val="C00000"/>
              </a:buClr>
              <a:buSzPts val="1800"/>
              <a:buNone/>
            </a:pPr>
            <a:endParaRPr lang="ru-RU" sz="1800" dirty="0" smtClean="0">
              <a:latin typeface="+mn-lt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360"/>
              </a:spcBef>
              <a:spcAft>
                <a:spcPts val="0"/>
              </a:spcAft>
              <a:buClr>
                <a:srgbClr val="C00000"/>
              </a:buClr>
              <a:buSzPts val="1800"/>
              <a:buNone/>
            </a:pPr>
            <a:endParaRPr lang="ru-RU" sz="1800" dirty="0">
              <a:latin typeface="+mn-lt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32440" y="6309321"/>
            <a:ext cx="611560" cy="432047"/>
          </a:xfrm>
          <a:solidFill>
            <a:srgbClr val="9900CC"/>
          </a:solidFill>
        </p:spPr>
        <p:txBody>
          <a:bodyPr/>
          <a:lstStyle/>
          <a:p>
            <a:fld id="{637F723A-77FC-40A0-B1B0-9768910C67E5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8" name="Прямоугольник 9"/>
          <p:cNvSpPr>
            <a:spLocks noChangeArrowheads="1"/>
          </p:cNvSpPr>
          <p:nvPr/>
        </p:nvSpPr>
        <p:spPr bwMode="auto">
          <a:xfrm>
            <a:off x="-324544" y="1713945"/>
            <a:ext cx="529272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14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</a:p>
        </p:txBody>
      </p:sp>
      <p:pic>
        <p:nvPicPr>
          <p:cNvPr id="1026" name="Picture 2" descr="http://fasie.ru/local/templates/.default/markup/img/ico_bio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780" y="1680875"/>
            <a:ext cx="230628" cy="282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://fasie.ru/local/templates/.default/markup/img/ico_it.pn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704" y="2538391"/>
            <a:ext cx="223808" cy="223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32134" y="222849"/>
            <a:ext cx="4242619" cy="515441"/>
          </a:xfrm>
          <a:prstGeom prst="rect">
            <a:avLst/>
          </a:prstGeom>
          <a:solidFill>
            <a:srgbClr val="6E1A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21" y="250363"/>
            <a:ext cx="3888432" cy="432048"/>
          </a:xfrm>
        </p:spPr>
        <p:txBody>
          <a:bodyPr/>
          <a:lstStyle/>
          <a:p>
            <a:r>
              <a:rPr lang="ru-RU" dirty="0" smtClean="0"/>
              <a:t>          Программа «УМНИК»</a:t>
            </a:r>
            <a:endParaRPr lang="ru-RU" dirty="0"/>
          </a:p>
        </p:txBody>
      </p:sp>
      <p:pic>
        <p:nvPicPr>
          <p:cNvPr id="6" name="Picture 7" descr="http://fasie.ru/local/templates/.default/markup/img/prog_1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59" y="229659"/>
            <a:ext cx="504056" cy="417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760187" y="3457794"/>
            <a:ext cx="4345213" cy="259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Ожидаемые результаты:</a:t>
            </a:r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30000"/>
              </a:lnSpc>
              <a:spcAft>
                <a:spcPts val="0"/>
              </a:spcAft>
              <a:buClr>
                <a:srgbClr val="7030A0"/>
              </a:buClr>
              <a:buSzPct val="150000"/>
              <a:buFont typeface="Wingdings" panose="05000000000000000000" pitchFamily="2" charset="2"/>
              <a:buChar char="§"/>
              <a:defRPr/>
            </a:pP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Завершенный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НИР, финансовый отчет не требуется</a:t>
            </a:r>
            <a:endParaRPr lang="en-US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30000"/>
              </a:lnSpc>
              <a:spcAft>
                <a:spcPts val="0"/>
              </a:spcAft>
              <a:buClr>
                <a:srgbClr val="7030A0"/>
              </a:buClr>
              <a:buSzPct val="150000"/>
              <a:buFont typeface="Wingdings" panose="05000000000000000000" pitchFamily="2" charset="2"/>
              <a:buChar char="§"/>
              <a:defRPr/>
            </a:pP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Заявка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защиту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РИД</a:t>
            </a:r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30000"/>
              </a:lnSpc>
              <a:spcAft>
                <a:spcPts val="0"/>
              </a:spcAft>
              <a:buClr>
                <a:srgbClr val="7030A0"/>
              </a:buClr>
              <a:buSzPct val="150000"/>
              <a:buFont typeface="Wingdings" panose="05000000000000000000" pitchFamily="2" charset="2"/>
              <a:buChar char="§"/>
              <a:defRPr/>
            </a:pP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Бизнес-план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инновационного проекта</a:t>
            </a:r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30000"/>
              </a:lnSpc>
              <a:buClr>
                <a:srgbClr val="7030A0"/>
              </a:buClr>
              <a:buSzPct val="150000"/>
              <a:buFont typeface="Wingdings" panose="05000000000000000000" pitchFamily="2" charset="2"/>
              <a:buChar char="§"/>
              <a:defRPr/>
            </a:pP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Создание малого предприятия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и/или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подача заявки на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«Старт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», лицензионное соглашение на передачу прав на РИД</a:t>
            </a: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/>
            </a:pPr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611560" y="1735468"/>
            <a:ext cx="3316470" cy="250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290" tIns="17145" rIns="34290" bIns="17145">
            <a:spAutoFit/>
          </a:bodyPr>
          <a:lstStyle/>
          <a:p>
            <a:pPr algn="ctr" defTabSz="816174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Физические лица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18 до 30 лет</a:t>
            </a:r>
            <a:endParaRPr lang="en-US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539552" y="2342499"/>
            <a:ext cx="3096344" cy="250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290" tIns="17145" rIns="34290" bIns="17145">
            <a:spAutoFit/>
          </a:bodyPr>
          <a:lstStyle/>
          <a:p>
            <a:pPr algn="ctr" defTabSz="816174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Научно-технический проект</a:t>
            </a:r>
            <a:endParaRPr lang="en-US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683960" y="2982591"/>
            <a:ext cx="2664296" cy="46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290" tIns="17145" rIns="34290" bIns="17145">
            <a:spAutoFit/>
          </a:bodyPr>
          <a:lstStyle/>
          <a:p>
            <a:pPr algn="ctr" defTabSz="816174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тыс</a:t>
            </a:r>
            <a:r>
              <a:rPr lang="en-US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рублей на 2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года (можно завершить за 1 год)</a:t>
            </a:r>
            <a:endParaRPr lang="en-US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TextBox 22"/>
          <p:cNvSpPr txBox="1">
            <a:spLocks noChangeArrowheads="1"/>
          </p:cNvSpPr>
          <p:nvPr/>
        </p:nvSpPr>
        <p:spPr bwMode="auto">
          <a:xfrm>
            <a:off x="237560" y="969979"/>
            <a:ext cx="843889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12813"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32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1pPr>
            <a:lvl2pPr defTabSz="912813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8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2pPr>
            <a:lvl3pPr defTabSz="912813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3pPr>
            <a:lvl4pPr defTabSz="912813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4pPr>
            <a:lvl5pPr defTabSz="912813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5pPr>
            <a:lvl6pPr marL="2514600" indent="-228600" defTabSz="91281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6pPr>
            <a:lvl7pPr marL="2971800" indent="-228600" defTabSz="91281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7pPr>
            <a:lvl8pPr marL="3429000" indent="-228600" defTabSz="91281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8pPr>
            <a:lvl9pPr marL="3886200" indent="-228600" defTabSz="91281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Цель </a:t>
            </a:r>
            <a:r>
              <a:rPr lang="ru-RU" alt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  <a:r>
              <a:rPr lang="en-US" alt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</a:t>
            </a: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оддержка 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коммерчески ориентированных научно-технических проектов молодых </a:t>
            </a: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исследователей</a:t>
            </a:r>
            <a:endParaRPr lang="ru-RU" altLang="ru-RU" sz="16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5" name="Picture 2" descr="C:\Users\Handogina\Desktop\Иконки\16_FASIE_ikonki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37625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C:\Users\Handogina\Desktop\Иконки\14_FASIE_ikonki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1469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C:\Users\Handogina\Desktop\Иконки\19_FASIE_ikonki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97533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5" descr="C:\Users\Handogina\Desktop\Иконки\26_FASIE_ikonki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456741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80296" y="5711971"/>
            <a:ext cx="8208128" cy="1015663"/>
          </a:xfrm>
          <a:prstGeom prst="rect">
            <a:avLst/>
          </a:prstGeom>
          <a:solidFill>
            <a:srgbClr val="E6E6E6"/>
          </a:solidFill>
        </p:spPr>
        <p:txBody>
          <a:bodyPr wrap="square">
            <a:spAutoFit/>
          </a:bodyPr>
          <a:lstStyle/>
          <a:p>
            <a:r>
              <a:rPr lang="ru-RU" sz="15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Прием </a:t>
            </a:r>
            <a:r>
              <a:rPr lang="ru-RU" sz="15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заявок:</a:t>
            </a:r>
            <a:r>
              <a:rPr lang="ru-RU" sz="15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5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5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 22 октября </a:t>
            </a:r>
            <a:r>
              <a:rPr lang="ru-RU" sz="15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2021 г.</a:t>
            </a:r>
          </a:p>
          <a:p>
            <a:r>
              <a:rPr lang="ru-RU" sz="15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Финал:</a:t>
            </a:r>
            <a:r>
              <a:rPr lang="ru-RU" sz="15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5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5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Декабрь </a:t>
            </a:r>
            <a:r>
              <a:rPr lang="ru-RU" sz="15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2021 г</a:t>
            </a:r>
            <a:r>
              <a:rPr lang="ru-RU" sz="15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15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4765600" y="1492266"/>
            <a:ext cx="4211372" cy="2200602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ts val="1000"/>
              </a:spcAft>
              <a:buClr>
                <a:srgbClr val="6E1AA2"/>
              </a:buClr>
              <a:buSzPct val="150000"/>
              <a:defRPr/>
            </a:pPr>
            <a:r>
              <a:rPr lang="ru-RU" alt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Дополнительные возможности для проектов в сфере </a:t>
            </a:r>
            <a:r>
              <a:rPr lang="ru-RU" alt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медицины и здравоохранения:</a:t>
            </a:r>
            <a:endParaRPr lang="ru-RU" alt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82563" indent="-182563" defTabSz="449263" fontAlgn="base">
              <a:spcBef>
                <a:spcPct val="0"/>
              </a:spcBef>
              <a:spcAft>
                <a:spcPts val="1000"/>
              </a:spcAft>
              <a:buClr>
                <a:srgbClr val="6E1AA2"/>
              </a:buClr>
              <a:buSzPct val="150000"/>
              <a:buFont typeface="Wingdings" panose="05000000000000000000" pitchFamily="2" charset="2"/>
              <a:buChar char="§"/>
              <a:defRPr/>
            </a:pPr>
            <a:r>
              <a:rPr lang="ru-RU" alt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Направление конкурсного отбора Н2</a:t>
            </a:r>
            <a:r>
              <a:rPr lang="ru-RU" alt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«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Медицина и технологии </a:t>
            </a:r>
            <a:r>
              <a:rPr lang="ru-RU" sz="14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здоровьесбережения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  <a:endParaRPr lang="en-US" alt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-177800" defTabSz="449263" fontAlgn="base">
              <a:spcBef>
                <a:spcPct val="0"/>
              </a:spcBef>
              <a:spcAft>
                <a:spcPts val="1000"/>
              </a:spcAft>
              <a:buClr>
                <a:srgbClr val="6E1AA2"/>
              </a:buClr>
              <a:buSzPct val="150000"/>
              <a:buFont typeface="Wingdings" panose="05000000000000000000" pitchFamily="2" charset="2"/>
              <a:buChar char="§"/>
              <a:defRPr/>
            </a:pPr>
            <a:r>
              <a:rPr lang="ru-RU" alt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Федеральный конкурс </a:t>
            </a:r>
            <a:r>
              <a:rPr lang="ru-RU" alt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ru-RU" alt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УМНИК-</a:t>
            </a:r>
            <a:r>
              <a:rPr lang="ru-RU" altLang="ru-RU" sz="14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Хелснет</a:t>
            </a:r>
            <a:r>
              <a:rPr lang="ru-RU" alt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</a:p>
          <a:p>
            <a:pPr indent="-177800" defTabSz="449263" fontAlgn="base">
              <a:spcBef>
                <a:spcPct val="0"/>
              </a:spcBef>
              <a:spcAft>
                <a:spcPts val="1000"/>
              </a:spcAft>
              <a:buClr>
                <a:srgbClr val="6E1AA2"/>
              </a:buClr>
              <a:buSzPct val="150000"/>
              <a:buFont typeface="Wingdings" panose="05000000000000000000" pitchFamily="2" charset="2"/>
              <a:buChar char="§"/>
              <a:defRPr/>
            </a:pPr>
            <a:r>
              <a:rPr lang="ru-RU" alt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Инфраструктурный центр </a:t>
            </a:r>
            <a:r>
              <a:rPr lang="ru-RU" altLang="ru-RU" sz="14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Хелснет</a:t>
            </a:r>
            <a:r>
              <a:rPr lang="ru-RU" alt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НТИ </a:t>
            </a:r>
            <a:r>
              <a:rPr lang="ru-RU" alt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altLang="ru-RU" sz="14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Академпарке</a:t>
            </a:r>
            <a:r>
              <a:rPr lang="ru-RU" alt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alt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438148" y="5992196"/>
            <a:ext cx="422836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Подать заявку: </a:t>
            </a:r>
            <a:r>
              <a:rPr lang="en-US" sz="1500" b="1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umnik.fasie.ru</a:t>
            </a:r>
            <a:endParaRPr lang="en-US" sz="1500" b="1" u="sng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0" name="Picture 4" descr="Picture 4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4186990" y="1412776"/>
            <a:ext cx="502316" cy="510191"/>
          </a:xfrm>
          <a:prstGeom prst="rect">
            <a:avLst/>
          </a:prstGeom>
          <a:ln w="12700">
            <a:miter lim="400000"/>
          </a:ln>
        </p:spPr>
      </p:pic>
      <p:sp>
        <p:nvSpPr>
          <p:cNvPr id="40" name="Прямоугольник 39"/>
          <p:cNvSpPr/>
          <p:nvPr/>
        </p:nvSpPr>
        <p:spPr>
          <a:xfrm>
            <a:off x="8210513" y="5708640"/>
            <a:ext cx="651199" cy="456664"/>
          </a:xfrm>
          <a:prstGeom prst="rect">
            <a:avLst/>
          </a:prstGeom>
          <a:solidFill>
            <a:srgbClr val="E6E6E6"/>
          </a:solidFill>
        </p:spPr>
        <p:txBody>
          <a:bodyPr wrap="square">
            <a:noAutofit/>
          </a:bodyPr>
          <a:lstStyle/>
          <a:p>
            <a:endParaRPr lang="ru-RU" sz="15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00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1" name="Рукописные данные 10"/>
              <p14:cNvContentPartPr/>
              <p14:nvPr/>
            </p14:nvContentPartPr>
            <p14:xfrm>
              <a:off x="10665413" y="2641855"/>
              <a:ext cx="31320" cy="19711"/>
            </p14:xfrm>
          </p:contentPart>
        </mc:Choice>
        <mc:Fallback>
          <p:pic>
            <p:nvPicPr>
              <p:cNvPr id="11" name="Рукописные данные 10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56053" y="2632537"/>
                <a:ext cx="50040" cy="40139"/>
              </a:xfrm>
              <a:prstGeom prst="rect">
                <a:avLst/>
              </a:prstGeom>
            </p:spPr>
          </p:pic>
        </mc:Fallback>
      </mc:AlternateContent>
      <p:sp>
        <p:nvSpPr>
          <p:cNvPr id="4" name="Прямоугольник 3"/>
          <p:cNvSpPr/>
          <p:nvPr/>
        </p:nvSpPr>
        <p:spPr>
          <a:xfrm>
            <a:off x="-1" y="188640"/>
            <a:ext cx="5292081" cy="50405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04206" y="233225"/>
            <a:ext cx="3888432" cy="432048"/>
          </a:xfrm>
        </p:spPr>
        <p:txBody>
          <a:bodyPr/>
          <a:lstStyle/>
          <a:p>
            <a:r>
              <a:rPr lang="ru-RU" dirty="0" smtClean="0"/>
              <a:t>Программа «Старт»</a:t>
            </a:r>
            <a:endParaRPr lang="ru-RU" dirty="0"/>
          </a:p>
        </p:txBody>
      </p:sp>
      <p:pic>
        <p:nvPicPr>
          <p:cNvPr id="4098" name="Picture 2" descr="http://fasie.ru/local/templates/.default/markup/img/prog_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9" y="239380"/>
            <a:ext cx="438523" cy="40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11560" y="1403119"/>
            <a:ext cx="3669568" cy="46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290" tIns="17145" rIns="34290" bIns="17145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Физические лица (только для Старт-1)</a:t>
            </a:r>
            <a:endParaRPr lang="en-US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МП согласно № 209-ФЗ</a:t>
            </a:r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611560" y="1957698"/>
            <a:ext cx="4214440" cy="896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290" tIns="17145" rIns="34290" bIns="17145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 10 млн рублей на 3 этапа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НИОКР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небюджетное </a:t>
            </a:r>
            <a:r>
              <a:rPr lang="ru-RU" sz="14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софинансирование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0% от суммы гранта со 2 этапа </a:t>
            </a:r>
            <a:endParaRPr lang="en-US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TextBox 22"/>
          <p:cNvSpPr txBox="1">
            <a:spLocks noChangeArrowheads="1"/>
          </p:cNvSpPr>
          <p:nvPr/>
        </p:nvSpPr>
        <p:spPr bwMode="auto">
          <a:xfrm>
            <a:off x="179387" y="888975"/>
            <a:ext cx="87636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12813"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32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1pPr>
            <a:lvl2pPr defTabSz="912813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8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2pPr>
            <a:lvl3pPr defTabSz="912813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3pPr>
            <a:lvl4pPr defTabSz="912813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4pPr>
            <a:lvl5pPr defTabSz="912813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5pPr>
            <a:lvl6pPr marL="2514600" indent="-228600" defTabSz="91281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6pPr>
            <a:lvl7pPr marL="2971800" indent="-228600" defTabSz="91281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7pPr>
            <a:lvl8pPr marL="3429000" indent="-228600" defTabSz="91281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8pPr>
            <a:lvl9pPr marL="3886200" indent="-228600" defTabSz="91281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Цель </a:t>
            </a:r>
            <a:r>
              <a:rPr lang="ru-RU" alt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alt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поддержка стартапов на ранних стадиях развития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32440" y="6309320"/>
            <a:ext cx="611560" cy="432048"/>
          </a:xfrm>
          <a:solidFill>
            <a:srgbClr val="FF0909"/>
          </a:solidFill>
        </p:spPr>
        <p:txBody>
          <a:bodyPr/>
          <a:lstStyle/>
          <a:p>
            <a:fld id="{637F723A-77FC-40A0-B1B0-9768910C67E5}" type="slidenum">
              <a:rPr lang="ru-RU" sz="1300" smtClean="0"/>
              <a:pPr/>
              <a:t>5</a:t>
            </a:fld>
            <a:endParaRPr lang="ru-RU" sz="1300" dirty="0"/>
          </a:p>
        </p:txBody>
      </p:sp>
      <p:sp>
        <p:nvSpPr>
          <p:cNvPr id="24" name="TextBox 23"/>
          <p:cNvSpPr txBox="1"/>
          <p:nvPr/>
        </p:nvSpPr>
        <p:spPr>
          <a:xfrm>
            <a:off x="4769620" y="1412776"/>
            <a:ext cx="4105275" cy="11695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FF0000"/>
              </a:buClr>
            </a:pP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Ожидаемые результаты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Создана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интеллектуальная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собственность</a:t>
            </a:r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Начата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реализация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продукции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Трудоустройство, как на основное место работы</a:t>
            </a:r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2" name="Схема 21"/>
          <p:cNvGraphicFramePr/>
          <p:nvPr>
            <p:extLst/>
          </p:nvPr>
        </p:nvGraphicFramePr>
        <p:xfrm>
          <a:off x="161712" y="1527756"/>
          <a:ext cx="5457135" cy="2549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pSp>
        <p:nvGrpSpPr>
          <p:cNvPr id="23" name="Группа 22"/>
          <p:cNvGrpSpPr/>
          <p:nvPr/>
        </p:nvGrpSpPr>
        <p:grpSpPr>
          <a:xfrm>
            <a:off x="5741306" y="2814573"/>
            <a:ext cx="2719126" cy="432663"/>
            <a:chOff x="2738008" y="1361481"/>
            <a:chExt cx="2719126" cy="432663"/>
          </a:xfrm>
        </p:grpSpPr>
        <p:sp>
          <p:nvSpPr>
            <p:cNvPr id="25" name="Нашивка 24"/>
            <p:cNvSpPr/>
            <p:nvPr/>
          </p:nvSpPr>
          <p:spPr>
            <a:xfrm>
              <a:off x="2738008" y="1361481"/>
              <a:ext cx="2719126" cy="432663"/>
            </a:xfrm>
            <a:prstGeom prst="chevron">
              <a:avLst/>
            </a:prstGeom>
            <a:gradFill flip="none" rotWithShape="0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Нашивка 4"/>
            <p:cNvSpPr/>
            <p:nvPr/>
          </p:nvSpPr>
          <p:spPr>
            <a:xfrm>
              <a:off x="2954340" y="1361481"/>
              <a:ext cx="2286463" cy="432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26670" rIns="26670" bIns="2667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 smtClean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Бизнес-старт</a:t>
              </a:r>
              <a:endParaRPr lang="ru-RU" sz="2000" kern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5652120" y="3247236"/>
            <a:ext cx="331236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</a:t>
            </a:r>
            <a:r>
              <a:rPr lang="en-US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млн рублей</a:t>
            </a:r>
          </a:p>
          <a:p>
            <a:pPr algn="ctr">
              <a:spcAft>
                <a:spcPts val="1200"/>
              </a:spcAft>
              <a:defRPr/>
            </a:pP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внебюджетное </a:t>
            </a:r>
            <a:r>
              <a:rPr lang="ru-RU" sz="14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софинансирование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  <a:r>
              <a:rPr lang="en-US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 от суммы гранта</a:t>
            </a:r>
            <a:endParaRPr lang="ru-RU" sz="1400" dirty="0">
              <a:solidFill>
                <a:srgbClr val="002060"/>
              </a:solidFill>
            </a:endParaRPr>
          </a:p>
          <a:p>
            <a:pPr algn="ctr">
              <a:spcAft>
                <a:spcPts val="1200"/>
              </a:spcAft>
              <a:defRPr/>
            </a:pP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-36512" y="3278013"/>
            <a:ext cx="316835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</a:t>
            </a:r>
            <a:r>
              <a:rPr lang="en-US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млн рублей</a:t>
            </a:r>
          </a:p>
          <a:p>
            <a:pPr algn="ctr">
              <a:spcAft>
                <a:spcPts val="1200"/>
              </a:spcAft>
            </a:pP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Софинансирование не требуется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804964" y="3231640"/>
            <a:ext cx="29523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</a:t>
            </a:r>
            <a:r>
              <a:rPr lang="en-US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млн рублей</a:t>
            </a:r>
          </a:p>
          <a:p>
            <a:pPr algn="ctr">
              <a:spcAft>
                <a:spcPts val="1200"/>
              </a:spcAft>
              <a:defRPr/>
            </a:pP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+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внебюджетное </a:t>
            </a:r>
            <a:r>
              <a:rPr lang="ru-RU" sz="14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софинансирование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&gt;=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 от суммы гранта</a:t>
            </a:r>
            <a:endParaRPr lang="ru-RU" sz="14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Handogina\Desktop\Иконки\16_FASIE_ikonki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81" y="1918573"/>
            <a:ext cx="413644" cy="413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andogina\Desktop\Иконки\14_FASIE_ikonki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82" y="1360913"/>
            <a:ext cx="413644" cy="413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Handogina\Desktop\Иконки\26_FASIE_ikonki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431180"/>
            <a:ext cx="413644" cy="413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Прямоугольник 33"/>
          <p:cNvSpPr/>
          <p:nvPr/>
        </p:nvSpPr>
        <p:spPr>
          <a:xfrm>
            <a:off x="265822" y="4488795"/>
            <a:ext cx="28376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 «Бизнес-старт»</a:t>
            </a:r>
            <a:r>
              <a:rPr lang="en-US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6861" y="4882308"/>
            <a:ext cx="4600376" cy="1061829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 10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млн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рублей на коммерциализацию НИОКР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небюджетное </a:t>
            </a:r>
            <a:r>
              <a:rPr lang="ru-RU" sz="14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софинансирование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&gt;=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50% от суммы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гранта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5436096" y="5031467"/>
            <a:ext cx="35283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Прием </a:t>
            </a:r>
            <a:r>
              <a:rPr lang="ru-RU" sz="1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заявок</a:t>
            </a:r>
            <a:r>
              <a:rPr lang="ru-RU" sz="1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Старт-1: до </a:t>
            </a: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.10</a:t>
            </a:r>
            <a:endParaRPr lang="ru-RU" sz="16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Старт-2 на постоянной </a:t>
            </a: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основе</a:t>
            </a:r>
            <a:endParaRPr lang="ru-RU" sz="16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1" name="Picture 5" descr="C:\Users\Handogina\Desktop\Иконки\26_FASIE_ikonki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864" y="4623740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ayriyants\Downloads\clock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84" y="6093296"/>
            <a:ext cx="494184" cy="494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784537" y="6093296"/>
            <a:ext cx="4105275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FF0000"/>
              </a:buClr>
            </a:pP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Сроки реализации:</a:t>
            </a:r>
            <a:endParaRPr lang="ru-RU" sz="1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 мес. с момента подписания Договора</a:t>
            </a:r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30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1" name="Рукописные данные 10"/>
              <p14:cNvContentPartPr/>
              <p14:nvPr/>
            </p14:nvContentPartPr>
            <p14:xfrm>
              <a:off x="10665413" y="2641855"/>
              <a:ext cx="31320" cy="19711"/>
            </p14:xfrm>
          </p:contentPart>
        </mc:Choice>
        <mc:Fallback>
          <p:pic>
            <p:nvPicPr>
              <p:cNvPr id="11" name="Рукописные данные 10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56053" y="2632537"/>
                <a:ext cx="50040" cy="40139"/>
              </a:xfrm>
              <a:prstGeom prst="rect">
                <a:avLst/>
              </a:prstGeom>
            </p:spPr>
          </p:pic>
        </mc:Fallback>
      </mc:AlternateContent>
      <p:sp>
        <p:nvSpPr>
          <p:cNvPr id="4" name="Прямоугольник 3"/>
          <p:cNvSpPr/>
          <p:nvPr/>
        </p:nvSpPr>
        <p:spPr>
          <a:xfrm>
            <a:off x="-1" y="188640"/>
            <a:ext cx="6228185" cy="50405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04206" y="233225"/>
            <a:ext cx="5523978" cy="432048"/>
          </a:xfrm>
        </p:spPr>
        <p:txBody>
          <a:bodyPr/>
          <a:lstStyle/>
          <a:p>
            <a:r>
              <a:rPr lang="ru-RU" dirty="0" smtClean="0"/>
              <a:t>Направления расходования средств</a:t>
            </a:r>
            <a:endParaRPr lang="ru-RU" dirty="0"/>
          </a:p>
        </p:txBody>
      </p:sp>
      <p:pic>
        <p:nvPicPr>
          <p:cNvPr id="4098" name="Picture 2" descr="http://fasie.ru/local/templates/.default/markup/img/prog_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9" y="239380"/>
            <a:ext cx="438523" cy="40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32440" y="6309320"/>
            <a:ext cx="611560" cy="432048"/>
          </a:xfrm>
          <a:solidFill>
            <a:srgbClr val="FF0909"/>
          </a:solidFill>
        </p:spPr>
        <p:txBody>
          <a:bodyPr/>
          <a:lstStyle/>
          <a:p>
            <a:fld id="{637F723A-77FC-40A0-B1B0-9768910C67E5}" type="slidenum">
              <a:rPr lang="ru-RU" sz="1300" smtClean="0"/>
              <a:pPr/>
              <a:t>6</a:t>
            </a:fld>
            <a:endParaRPr lang="ru-RU" sz="13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52985" y="1285547"/>
            <a:ext cx="31029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Старт-1</a:t>
            </a:r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Старт-2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12" y="1222990"/>
            <a:ext cx="542925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4" name="Таблица 13"/>
          <p:cNvGraphicFramePr>
            <a:graphicFrameLocks noGrp="1"/>
          </p:cNvGraphicFramePr>
          <p:nvPr>
            <p:extLst/>
          </p:nvPr>
        </p:nvGraphicFramePr>
        <p:xfrm>
          <a:off x="167830" y="1916832"/>
          <a:ext cx="8652642" cy="263726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179638"/>
                <a:gridCol w="4473004"/>
              </a:tblGrid>
              <a:tr h="72008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1. Заработная плата </a:t>
                      </a:r>
                      <a:endParaRPr lang="ru-RU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Средние значения на одного сотрудника = </a:t>
                      </a:r>
                      <a:r>
                        <a:rPr lang="ru-RU" sz="1400" b="1" baseline="0" dirty="0" smtClean="0"/>
                        <a:t> </a:t>
                      </a:r>
                      <a:r>
                        <a:rPr lang="ru-RU" sz="1400" b="1" dirty="0" smtClean="0"/>
                        <a:t>75 тыс. руб. в месяц за отчетный период</a:t>
                      </a:r>
                      <a:r>
                        <a:rPr lang="ru-RU" sz="1400" b="1" baseline="0" dirty="0" smtClean="0"/>
                        <a:t>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Максимум </a:t>
                      </a:r>
                      <a:r>
                        <a:rPr lang="ru-RU" sz="1400" b="1" baseline="0" dirty="0" smtClean="0"/>
                        <a:t> - </a:t>
                      </a:r>
                      <a:r>
                        <a:rPr lang="ru-RU" sz="1400" b="1" dirty="0" smtClean="0"/>
                        <a:t>не более 100 тыс. руб.</a:t>
                      </a:r>
                      <a:r>
                        <a:rPr lang="en-US" sz="1400" b="1" dirty="0" smtClean="0"/>
                        <a:t>/</a:t>
                      </a:r>
                      <a:r>
                        <a:rPr lang="ru-RU" sz="1400" b="1" dirty="0" smtClean="0"/>
                        <a:t>мес.</a:t>
                      </a:r>
                      <a:endParaRPr lang="ru-RU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264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2. Начисления на заработную плату</a:t>
                      </a:r>
                      <a:endParaRPr lang="ru-RU" sz="14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30,2% от з</a:t>
                      </a:r>
                      <a:r>
                        <a:rPr lang="en-US" sz="1400" b="1" dirty="0" smtClean="0"/>
                        <a:t>/</a:t>
                      </a:r>
                      <a:r>
                        <a:rPr lang="ru-RU" sz="1400" b="1" dirty="0" err="1" smtClean="0"/>
                        <a:t>пл</a:t>
                      </a:r>
                      <a:r>
                        <a:rPr lang="ru-RU" sz="1400" b="1" dirty="0" smtClean="0"/>
                        <a:t> (14,2% для резидентов </a:t>
                      </a:r>
                      <a:r>
                        <a:rPr lang="ru-RU" sz="1400" b="1" dirty="0" err="1" smtClean="0"/>
                        <a:t>Сколково</a:t>
                      </a:r>
                      <a:r>
                        <a:rPr lang="ru-RU" sz="1400" b="1" dirty="0" smtClean="0"/>
                        <a:t>)</a:t>
                      </a:r>
                      <a:endParaRPr lang="ru-RU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40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3. Материалы, сырье, комплектующие </a:t>
                      </a:r>
                      <a:endParaRPr lang="ru-RU" sz="14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&lt;= </a:t>
                      </a:r>
                      <a:r>
                        <a:rPr lang="ru-RU" sz="1400" b="1" dirty="0" smtClean="0"/>
                        <a:t>20% от суммы гранта</a:t>
                      </a:r>
                      <a:endParaRPr lang="ru-RU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56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4. Оплата работ соисполнителей и сторонних организаций </a:t>
                      </a:r>
                      <a:r>
                        <a:rPr lang="ru-RU" sz="1200" b="1" dirty="0" smtClean="0"/>
                        <a:t>(только</a:t>
                      </a:r>
                      <a:r>
                        <a:rPr lang="ru-RU" sz="1200" b="1" baseline="0" dirty="0" smtClean="0"/>
                        <a:t> </a:t>
                      </a:r>
                      <a:r>
                        <a:rPr lang="ru-RU" sz="1200" b="1" baseline="0" dirty="0" err="1" smtClean="0"/>
                        <a:t>юр.лица</a:t>
                      </a:r>
                      <a:r>
                        <a:rPr lang="ru-RU" sz="1200" b="1" baseline="0" dirty="0" smtClean="0"/>
                        <a:t>)</a:t>
                      </a:r>
                      <a:endParaRPr lang="ru-RU" sz="12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&lt;= </a:t>
                      </a:r>
                      <a:r>
                        <a:rPr lang="ru-RU" sz="1400" b="1" dirty="0" smtClean="0"/>
                        <a:t>25% от суммы гранта</a:t>
                      </a:r>
                      <a:endParaRPr lang="ru-RU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72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5. Прочие общехозяйственные расходы:</a:t>
                      </a:r>
                      <a:r>
                        <a:rPr lang="ru-RU" sz="1400" b="1" baseline="0" dirty="0" smtClean="0"/>
                        <a:t> </a:t>
                      </a:r>
                      <a:r>
                        <a:rPr lang="ru-RU" sz="1400" b="1" dirty="0" smtClean="0"/>
                        <a:t>оплата бухгалтерских и банковских услуг по договору, командировки,</a:t>
                      </a:r>
                      <a:r>
                        <a:rPr lang="ru-RU" sz="1400" b="1" baseline="0" dirty="0" smtClean="0"/>
                        <a:t> </a:t>
                      </a:r>
                      <a:r>
                        <a:rPr lang="ru-RU" sz="1400" b="1" dirty="0" smtClean="0"/>
                        <a:t>канцелярские расходы</a:t>
                      </a:r>
                      <a:endParaRPr lang="ru-RU" sz="14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&lt;=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ru-RU" sz="1400" b="1" dirty="0" smtClean="0"/>
                        <a:t>5% от суммы гранта</a:t>
                      </a:r>
                      <a:endParaRPr lang="ru-RU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15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1" name="Рукописные данные 10"/>
              <p14:cNvContentPartPr/>
              <p14:nvPr/>
            </p14:nvContentPartPr>
            <p14:xfrm>
              <a:off x="10665413" y="2641855"/>
              <a:ext cx="31320" cy="19711"/>
            </p14:xfrm>
          </p:contentPart>
        </mc:Choice>
        <mc:Fallback xmlns="">
          <p:pic>
            <p:nvPicPr>
              <p:cNvPr id="11" name="Рукописные данные 10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656053" y="2632525"/>
                <a:ext cx="50040" cy="40137"/>
              </a:xfrm>
              <a:prstGeom prst="rect">
                <a:avLst/>
              </a:prstGeom>
            </p:spPr>
          </p:pic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71236" y="224261"/>
            <a:ext cx="4437047" cy="432048"/>
          </a:xfrm>
        </p:spPr>
        <p:txBody>
          <a:bodyPr/>
          <a:lstStyle/>
          <a:p>
            <a:r>
              <a:rPr lang="ru-RU" dirty="0" smtClean="0">
                <a:latin typeface="+mj-lt"/>
              </a:rPr>
              <a:t>Текущие конкурсы ФСИ (основные)</a:t>
            </a:r>
            <a:endParaRPr lang="ru-RU" dirty="0">
              <a:latin typeface="+mj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32440" y="6309320"/>
            <a:ext cx="611560" cy="432048"/>
          </a:xfrm>
          <a:solidFill>
            <a:srgbClr val="FF0909"/>
          </a:solidFill>
        </p:spPr>
        <p:txBody>
          <a:bodyPr/>
          <a:lstStyle/>
          <a:p>
            <a:fld id="{637F723A-77FC-40A0-B1B0-9768910C67E5}" type="slidenum">
              <a:rPr lang="ru-RU" sz="1300" smtClean="0"/>
              <a:pPr/>
              <a:t>7</a:t>
            </a:fld>
            <a:endParaRPr lang="ru-RU" sz="13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517473"/>
              </p:ext>
            </p:extLst>
          </p:nvPr>
        </p:nvGraphicFramePr>
        <p:xfrm>
          <a:off x="148760" y="1843274"/>
          <a:ext cx="8851805" cy="3502806"/>
        </p:xfrm>
        <a:graphic>
          <a:graphicData uri="http://schemas.openxmlformats.org/drawingml/2006/table">
            <a:tbl>
              <a:tblPr firstRow="1" firstCol="1" bandRow="1"/>
              <a:tblGrid>
                <a:gridCol w="1446958"/>
                <a:gridCol w="3944470"/>
                <a:gridCol w="1658471"/>
                <a:gridCol w="726141"/>
                <a:gridCol w="1075765"/>
              </a:tblGrid>
              <a:tr h="504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Конкурс</a:t>
                      </a:r>
                      <a:endParaRPr lang="ru-RU" sz="1400" dirty="0">
                        <a:effectLst/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9803" marR="598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Требования к участникам</a:t>
                      </a:r>
                      <a:endParaRPr lang="ru-RU" sz="1400" dirty="0">
                        <a:effectLst/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9803" marR="598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Сумма гранта, руб.</a:t>
                      </a:r>
                      <a:endParaRPr lang="ru-RU" sz="1400" dirty="0">
                        <a:effectLst/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9803" marR="598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Срок, мес.</a:t>
                      </a:r>
                      <a:endParaRPr lang="ru-RU" sz="1400" dirty="0">
                        <a:effectLst/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9803" marR="598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Даты приема</a:t>
                      </a:r>
                      <a:endParaRPr lang="ru-RU" sz="1400" dirty="0">
                        <a:effectLst/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9803" marR="598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4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Старт-1</a:t>
                      </a:r>
                      <a:endParaRPr lang="ru-RU" sz="1400" dirty="0">
                        <a:effectLst/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9803" marR="598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Физ.лица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;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М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икро-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и малые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предприятия до 2-ух лет на момент подачи заявки</a:t>
                      </a:r>
                      <a:endParaRPr lang="ru-RU" sz="1200" dirty="0">
                        <a:effectLst/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9803" marR="598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До 3 млн руб.</a:t>
                      </a:r>
                      <a:endParaRPr lang="ru-RU" sz="1200" b="1" dirty="0" smtClean="0">
                        <a:effectLst/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9803" marR="598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12</a:t>
                      </a:r>
                      <a:endParaRPr lang="ru-RU" sz="1200" dirty="0">
                        <a:effectLst/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9803" marR="598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До 10:00 по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мск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06.12</a:t>
                      </a:r>
                      <a:endParaRPr lang="ru-RU" sz="1200" dirty="0">
                        <a:effectLst/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9803" marR="598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Старт-2</a:t>
                      </a:r>
                      <a:endParaRPr lang="ru-RU" sz="1400" dirty="0">
                        <a:effectLst/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9803" marR="598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Микро- и малые предприятия,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завершившие </a:t>
                      </a:r>
                      <a:r>
                        <a:rPr lang="ru-RU" sz="1200" u="sng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не более 2-х лет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назад договор с ФСИ по одному из этапов программы «Старт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».</a:t>
                      </a:r>
                      <a:endParaRPr lang="ru-RU" sz="1200" dirty="0">
                        <a:effectLst/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До 7 млн руб.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, ВБС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&gt;=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50% от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гранта</a:t>
                      </a:r>
                      <a:endParaRPr lang="ru-RU" sz="1200" dirty="0">
                        <a:effectLst/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12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18</a:t>
                      </a:r>
                      <a:endParaRPr lang="ru-RU" sz="1200" dirty="0">
                        <a:effectLst/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На постоянной основе</a:t>
                      </a:r>
                      <a:endParaRPr lang="ru-RU" sz="1200" dirty="0">
                        <a:effectLst/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39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По линии «Искусственный интеллект»</a:t>
                      </a:r>
                      <a:r>
                        <a:rPr lang="ru-RU" sz="1400" baseline="0" dirty="0" smtClean="0"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(ИИ)</a:t>
                      </a:r>
                      <a:endParaRPr lang="ru-RU" sz="1400" dirty="0">
                        <a:effectLst/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9803" marR="598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9803" marR="598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9803" marR="598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9803" marR="598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9803" marR="598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Старт-ИИ-1</a:t>
                      </a:r>
                      <a:endParaRPr lang="ru-RU" sz="1400" dirty="0">
                        <a:effectLst/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9803" marR="598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Физ.лица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;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М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икро-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и малые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предприятия  до 2-ух лет,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разрабатывающие технологии, позволяющие имитировать когнитивные функции человека (ИИ – искусственный интеллект).</a:t>
                      </a:r>
                      <a:endParaRPr lang="ru-RU" sz="1200" dirty="0" smtClean="0">
                        <a:effectLst/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9803" marR="598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До 4 млн руб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  <a:endParaRPr lang="ru-RU" sz="1200" dirty="0">
                        <a:effectLst/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9803" marR="598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12</a:t>
                      </a:r>
                      <a:endParaRPr lang="ru-RU" sz="1200" dirty="0">
                        <a:effectLst/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9803" marR="598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До 10:00 по 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мск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18.10</a:t>
                      </a:r>
                      <a:endParaRPr lang="ru-RU" sz="1200" dirty="0">
                        <a:effectLst/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9803" marR="598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Старт-ИИ-2</a:t>
                      </a:r>
                      <a:endParaRPr lang="ru-RU" sz="1400" dirty="0">
                        <a:effectLst/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9803" marR="598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Микро- и малые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предприятия, </a:t>
                      </a:r>
                      <a:r>
                        <a:rPr lang="ru-RU" sz="1200" u="sng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завершившие не более 3-х лет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назад договор с ФСИ по одному из этапов программы «Старт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».</a:t>
                      </a:r>
                      <a:endParaRPr lang="ru-RU" sz="1200" dirty="0">
                        <a:effectLst/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9803" marR="598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До 8 млн руб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.,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ВБС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&gt;=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50% от  гранта</a:t>
                      </a:r>
                      <a:endParaRPr lang="ru-RU" sz="1200" dirty="0">
                        <a:effectLst/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9803" marR="598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12</a:t>
                      </a:r>
                      <a:endParaRPr lang="ru-RU" sz="1200" dirty="0">
                        <a:effectLst/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9803" marR="598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До 10:00 по 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мск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25.10</a:t>
                      </a:r>
                      <a:endParaRPr lang="ru-RU" sz="1200" dirty="0">
                        <a:effectLst/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9803" marR="598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898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1" name="Рукописные данные 10"/>
              <p14:cNvContentPartPr/>
              <p14:nvPr/>
            </p14:nvContentPartPr>
            <p14:xfrm>
              <a:off x="10665413" y="2641855"/>
              <a:ext cx="31320" cy="19711"/>
            </p14:xfrm>
          </p:contentPart>
        </mc:Choice>
        <mc:Fallback xmlns="">
          <p:pic>
            <p:nvPicPr>
              <p:cNvPr id="11" name="Рукописные данные 10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656053" y="2632525"/>
                <a:ext cx="50040" cy="40137"/>
              </a:xfrm>
              <a:prstGeom prst="rect">
                <a:avLst/>
              </a:prstGeom>
            </p:spPr>
          </p:pic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24261"/>
            <a:ext cx="4123765" cy="432048"/>
          </a:xfrm>
        </p:spPr>
        <p:txBody>
          <a:bodyPr/>
          <a:lstStyle/>
          <a:p>
            <a:r>
              <a:rPr lang="ru-RU" dirty="0" smtClean="0">
                <a:latin typeface="+mj-lt"/>
              </a:rPr>
              <a:t>Расписание конкурсов «УМНИК»</a:t>
            </a:r>
            <a:endParaRPr lang="ru-RU" dirty="0">
              <a:latin typeface="+mj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32440" y="6309320"/>
            <a:ext cx="611560" cy="432048"/>
          </a:xfrm>
          <a:solidFill>
            <a:srgbClr val="FF0909"/>
          </a:solidFill>
        </p:spPr>
        <p:txBody>
          <a:bodyPr/>
          <a:lstStyle/>
          <a:p>
            <a:fld id="{637F723A-77FC-40A0-B1B0-9768910C67E5}" type="slidenum">
              <a:rPr lang="ru-RU" sz="1300" smtClean="0"/>
              <a:pPr/>
              <a:t>8</a:t>
            </a:fld>
            <a:endParaRPr lang="ru-RU" sz="13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486893"/>
              </p:ext>
            </p:extLst>
          </p:nvPr>
        </p:nvGraphicFramePr>
        <p:xfrm>
          <a:off x="1708845" y="1233711"/>
          <a:ext cx="5472608" cy="2558072"/>
        </p:xfrm>
        <a:graphic>
          <a:graphicData uri="http://schemas.openxmlformats.org/drawingml/2006/table">
            <a:tbl>
              <a:tblPr firstRow="1" firstCol="1" bandRow="1"/>
              <a:tblGrid>
                <a:gridCol w="20972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753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3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Конкурс</a:t>
                      </a:r>
                      <a:endParaRPr lang="ru-RU" sz="16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56550" marR="5655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УМНИК</a:t>
                      </a:r>
                      <a:endParaRPr lang="ru-RU" sz="16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56550" marR="5655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2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Даты приема заявок</a:t>
                      </a:r>
                      <a:endParaRPr lang="ru-RU" sz="16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56550" marR="5655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22.10.21</a:t>
                      </a:r>
                      <a:endParaRPr lang="ru-RU" sz="1600" b="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0" dirty="0">
                          <a:effectLst/>
                          <a:latin typeface="+mn-lt"/>
                          <a:ea typeface="Calibri"/>
                          <a:hlinkClick r:id="rId7"/>
                        </a:rPr>
                        <a:t>https://umnik.fasie.ru/novosibirsk</a:t>
                      </a:r>
                      <a:endParaRPr lang="ru-RU" sz="1600" b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56550" marR="5655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647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Даты проведения полуфинала (заочно)</a:t>
                      </a:r>
                      <a:endParaRPr lang="ru-RU" sz="16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56550" marR="5655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с </a:t>
                      </a:r>
                      <a:r>
                        <a:rPr lang="ru-RU" sz="1600" b="0" dirty="0" smtClean="0">
                          <a:effectLst/>
                        </a:rPr>
                        <a:t>22.10.2021 </a:t>
                      </a:r>
                      <a:r>
                        <a:rPr lang="ru-RU" sz="1600" b="0" dirty="0">
                          <a:effectLst/>
                        </a:rPr>
                        <a:t>по 10.11.2021</a:t>
                      </a:r>
                      <a:endParaRPr lang="ru-RU" sz="1600" b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56550" marR="5655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40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Дата </a:t>
                      </a:r>
                      <a:r>
                        <a:rPr lang="ru-RU" sz="1600" b="1" dirty="0">
                          <a:effectLst/>
                        </a:rPr>
                        <a:t>проведения </a:t>
                      </a:r>
                      <a:r>
                        <a:rPr lang="ru-RU" sz="1600" b="1" dirty="0" smtClean="0">
                          <a:effectLst/>
                        </a:rPr>
                        <a:t>финала</a:t>
                      </a:r>
                      <a:endParaRPr lang="ru-RU" sz="16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56550" marR="5655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09.12.2021 с 14:00 по </a:t>
                      </a:r>
                      <a:r>
                        <a:rPr lang="ru-RU" sz="1600" b="0" dirty="0" err="1" smtClean="0">
                          <a:effectLst/>
                        </a:rPr>
                        <a:t>нск</a:t>
                      </a:r>
                      <a:endParaRPr lang="ru-RU" sz="1600" b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56550" marR="5655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95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Место проведения </a:t>
                      </a:r>
                      <a:r>
                        <a:rPr lang="ru-RU" sz="1600" b="1" dirty="0" smtClean="0">
                          <a:effectLst/>
                        </a:rPr>
                        <a:t> финала</a:t>
                      </a:r>
                      <a:endParaRPr lang="ru-RU" sz="16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56550" marR="5655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«Точка кипения», </a:t>
                      </a:r>
                      <a:r>
                        <a:rPr lang="ru-RU" sz="1600" b="0" dirty="0">
                          <a:effectLst/>
                        </a:rPr>
                        <a:t>Академпарк, г. Новосибирск</a:t>
                      </a:r>
                      <a:endParaRPr lang="ru-RU" sz="1600" b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56550" marR="5655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Google Shape;4109;p2"/>
          <p:cNvSpPr txBox="1">
            <a:spLocks/>
          </p:cNvSpPr>
          <p:nvPr/>
        </p:nvSpPr>
        <p:spPr>
          <a:xfrm>
            <a:off x="67138" y="3976876"/>
            <a:ext cx="9005145" cy="139298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Clr>
                <a:schemeClr val="dk1"/>
              </a:buClr>
              <a:buSzPts val="1800"/>
              <a:buFont typeface="Arial" pitchFamily="34" charset="0"/>
              <a:buNone/>
            </a:pPr>
            <a:r>
              <a:rPr lang="ru-RU" sz="1800" dirty="0" smtClean="0">
                <a:latin typeface="+mn-lt"/>
                <a:ea typeface="Calibri"/>
                <a:cs typeface="Calibri"/>
                <a:sym typeface="Calibri"/>
              </a:rPr>
              <a:t>По итогам предыдущих конкурсов наибольшее вовлечение наблюдалось от студентов следующих вузов г. Новосибирск:</a:t>
            </a:r>
          </a:p>
          <a:p>
            <a:pPr algn="just">
              <a:spcBef>
                <a:spcPts val="0"/>
              </a:spcBef>
              <a:buClr>
                <a:schemeClr val="dk1"/>
              </a:buClr>
              <a:buSzPts val="1800"/>
              <a:buFontTx/>
              <a:buChar char="-"/>
            </a:pPr>
            <a:r>
              <a:rPr lang="ru-RU" sz="1800" dirty="0" smtClean="0">
                <a:latin typeface="+mn-lt"/>
                <a:ea typeface="Calibri"/>
                <a:cs typeface="Calibri"/>
                <a:sym typeface="Calibri"/>
              </a:rPr>
              <a:t>НГУ </a:t>
            </a:r>
          </a:p>
          <a:p>
            <a:pPr algn="just">
              <a:spcBef>
                <a:spcPts val="0"/>
              </a:spcBef>
              <a:buClr>
                <a:schemeClr val="dk1"/>
              </a:buClr>
              <a:buSzPts val="1800"/>
              <a:buFontTx/>
              <a:buChar char="-"/>
            </a:pPr>
            <a:r>
              <a:rPr lang="ru-RU" sz="1800" dirty="0" smtClean="0">
                <a:latin typeface="+mn-lt"/>
                <a:ea typeface="Calibri"/>
                <a:cs typeface="Calibri"/>
                <a:sym typeface="Calibri"/>
              </a:rPr>
              <a:t>НГТУ </a:t>
            </a:r>
          </a:p>
          <a:p>
            <a:pPr algn="just">
              <a:spcBef>
                <a:spcPts val="0"/>
              </a:spcBef>
              <a:buClr>
                <a:schemeClr val="dk1"/>
              </a:buClr>
              <a:buSzPts val="1800"/>
              <a:buFontTx/>
              <a:buChar char="-"/>
            </a:pPr>
            <a:r>
              <a:rPr lang="ru-RU" sz="1800" dirty="0" err="1" smtClean="0">
                <a:latin typeface="+mn-lt"/>
                <a:ea typeface="Calibri"/>
                <a:cs typeface="Calibri"/>
                <a:sym typeface="Calibri"/>
              </a:rPr>
              <a:t>СибГУТИ</a:t>
            </a:r>
            <a:endParaRPr lang="ru-RU" sz="1800" dirty="0" smtClean="0">
              <a:latin typeface="+mn-lt"/>
              <a:ea typeface="Calibri"/>
              <a:cs typeface="Calibri"/>
              <a:sym typeface="Calibri"/>
            </a:endParaRPr>
          </a:p>
          <a:p>
            <a:pPr algn="just">
              <a:spcBef>
                <a:spcPts val="0"/>
              </a:spcBef>
              <a:buClr>
                <a:schemeClr val="dk1"/>
              </a:buClr>
              <a:buSzPts val="1800"/>
              <a:buFontTx/>
              <a:buChar char="-"/>
            </a:pPr>
            <a:r>
              <a:rPr lang="ru-RU" sz="1800" dirty="0" err="1" smtClean="0">
                <a:latin typeface="+mn-lt"/>
                <a:ea typeface="Calibri"/>
                <a:cs typeface="Calibri"/>
                <a:sym typeface="Calibri"/>
              </a:rPr>
              <a:t>СГУГиТ</a:t>
            </a:r>
            <a:endParaRPr lang="ru-RU" sz="1800" dirty="0" smtClean="0">
              <a:latin typeface="+mn-lt"/>
              <a:ea typeface="Calibri"/>
              <a:cs typeface="Calibri"/>
              <a:sym typeface="Calibri"/>
            </a:endParaRPr>
          </a:p>
          <a:p>
            <a:pPr algn="just">
              <a:spcBef>
                <a:spcPts val="0"/>
              </a:spcBef>
              <a:buClr>
                <a:schemeClr val="dk1"/>
              </a:buClr>
              <a:buSzPts val="1800"/>
              <a:buFontTx/>
              <a:buChar char="-"/>
            </a:pPr>
            <a:r>
              <a:rPr lang="ru-RU" sz="1800" dirty="0" smtClean="0">
                <a:latin typeface="+mn-lt"/>
                <a:ea typeface="Calibri"/>
                <a:cs typeface="Calibri"/>
                <a:sym typeface="Calibri"/>
              </a:rPr>
              <a:t>НГАУ</a:t>
            </a:r>
          </a:p>
          <a:p>
            <a:pPr marL="0" indent="0" algn="just">
              <a:spcBef>
                <a:spcPts val="0"/>
              </a:spcBef>
              <a:buClr>
                <a:schemeClr val="dk1"/>
              </a:buClr>
              <a:buSzPts val="1800"/>
              <a:buNone/>
            </a:pPr>
            <a:r>
              <a:rPr lang="ru-RU" sz="1800" dirty="0" smtClean="0">
                <a:latin typeface="+mn-lt"/>
                <a:ea typeface="Calibri"/>
                <a:cs typeface="Calibri"/>
                <a:sym typeface="Calibri"/>
              </a:rPr>
              <a:t>Активное участие принимают и молодые ученые, работающие в Институтах СО РАН, больше всего заявителей из ИК СО РАН</a:t>
            </a:r>
            <a:r>
              <a:rPr lang="ru-RU" sz="1800" dirty="0">
                <a:latin typeface="+mn-lt"/>
                <a:ea typeface="Calibri"/>
                <a:cs typeface="Calibri"/>
                <a:sym typeface="Calibri"/>
              </a:rPr>
              <a:t>, </a:t>
            </a:r>
            <a:r>
              <a:rPr lang="ru-RU" sz="1800" dirty="0" err="1" smtClean="0">
                <a:latin typeface="+mn-lt"/>
                <a:ea typeface="Calibri"/>
                <a:cs typeface="Calibri"/>
                <a:sym typeface="Calibri"/>
              </a:rPr>
              <a:t>ИАиЭ</a:t>
            </a:r>
            <a:r>
              <a:rPr lang="ru-RU" sz="1800" dirty="0" smtClean="0">
                <a:latin typeface="+mn-lt"/>
                <a:ea typeface="Calibri"/>
                <a:cs typeface="Calibri"/>
                <a:sym typeface="Calibri"/>
              </a:rPr>
              <a:t> СО РАН, ИТ СО РАН</a:t>
            </a:r>
            <a:r>
              <a:rPr lang="ru-RU" sz="1800" dirty="0">
                <a:latin typeface="+mn-lt"/>
                <a:ea typeface="Calibri"/>
                <a:cs typeface="Calibri"/>
                <a:sym typeface="Calibri"/>
              </a:rPr>
              <a:t>, ИХБФМ СО </a:t>
            </a:r>
            <a:r>
              <a:rPr lang="ru-RU" sz="1800" dirty="0" smtClean="0">
                <a:latin typeface="+mn-lt"/>
                <a:ea typeface="Calibri"/>
                <a:cs typeface="Calibri"/>
                <a:sym typeface="Calibri"/>
              </a:rPr>
              <a:t>РАН.</a:t>
            </a:r>
          </a:p>
        </p:txBody>
      </p:sp>
      <p:sp>
        <p:nvSpPr>
          <p:cNvPr id="2" name="Правая фигурная скобка 1"/>
          <p:cNvSpPr/>
          <p:nvPr/>
        </p:nvSpPr>
        <p:spPr>
          <a:xfrm>
            <a:off x="1434353" y="4634753"/>
            <a:ext cx="53788" cy="466165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88141" y="4544669"/>
            <a:ext cx="3639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Ежегодно </a:t>
            </a:r>
            <a:r>
              <a:rPr lang="ru-RU" dirty="0" err="1" smtClean="0"/>
              <a:t>ок</a:t>
            </a:r>
            <a:r>
              <a:rPr lang="ru-RU" dirty="0" smtClean="0"/>
              <a:t>. 40-60% от всех заявителей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570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0" name="Google Shape;4230;p9"/>
          <p:cNvSpPr txBox="1">
            <a:spLocks noGrp="1"/>
          </p:cNvSpPr>
          <p:nvPr>
            <p:ph type="title"/>
          </p:nvPr>
        </p:nvSpPr>
        <p:spPr>
          <a:xfrm>
            <a:off x="216033" y="260647"/>
            <a:ext cx="4146900" cy="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ru-RU" dirty="0">
                <a:latin typeface="Calibri"/>
                <a:ea typeface="Calibri"/>
                <a:cs typeface="Calibri"/>
                <a:sym typeface="Calibri"/>
              </a:rPr>
              <a:t>Наши услуги и контакты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31" name="Google Shape;4231;p9"/>
          <p:cNvSpPr txBox="1"/>
          <p:nvPr/>
        </p:nvSpPr>
        <p:spPr>
          <a:xfrm>
            <a:off x="790040" y="2369612"/>
            <a:ext cx="8318400" cy="1231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AEEF"/>
              </a:buClr>
              <a:buSzPts val="1600"/>
              <a:buFont typeface="Tahoma"/>
              <a:buChar char="▪"/>
            </a:pPr>
            <a:r>
              <a:rPr lang="ru-RU" sz="1600" dirty="0" err="1">
                <a:solidFill>
                  <a:srgbClr val="002060"/>
                </a:solidFill>
                <a:ea typeface="Tahoma"/>
                <a:cs typeface="Tahoma"/>
                <a:sym typeface="Tahoma"/>
              </a:rPr>
              <a:t>Логвинский</a:t>
            </a:r>
            <a:r>
              <a:rPr lang="ru-RU" sz="1600" dirty="0">
                <a:solidFill>
                  <a:srgbClr val="002060"/>
                </a:solidFill>
                <a:ea typeface="Tahoma"/>
                <a:cs typeface="Tahoma"/>
                <a:sym typeface="Tahoma"/>
              </a:rPr>
              <a:t> Алексей Леонидович, официальный представитель ФСИ по НСО: </a:t>
            </a:r>
            <a:r>
              <a:rPr lang="ru-RU" sz="1600" u="sng" dirty="0">
                <a:solidFill>
                  <a:schemeClr val="hlink"/>
                </a:solidFill>
                <a:ea typeface="Tahoma"/>
                <a:cs typeface="Tahoma"/>
                <a:sym typeface="Tahoma"/>
                <a:hlinkClick r:id="rId3"/>
              </a:rPr>
              <a:t>logvinskiy@academpark.com</a:t>
            </a:r>
            <a:endParaRPr sz="1800" u="sng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600"/>
              </a:spcBef>
              <a:spcAft>
                <a:spcPts val="0"/>
              </a:spcAft>
              <a:buClr>
                <a:srgbClr val="00AEEF"/>
              </a:buClr>
              <a:buSzPts val="1600"/>
              <a:buFont typeface="Tahoma"/>
              <a:buChar char="▪"/>
            </a:pPr>
            <a:r>
              <a:rPr lang="ru-RU" sz="1600" dirty="0">
                <a:solidFill>
                  <a:srgbClr val="002060"/>
                </a:solidFill>
                <a:ea typeface="Tahoma"/>
                <a:cs typeface="Tahoma"/>
                <a:sym typeface="Tahoma"/>
              </a:rPr>
              <a:t>Айриянц </a:t>
            </a:r>
            <a:r>
              <a:rPr lang="ru-RU" sz="1600" dirty="0" smtClean="0">
                <a:solidFill>
                  <a:srgbClr val="002060"/>
                </a:solidFill>
                <a:ea typeface="Tahoma"/>
                <a:cs typeface="Tahoma"/>
                <a:sym typeface="Tahoma"/>
              </a:rPr>
              <a:t>Анна Аркадьевна, </a:t>
            </a:r>
            <a:r>
              <a:rPr lang="ru-RU" sz="1600" dirty="0">
                <a:solidFill>
                  <a:srgbClr val="002060"/>
                </a:solidFill>
                <a:ea typeface="Tahoma"/>
                <a:cs typeface="Tahoma"/>
                <a:sym typeface="Tahoma"/>
              </a:rPr>
              <a:t>консультации по программам ФСИ: </a:t>
            </a:r>
            <a:r>
              <a:rPr lang="ru-RU" sz="1600" u="sng" dirty="0">
                <a:solidFill>
                  <a:schemeClr val="hlink"/>
                </a:solidFill>
                <a:ea typeface="Tahoma"/>
                <a:cs typeface="Tahoma"/>
                <a:sym typeface="Tahoma"/>
                <a:hlinkClick r:id="rId4"/>
              </a:rPr>
              <a:t>ayriyants@academpark.com</a:t>
            </a:r>
            <a:endParaRPr sz="1800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Tahoma"/>
              <a:buChar char="▪"/>
            </a:pPr>
            <a:r>
              <a:rPr lang="ru-RU" sz="1600" dirty="0">
                <a:solidFill>
                  <a:srgbClr val="002060"/>
                </a:solidFill>
                <a:ea typeface="Tahoma"/>
                <a:cs typeface="Tahoma"/>
                <a:sym typeface="Tahoma"/>
              </a:rPr>
              <a:t>Аезжев Андрей, консультации по программе </a:t>
            </a:r>
            <a:r>
              <a:rPr lang="ru-RU" sz="1600" dirty="0" smtClean="0">
                <a:solidFill>
                  <a:srgbClr val="002060"/>
                </a:solidFill>
                <a:ea typeface="Tahoma"/>
                <a:cs typeface="Tahoma"/>
                <a:sym typeface="Tahoma"/>
              </a:rPr>
              <a:t>«УМНИК»: </a:t>
            </a:r>
            <a:r>
              <a:rPr lang="ru-RU" sz="1600" u="sng" dirty="0" smtClean="0">
                <a:solidFill>
                  <a:srgbClr val="002060"/>
                </a:solidFill>
                <a:ea typeface="Tahoma"/>
                <a:cs typeface="Tahoma"/>
                <a:sym typeface="Tahoma"/>
                <a:hlinkClick r:id="rId5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aezzhev@academpark.com</a:t>
            </a:r>
            <a:endParaRPr sz="1600" dirty="0">
              <a:solidFill>
                <a:srgbClr val="002060"/>
              </a:solidFill>
              <a:ea typeface="Tahoma"/>
              <a:cs typeface="Tahoma"/>
              <a:sym typeface="Tahoma"/>
            </a:endParaRPr>
          </a:p>
        </p:txBody>
      </p:sp>
      <p:sp>
        <p:nvSpPr>
          <p:cNvPr id="4232" name="Google Shape;4232;p9"/>
          <p:cNvSpPr txBox="1"/>
          <p:nvPr/>
        </p:nvSpPr>
        <p:spPr>
          <a:xfrm>
            <a:off x="8532440" y="6309320"/>
            <a:ext cx="576000" cy="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400" b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9</a:t>
            </a:fld>
            <a:endParaRPr sz="1400" b="1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4233" name="Google Shape;4233;p9" descr="C:\Users\Handogina\Desktop\Иконки\26_FASIE_ikonki.pn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4013" y="2408125"/>
            <a:ext cx="540000" cy="5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34" name="Google Shape;4234;p9" descr="C:\Users\Handogina\Desktop\Иконки\19_FASIE_ikonki.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4372" y="982334"/>
            <a:ext cx="540000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4235" name="Google Shape;4235;p9"/>
          <p:cNvSpPr txBox="1"/>
          <p:nvPr/>
        </p:nvSpPr>
        <p:spPr>
          <a:xfrm>
            <a:off x="693172" y="982334"/>
            <a:ext cx="8318400" cy="13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00AEEF"/>
              </a:buClr>
              <a:buSzPts val="1600"/>
              <a:buFont typeface="Tahoma"/>
              <a:buChar char="▪"/>
            </a:pPr>
            <a:r>
              <a:rPr lang="ru-RU" sz="1600" dirty="0">
                <a:solidFill>
                  <a:srgbClr val="002060"/>
                </a:solidFill>
                <a:ea typeface="Tahoma"/>
                <a:cs typeface="Tahoma"/>
                <a:sym typeface="Tahoma"/>
              </a:rPr>
              <a:t>Помощь в выборе программы </a:t>
            </a:r>
            <a:endParaRPr dirty="0"/>
          </a:p>
          <a:p>
            <a:pPr marL="285750" marR="0" lvl="0" indent="-285750" algn="just" rtl="0">
              <a:spcBef>
                <a:spcPts val="600"/>
              </a:spcBef>
              <a:spcAft>
                <a:spcPts val="0"/>
              </a:spcAft>
              <a:buClr>
                <a:srgbClr val="00AEEF"/>
              </a:buClr>
              <a:buSzPts val="1600"/>
              <a:buFont typeface="Tahoma"/>
              <a:buChar char="▪"/>
            </a:pPr>
            <a:r>
              <a:rPr lang="ru-RU" sz="1600" dirty="0">
                <a:solidFill>
                  <a:srgbClr val="002060"/>
                </a:solidFill>
                <a:ea typeface="Tahoma"/>
                <a:cs typeface="Tahoma"/>
                <a:sym typeface="Tahoma"/>
              </a:rPr>
              <a:t>Сопровождение на этапе подготовки заявки</a:t>
            </a:r>
            <a:endParaRPr sz="1800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285750" marR="0" lvl="0" indent="-285750" algn="just" rtl="0">
              <a:spcBef>
                <a:spcPts val="600"/>
              </a:spcBef>
              <a:spcAft>
                <a:spcPts val="0"/>
              </a:spcAft>
              <a:buClr>
                <a:srgbClr val="00AEEF"/>
              </a:buClr>
              <a:buSzPts val="1600"/>
              <a:buFont typeface="Tahoma"/>
              <a:buChar char="▪"/>
            </a:pPr>
            <a:r>
              <a:rPr lang="ru-RU" sz="1600" dirty="0">
                <a:solidFill>
                  <a:srgbClr val="002060"/>
                </a:solidFill>
                <a:ea typeface="Tahoma"/>
                <a:cs typeface="Tahoma"/>
                <a:sym typeface="Tahoma"/>
              </a:rPr>
              <a:t>Помощь в заключении договоров</a:t>
            </a:r>
            <a:endParaRPr sz="1800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285750" marR="0" lvl="0" indent="-285750" algn="just" rtl="0">
              <a:spcBef>
                <a:spcPts val="600"/>
              </a:spcBef>
              <a:spcAft>
                <a:spcPts val="0"/>
              </a:spcAft>
              <a:buClr>
                <a:srgbClr val="00AEEF"/>
              </a:buClr>
              <a:buSzPts val="1600"/>
              <a:buFont typeface="Tahoma"/>
              <a:buChar char="▪"/>
            </a:pPr>
            <a:r>
              <a:rPr lang="ru-RU" sz="1600" dirty="0">
                <a:solidFill>
                  <a:srgbClr val="002060"/>
                </a:solidFill>
                <a:ea typeface="Tahoma"/>
                <a:cs typeface="Tahoma"/>
                <a:sym typeface="Tahoma"/>
              </a:rPr>
              <a:t>Консультирование по вопросам отчётности</a:t>
            </a:r>
            <a:endParaRPr sz="1800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</p:txBody>
      </p:sp>
      <p:pic>
        <p:nvPicPr>
          <p:cNvPr id="4237" name="Google Shape;4237;p9" descr="Picture 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61157" y="3859419"/>
            <a:ext cx="465711" cy="4730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16"/>
          <a:stretch/>
        </p:blipFill>
        <p:spPr bwMode="auto">
          <a:xfrm>
            <a:off x="811697" y="4044010"/>
            <a:ext cx="7050349" cy="2438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</TotalTime>
  <Words>948</Words>
  <Application>Microsoft Office PowerPoint</Application>
  <PresentationFormat>Экран (4:3)</PresentationFormat>
  <Paragraphs>162</Paragraphs>
  <Slides>10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Tahoma</vt:lpstr>
      <vt:lpstr>Wingdings</vt:lpstr>
      <vt:lpstr>Тема Office</vt:lpstr>
      <vt:lpstr>О программах Фонда содействия инновациям для молодых учёных и специалистов</vt:lpstr>
      <vt:lpstr>Презентация PowerPoint</vt:lpstr>
      <vt:lpstr>Презентация PowerPoint</vt:lpstr>
      <vt:lpstr>          Программа «УМНИК»</vt:lpstr>
      <vt:lpstr>Программа «Старт»</vt:lpstr>
      <vt:lpstr>Направления расходования средств</vt:lpstr>
      <vt:lpstr>Текущие конкурсы ФСИ (основные)</vt:lpstr>
      <vt:lpstr>Расписание конкурсов «УМНИК»</vt:lpstr>
      <vt:lpstr>Наши услуги и контакты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заявок на конкурс "Развитие-СОПР"  Фонда содействия инновациям.  Правила, условия участия,  ошибки заявителей.</dc:title>
  <dc:creator>Аезжев Андрей Александрович</dc:creator>
  <cp:lastModifiedBy>sb</cp:lastModifiedBy>
  <cp:revision>97</cp:revision>
  <dcterms:modified xsi:type="dcterms:W3CDTF">2021-10-13T06:47:07Z</dcterms:modified>
</cp:coreProperties>
</file>