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87" r:id="rId3"/>
    <p:sldId id="291" r:id="rId4"/>
    <p:sldId id="288" r:id="rId5"/>
    <p:sldId id="266" r:id="rId6"/>
    <p:sldId id="290" r:id="rId7"/>
    <p:sldId id="275" r:id="rId8"/>
    <p:sldId id="260" r:id="rId9"/>
    <p:sldId id="285" r:id="rId10"/>
    <p:sldId id="294" r:id="rId11"/>
    <p:sldId id="295" r:id="rId12"/>
    <p:sldId id="296" r:id="rId13"/>
    <p:sldId id="286" r:id="rId14"/>
    <p:sldId id="281" r:id="rId15"/>
    <p:sldId id="292" r:id="rId16"/>
    <p:sldId id="293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B9C"/>
    <a:srgbClr val="99CC00"/>
    <a:srgbClr val="FFFFFF"/>
    <a:srgbClr val="CC0000"/>
    <a:srgbClr val="88B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51" d="100"/>
          <a:sy n="51" d="100"/>
        </p:scale>
        <p:origin x="2274" y="1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8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6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3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9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6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1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8CF6-6D75-4287-A584-6387BF0C123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357E-F133-42DB-9823-0D2B01B7F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4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71538" y="185575"/>
            <a:ext cx="7734300" cy="2123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Образовательная программа</a:t>
            </a:r>
            <a:br>
              <a:rPr lang="ru-RU" altLang="ru-RU" sz="2800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«Школа системной биологии» </a:t>
            </a:r>
            <a:endParaRPr lang="ru-RU" altLang="ru-RU" sz="2800" b="1" dirty="0" smtClean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как </a:t>
            </a:r>
            <a:r>
              <a:rPr lang="ru-RU" altLang="ru-RU" sz="2800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модель эффективной системы профориентации старших школьников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114063" y="4308541"/>
            <a:ext cx="4699737" cy="12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err="1">
                <a:latin typeface="+mn-lt"/>
              </a:rPr>
              <a:t>Дорошков</a:t>
            </a:r>
            <a:r>
              <a:rPr lang="ru-RU" altLang="ru-RU" b="1" dirty="0">
                <a:latin typeface="+mn-lt"/>
              </a:rPr>
              <a:t> Алексей Владимирович,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+mn-lt"/>
              </a:rPr>
              <a:t>к.б.н., научный сотрудник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	</a:t>
            </a:r>
            <a:r>
              <a:rPr lang="ru-RU" altLang="ru-RU" sz="1600" dirty="0" err="1" smtClean="0">
                <a:latin typeface="+mn-lt"/>
              </a:rPr>
              <a:t>лаб</a:t>
            </a:r>
            <a:r>
              <a:rPr lang="en-US" altLang="ru-RU" sz="1600" dirty="0" smtClean="0">
                <a:latin typeface="+mn-lt"/>
              </a:rPr>
              <a:t>. </a:t>
            </a:r>
            <a:r>
              <a:rPr lang="ru-RU" altLang="ru-RU" sz="1600" dirty="0" smtClean="0">
                <a:latin typeface="+mn-lt"/>
              </a:rPr>
              <a:t>Эволюционной </a:t>
            </a:r>
            <a:r>
              <a:rPr lang="ru-RU" altLang="ru-RU" sz="1600" dirty="0" err="1">
                <a:latin typeface="+mn-lt"/>
              </a:rPr>
              <a:t>Биоинформатики</a:t>
            </a:r>
            <a:r>
              <a:rPr lang="ru-RU" altLang="ru-RU" sz="1600" dirty="0">
                <a:latin typeface="+mn-lt"/>
              </a:rPr>
              <a:t> и </a:t>
            </a:r>
            <a:r>
              <a:rPr lang="ru-RU" altLang="ru-RU" sz="1600" dirty="0" smtClean="0">
                <a:latin typeface="+mn-lt"/>
              </a:rPr>
              <a:t>	Теоретической </a:t>
            </a:r>
            <a:r>
              <a:rPr lang="ru-RU" altLang="ru-RU" sz="1600" dirty="0">
                <a:latin typeface="+mn-lt"/>
              </a:rPr>
              <a:t>Генетики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	Института </a:t>
            </a:r>
            <a:r>
              <a:rPr lang="ru-RU" altLang="ru-RU" sz="1600" dirty="0">
                <a:latin typeface="+mn-lt"/>
              </a:rPr>
              <a:t>Цитологии и Генетики СО </a:t>
            </a:r>
            <a:r>
              <a:rPr lang="ru-RU" altLang="ru-RU" sz="1600" dirty="0" smtClean="0">
                <a:latin typeface="+mn-lt"/>
              </a:rPr>
              <a:t>РАН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преподаватель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>
                <a:latin typeface="+mn-lt"/>
              </a:rPr>
              <a:t>	</a:t>
            </a:r>
            <a:r>
              <a:rPr lang="ru-RU" altLang="ru-RU" sz="1600" dirty="0" smtClean="0">
                <a:latin typeface="+mn-lt"/>
              </a:rPr>
              <a:t>кафедры информационной биологии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>
                <a:latin typeface="+mn-lt"/>
              </a:rPr>
              <a:t>	</a:t>
            </a:r>
            <a:r>
              <a:rPr lang="ru-RU" altLang="ru-RU" sz="1600" dirty="0" smtClean="0">
                <a:latin typeface="+mn-lt"/>
              </a:rPr>
              <a:t>ФЕН НГУ</a:t>
            </a:r>
          </a:p>
          <a:p>
            <a:pPr lvl="1" indent="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i="1" dirty="0" smtClean="0">
                <a:solidFill>
                  <a:srgbClr val="FF0000"/>
                </a:solidFill>
                <a:latin typeface="+mn-lt"/>
              </a:rPr>
              <a:t>			</a:t>
            </a:r>
            <a:r>
              <a:rPr lang="en-US" altLang="ru-RU" sz="1600" i="1" dirty="0" smtClean="0">
                <a:solidFill>
                  <a:srgbClr val="FF0000"/>
                </a:solidFill>
                <a:latin typeface="+mn-lt"/>
              </a:rPr>
              <a:t>ad@bionet.nsc.ru</a:t>
            </a:r>
            <a:endParaRPr lang="ru-RU" altLang="ru-RU" sz="16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2000250"/>
            <a:ext cx="4168140" cy="41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83078" y="2360453"/>
            <a:ext cx="8987653" cy="4145323"/>
            <a:chOff x="-447197" y="1865187"/>
            <a:chExt cx="11568587" cy="5335712"/>
          </a:xfrm>
        </p:grpSpPr>
        <p:pic>
          <p:nvPicPr>
            <p:cNvPr id="1032" name="Picture 8" descr="https://sun9-62.userapi.com/c856120/v856120410/110e40/4Ps238gzNX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8" t="6468" r="3297" b="3297"/>
            <a:stretch/>
          </p:blipFill>
          <p:spPr bwMode="auto">
            <a:xfrm>
              <a:off x="-444110" y="1897380"/>
              <a:ext cx="3930260" cy="262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0" descr="https://sun9-52.userapi.com/c856120/v856120410/110e86/qOtVAmBbzt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2" t="5682" r="4549" b="4549"/>
            <a:stretch/>
          </p:blipFill>
          <p:spPr bwMode="auto">
            <a:xfrm>
              <a:off x="3576589" y="1897381"/>
              <a:ext cx="3928744" cy="261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un9-33.userapi.com/c856120/v856120410/110fe4/7vLv4aVCO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769" y="1865187"/>
              <a:ext cx="3532621" cy="529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sun9-42.userapi.com/c856120/v856120410/110de6/5G21Fdhzk9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 b="12592"/>
            <a:stretch/>
          </p:blipFill>
          <p:spPr bwMode="auto">
            <a:xfrm>
              <a:off x="3576589" y="4578156"/>
              <a:ext cx="3933346" cy="262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sun9-18.userapi.com/c856120/v856120410/110e2c/VB8ppjzV1o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" t="6594" r="4857" b="4857"/>
            <a:stretch/>
          </p:blipFill>
          <p:spPr bwMode="auto">
            <a:xfrm>
              <a:off x="-447197" y="4578156"/>
              <a:ext cx="3933347" cy="262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90997" y="27927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1 очный этап: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РОТАЦИИ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112535" y="678992"/>
            <a:ext cx="4913532" cy="13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16 «лабораторий» в четырёх блоках: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Экспериментальные 	</a:t>
            </a:r>
            <a:r>
              <a:rPr lang="ru-RU" altLang="ru-RU" sz="1600" dirty="0" smtClean="0"/>
              <a:t>–</a:t>
            </a:r>
            <a:r>
              <a:rPr lang="ru-RU" altLang="ru-RU" sz="1600" dirty="0" smtClean="0">
                <a:latin typeface="+mn-lt"/>
              </a:rPr>
              <a:t> «мокрые»,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Теоретические 	– «</a:t>
            </a:r>
            <a:r>
              <a:rPr lang="ru-RU" altLang="ru-RU" sz="1600" dirty="0" err="1" smtClean="0">
                <a:latin typeface="+mn-lt"/>
              </a:rPr>
              <a:t>биоинформатика</a:t>
            </a:r>
            <a:r>
              <a:rPr lang="ru-RU" altLang="ru-RU" sz="1600" dirty="0" smtClean="0">
                <a:latin typeface="+mn-lt"/>
              </a:rPr>
              <a:t>»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Интегративные 	– моделирование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Инженерные 	– дизайн и конструирование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32" y="625041"/>
            <a:ext cx="1323536" cy="1323536"/>
          </a:xfrm>
          <a:prstGeom prst="rect">
            <a:avLst/>
          </a:prstGeom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34822" y="1942895"/>
            <a:ext cx="7294098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err="1" smtClean="0">
                <a:latin typeface="+mn-lt"/>
              </a:rPr>
              <a:t>ЦДиСО</a:t>
            </a:r>
            <a:r>
              <a:rPr lang="ru-RU" altLang="ru-RU" b="1" dirty="0" smtClean="0">
                <a:latin typeface="+mn-lt"/>
              </a:rPr>
              <a:t> им. О. Кошевого</a:t>
            </a: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3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83078" y="2360453"/>
            <a:ext cx="8987653" cy="4145323"/>
            <a:chOff x="-447197" y="1865187"/>
            <a:chExt cx="11568587" cy="5335712"/>
          </a:xfrm>
        </p:grpSpPr>
        <p:pic>
          <p:nvPicPr>
            <p:cNvPr id="1032" name="Picture 8" descr="https://sun9-62.userapi.com/c856120/v856120410/110e40/4Ps238gzNX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8" t="6468" r="3297" b="3297"/>
            <a:stretch/>
          </p:blipFill>
          <p:spPr bwMode="auto">
            <a:xfrm>
              <a:off x="-444110" y="1897380"/>
              <a:ext cx="3930260" cy="262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0" descr="https://sun9-52.userapi.com/c856120/v856120410/110e86/qOtVAmBbzt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2" t="5682" r="4549" b="4549"/>
            <a:stretch/>
          </p:blipFill>
          <p:spPr bwMode="auto">
            <a:xfrm>
              <a:off x="3576589" y="1897381"/>
              <a:ext cx="3928744" cy="261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un9-33.userapi.com/c856120/v856120410/110fe4/7vLv4aVCO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769" y="1865187"/>
              <a:ext cx="3532621" cy="529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sun9-42.userapi.com/c856120/v856120410/110de6/5G21Fdhzk9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 b="12592"/>
            <a:stretch/>
          </p:blipFill>
          <p:spPr bwMode="auto">
            <a:xfrm>
              <a:off x="3576589" y="4578156"/>
              <a:ext cx="3933346" cy="262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sun9-18.userapi.com/c856120/v856120410/110e2c/VB8ppjzV1o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" t="6594" r="4857" b="4857"/>
            <a:stretch/>
          </p:blipFill>
          <p:spPr bwMode="auto">
            <a:xfrm>
              <a:off x="-447197" y="4578156"/>
              <a:ext cx="3933347" cy="262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ятно 2 13"/>
          <p:cNvSpPr/>
          <p:nvPr/>
        </p:nvSpPr>
        <p:spPr>
          <a:xfrm>
            <a:off x="889168" y="2173038"/>
            <a:ext cx="7365664" cy="3952123"/>
          </a:xfrm>
          <a:prstGeom prst="irregularSeal2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Цель: Осознанный выбор проекта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90997" y="27927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1 очный этап: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РОТАЦИИ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112535" y="678992"/>
            <a:ext cx="4913532" cy="13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16 «лабораторий» в четырёх блоках: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Экспериментальные 	</a:t>
            </a:r>
            <a:r>
              <a:rPr lang="ru-RU" altLang="ru-RU" sz="1600" dirty="0" smtClean="0"/>
              <a:t>–</a:t>
            </a:r>
            <a:r>
              <a:rPr lang="ru-RU" altLang="ru-RU" sz="1600" dirty="0" smtClean="0">
                <a:latin typeface="+mn-lt"/>
              </a:rPr>
              <a:t> «мокрые»,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Теоретические 	– «</a:t>
            </a:r>
            <a:r>
              <a:rPr lang="ru-RU" altLang="ru-RU" sz="1600" dirty="0" err="1" smtClean="0">
                <a:latin typeface="+mn-lt"/>
              </a:rPr>
              <a:t>биоинформатика</a:t>
            </a:r>
            <a:r>
              <a:rPr lang="ru-RU" altLang="ru-RU" sz="1600" dirty="0" smtClean="0">
                <a:latin typeface="+mn-lt"/>
              </a:rPr>
              <a:t>»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Интегративные 	– моделирование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+mn-lt"/>
              </a:rPr>
              <a:t>Инженерные 	– дизайн и конструирование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32" y="625041"/>
            <a:ext cx="1323536" cy="1323536"/>
          </a:xfrm>
          <a:prstGeom prst="rect">
            <a:avLst/>
          </a:prstGeom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34822" y="1942895"/>
            <a:ext cx="7294098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err="1" smtClean="0">
                <a:latin typeface="+mn-lt"/>
              </a:rPr>
              <a:t>ЦДиСО</a:t>
            </a:r>
            <a:r>
              <a:rPr lang="ru-RU" altLang="ru-RU" b="1" dirty="0" smtClean="0">
                <a:latin typeface="+mn-lt"/>
              </a:rPr>
              <a:t> им. О. Кошевого</a:t>
            </a: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6200000">
            <a:off x="6450145" y="4292214"/>
            <a:ext cx="4913532" cy="21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i="1" dirty="0" smtClean="0">
                <a:latin typeface="+mn-lt"/>
              </a:rPr>
              <a:t>Фотографии: Света </a:t>
            </a:r>
            <a:r>
              <a:rPr lang="ru-RU" altLang="ru-RU" sz="1600" i="1" dirty="0" err="1" smtClean="0">
                <a:latin typeface="+mn-lt"/>
              </a:rPr>
              <a:t>Асадчая</a:t>
            </a:r>
            <a:endParaRPr lang="ru-RU" altLang="ru-RU" sz="1600" i="1" dirty="0">
              <a:latin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11453" y="27927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2 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очный этап: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ПРОЕКТЫ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rediskra.com/images/INSTITUTI/bionet.nsc/20C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20" b="78552"/>
          <a:stretch/>
        </p:blipFill>
        <p:spPr bwMode="auto">
          <a:xfrm>
            <a:off x="312820" y="153998"/>
            <a:ext cx="2530475" cy="8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270893" y="418793"/>
            <a:ext cx="5774860" cy="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dirty="0" smtClean="0">
                <a:latin typeface="+mn-lt"/>
              </a:rPr>
              <a:t>2 очный Этап: </a:t>
            </a:r>
            <a:r>
              <a:rPr lang="en-US" altLang="ru-RU" dirty="0" smtClean="0">
                <a:latin typeface="+mn-lt"/>
              </a:rPr>
              <a:t>28</a:t>
            </a:r>
            <a:r>
              <a:rPr lang="ru-RU" altLang="ru-RU" dirty="0" smtClean="0">
                <a:latin typeface="+mn-lt"/>
              </a:rPr>
              <a:t> участников (отбор 2 человека на место)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dirty="0" smtClean="0">
                <a:latin typeface="+mn-lt"/>
              </a:rPr>
              <a:t>18 проектов</a:t>
            </a:r>
            <a:endParaRPr lang="ru-RU" altLang="ru-RU" i="1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2820" y="1336898"/>
            <a:ext cx="8453352" cy="5689540"/>
            <a:chOff x="146844" y="1345507"/>
            <a:chExt cx="8458994" cy="5693337"/>
          </a:xfrm>
        </p:grpSpPr>
        <p:pic>
          <p:nvPicPr>
            <p:cNvPr id="3080" name="Picture 8" descr="https://sun9-68.userapi.com/c858036/v858036332/119347/LMxH74qts_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4" y="5160149"/>
              <a:ext cx="2795238" cy="187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146844" y="1345507"/>
              <a:ext cx="8458994" cy="5640953"/>
              <a:chOff x="166303" y="1854959"/>
              <a:chExt cx="8458994" cy="5640953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4"/>
              <a:srcRect l="27033" t="-452" r="29651" b="-3848"/>
              <a:stretch/>
            </p:blipFill>
            <p:spPr>
              <a:xfrm>
                <a:off x="5832924" y="3765898"/>
                <a:ext cx="2777082" cy="3730014"/>
              </a:xfrm>
              <a:prstGeom prst="rect">
                <a:avLst/>
              </a:prstGeom>
            </p:spPr>
          </p:pic>
          <p:pic>
            <p:nvPicPr>
              <p:cNvPr id="3078" name="Picture 6" descr="https://sun9-3.userapi.com/c858036/v858036332/11933d/P7B_HWCBcB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03" y="3766952"/>
                <a:ext cx="2795239" cy="1863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 descr="https://sun9-30.userapi.com/c205624/v205624078/aa10/5-LT8h0HzZ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810" y="3765899"/>
                <a:ext cx="2776847" cy="1866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https://sun9-47.userapi.com/c858036/v858036332/119329/q-xTC5wBDtA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79" y="1854960"/>
                <a:ext cx="2793264" cy="1862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0" name="Picture 18" descr="https://sun9-52.userapi.com/c200828/v200828065/9527/9u3HESY68QI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3"/>
              <a:stretch/>
            </p:blipFill>
            <p:spPr bwMode="auto">
              <a:xfrm>
                <a:off x="3008811" y="1854959"/>
                <a:ext cx="2776847" cy="1856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https://sun9-71.userapi.com/c854228/v854228212/11d7a8/5k1LULeHqSo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2926" y="1854960"/>
                <a:ext cx="2792371" cy="1861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94" name="Picture 22" descr="https://sun9-66.userapi.com/c205520/v205520065/985d/73bqcyK9ywk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350" y="5160149"/>
              <a:ext cx="2776847" cy="185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19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53853" y="6532956"/>
            <a:ext cx="4913532" cy="21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i="1" dirty="0" smtClean="0">
                <a:latin typeface="+mn-lt"/>
              </a:rPr>
              <a:t>Фотографии: </a:t>
            </a:r>
            <a:r>
              <a:rPr lang="ru-RU" altLang="ru-RU" sz="1600" i="1" dirty="0" smtClean="0">
                <a:latin typeface="+mn-lt"/>
              </a:rPr>
              <a:t>Василий Коваль</a:t>
            </a:r>
            <a:endParaRPr lang="ru-RU" altLang="ru-RU" sz="1600" i="1" dirty="0">
              <a:latin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11453" y="27927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Финал: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ЗАЩИТА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ПРОЕКТОВ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rediskra.com/images/INSTITUTI/bionet.nsc/20C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2" b="78695"/>
          <a:stretch/>
        </p:blipFill>
        <p:spPr bwMode="auto">
          <a:xfrm>
            <a:off x="102062" y="102701"/>
            <a:ext cx="2106117" cy="7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un9-50.userapi.com/impg/i3P2iIm4RAweiDLTzhusIkcfo-CjYTZ_NeoHMA/HFIz5H1wa2I.jpg?size=1900x1277&amp;quality=96&amp;sign=2803af8627b52e255b5d74c02e2b30a8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t="9652" r="12574" b="10813"/>
          <a:stretch/>
        </p:blipFill>
        <p:spPr bwMode="auto">
          <a:xfrm>
            <a:off x="434603" y="1049788"/>
            <a:ext cx="2967408" cy="20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45.userapi.com/impg/ZXq7P6PTKEz7QkMuk-cwbvLdQ7JjYN01hcZjHQ/SvOMoWLN8aY.jpg?size=1900x1277&amp;quality=96&amp;sign=1eba1e4e2c4ffbdd29338b0f9888def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5937" r="2307" b="4313"/>
          <a:stretch/>
        </p:blipFill>
        <p:spPr bwMode="auto">
          <a:xfrm>
            <a:off x="3502752" y="3153329"/>
            <a:ext cx="5357943" cy="33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33.userapi.com/impg/FZNB5P-WAKVzN7luzMgcCf5KJfIwpUL7heGuuw/tyPIx1wtVQ0.jpg?size=1900x1276&amp;quality=96&amp;sign=9e8f880f201be051ad615548e82912b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9838" r="13751" b="2340"/>
          <a:stretch/>
        </p:blipFill>
        <p:spPr bwMode="auto">
          <a:xfrm>
            <a:off x="3502752" y="1049788"/>
            <a:ext cx="2458433" cy="20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25.userapi.com/impg/DvGEt0cFQ7_1EEkCAKybU4qDzsestr_Cf7zPdQ/z2QfFrAm3eg.jpg?size=1900x1277&amp;quality=96&amp;sign=9f912cb9a375133d91636297bf3ddce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12281" r="19726" b="15145"/>
          <a:stretch/>
        </p:blipFill>
        <p:spPr bwMode="auto">
          <a:xfrm>
            <a:off x="434604" y="3153330"/>
            <a:ext cx="2967408" cy="22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45.userapi.com/impg/kFHtTXzXQvPpcuuhDqJyq46VRSshzVz1kOOPNQ/85dmJNeZHy8.jpg?size=1900x1277&amp;quality=96&amp;sign=e89083c3d74643119c12e81a02892bca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1584" r="9739" b="3724"/>
          <a:stretch/>
        </p:blipFill>
        <p:spPr bwMode="auto">
          <a:xfrm>
            <a:off x="6059084" y="1037985"/>
            <a:ext cx="2821147" cy="20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1572" y="1531"/>
            <a:ext cx="8377528" cy="92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Проведенные программы «Школа 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системной биологии»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совместно с РЦ «Альтаир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1002230" y="1000125"/>
            <a:ext cx="5786622" cy="47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октябрь 2019 года 60 участников «ротаций»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декабрь </a:t>
            </a:r>
            <a:r>
              <a:rPr lang="ru-RU" altLang="ru-RU" b="1" dirty="0" smtClean="0">
                <a:latin typeface="+mn-lt"/>
              </a:rPr>
              <a:t>2019 года </a:t>
            </a:r>
            <a:r>
              <a:rPr lang="ru-RU" altLang="ru-RU" b="1" dirty="0" smtClean="0">
                <a:latin typeface="+mn-lt"/>
              </a:rPr>
              <a:t>26 участников, 18 проектов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b="1" dirty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ноябрь 2020 года – 15 участников «ротаций»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февраль 2021 года – 12 участников «ротаций»</a:t>
            </a:r>
            <a:endParaRPr lang="ru-RU" altLang="ru-RU" b="1" dirty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март 2021 года по настоящее время – 20 участников, 6 проектов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dirty="0" smtClean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latin typeface="+mn-lt"/>
            </a:endParaRPr>
          </a:p>
        </p:txBody>
      </p:sp>
      <p:pic>
        <p:nvPicPr>
          <p:cNvPr id="1034" name="Picture 10" descr="http://altairdonso.ru/images/company/about_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366"/>
            <a:ext cx="1210129" cy="1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22.userapi.com/impg/ecWZ25Zl2-K-yUQWN3d1YmgVySmgFav2TrK1Jg/NVNzN-YW5a4.jpg?size=2560x1807&amp;quality=96&amp;sign=dc13808dddcb0336452e4ece82bb81de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6"/>
          <a:stretch/>
        </p:blipFill>
        <p:spPr bwMode="auto">
          <a:xfrm>
            <a:off x="0" y="3270565"/>
            <a:ext cx="6788852" cy="35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2467" y="4787396"/>
            <a:ext cx="5398851" cy="17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sz="1100" b="1" dirty="0"/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b="1" dirty="0" smtClean="0"/>
              <a:t>		при </a:t>
            </a:r>
            <a:r>
              <a:rPr lang="ru-RU" altLang="ru-RU" sz="1100" b="1" dirty="0"/>
              <a:t>поддержке сотрудников: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dirty="0"/>
              <a:t>		</a:t>
            </a:r>
            <a:r>
              <a:rPr lang="ru-RU" altLang="ru-RU" sz="1100" dirty="0" err="1"/>
              <a:t>ИЦиГ</a:t>
            </a:r>
            <a:r>
              <a:rPr lang="ru-RU" altLang="ru-RU" sz="1100" dirty="0"/>
              <a:t> СО РАН (г. Новосибирск)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dirty="0"/>
              <a:t>		НГУ (г. Новосибирск)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dirty="0"/>
              <a:t>		</a:t>
            </a:r>
            <a:r>
              <a:rPr lang="ru-RU" altLang="ru-RU" sz="1100" dirty="0" err="1"/>
              <a:t>ИСЭиЖ</a:t>
            </a:r>
            <a:r>
              <a:rPr lang="ru-RU" altLang="ru-RU" sz="1100" dirty="0"/>
              <a:t> СО РАН (г. Новосибирск) 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dirty="0"/>
              <a:t>		ВИР РАН (г. Санкт-Петербург)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dirty="0"/>
              <a:t>		ФИАН РАН (г. Москва)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100" dirty="0"/>
              <a:t>		МГУ им. Ломоносова (г. Москва)</a:t>
            </a:r>
          </a:p>
        </p:txBody>
      </p:sp>
    </p:spTree>
    <p:extLst>
      <p:ext uri="{BB962C8B-B14F-4D97-AF65-F5344CB8AC3E}">
        <p14:creationId xmlns:p14="http://schemas.microsoft.com/office/powerpoint/2010/main" val="1241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1572" y="1531"/>
            <a:ext cx="8377528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«Школа системной биологии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»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28263" y="1314295"/>
            <a:ext cx="7005823" cy="47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+mn-lt"/>
              </a:rPr>
              <a:t>Проведена оптимизация структурных элементов программы.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+mn-lt"/>
              </a:rPr>
              <a:t>Наиболее успешны для создания аутентичной образовательной среды: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b="1" dirty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+mn-lt"/>
              </a:rPr>
              <a:t>длительность </a:t>
            </a:r>
            <a:r>
              <a:rPr lang="ru-RU" altLang="ru-RU" b="1" dirty="0" smtClean="0">
                <a:latin typeface="+mn-lt"/>
              </a:rPr>
              <a:t>элемента школы – 10 дней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открытый набор – мотивационное письмо + собеседование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размер групп – 7-8 человек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+mn-lt"/>
              </a:rPr>
              <a:t>Площадка – детский лагерь выигрывает у университета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b="1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+mn-lt"/>
              </a:rPr>
              <a:t>программа показала гибкость и масштабируемость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+mn-lt"/>
              </a:rPr>
              <a:t>подходит для интеграции в большие проекты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b="1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+mn-lt"/>
              </a:rPr>
              <a:t>На школу в 2021 году конкурс 12 человек на место, что обеспечило «звездный» набор и высокую эффективность образовательного процесса</a:t>
            </a:r>
            <a:endParaRPr lang="ru-RU" altLang="ru-RU" b="1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dirty="0" smtClean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latin typeface="+mn-lt"/>
            </a:endParaRPr>
          </a:p>
        </p:txBody>
      </p:sp>
      <p:pic>
        <p:nvPicPr>
          <p:cNvPr id="1034" name="Picture 10" descr="http://altairdonso.ru/images/company/about_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366"/>
            <a:ext cx="1210129" cy="1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33375" y="27927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Выпускники – наша гордость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4" descr="Превратить «треугольник Лаврентьева» в пирамиду | Наука в сиби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9" y="159667"/>
            <a:ext cx="1608809" cy="1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76.userapi.com/impg/lNN49p1HXPtSsZRt2mejYMNfOjyyWD5a3N4LKA/oGVWQzHQono.jpg?size=2560x1707&amp;quality=96&amp;sign=14a0e59cbad6ce04e75ef6cfda834c3e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1" t="11370" r="19341" b="18605"/>
          <a:stretch/>
        </p:blipFill>
        <p:spPr bwMode="auto">
          <a:xfrm>
            <a:off x="3489970" y="567054"/>
            <a:ext cx="3180012" cy="25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9774" r="4062" b="870"/>
          <a:stretch/>
        </p:blipFill>
        <p:spPr>
          <a:xfrm>
            <a:off x="408170" y="1465113"/>
            <a:ext cx="2909347" cy="2279652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89970" y="6377744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«Академгородок 2.0»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01428" y="3744765"/>
            <a:ext cx="3183713" cy="97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err="1" smtClean="0">
                <a:latin typeface="+mn-lt"/>
              </a:rPr>
              <a:t>Палачанина</a:t>
            </a:r>
            <a:r>
              <a:rPr lang="ru-RU" altLang="ru-RU" sz="1600" dirty="0" smtClean="0">
                <a:latin typeface="+mn-lt"/>
              </a:rPr>
              <a:t> Алина, </a:t>
            </a:r>
            <a:r>
              <a:rPr lang="ru-RU" altLang="ru-RU" sz="1600" dirty="0" err="1" smtClean="0">
                <a:latin typeface="+mn-lt"/>
              </a:rPr>
              <a:t>КрасГМУ</a:t>
            </a:r>
            <a:endParaRPr lang="ru-RU" altLang="ru-RU" sz="1600" dirty="0" smtClean="0">
              <a:latin typeface="+mn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718024" y="3111615"/>
            <a:ext cx="2719075" cy="97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err="1" smtClean="0">
                <a:latin typeface="+mn-lt"/>
              </a:rPr>
              <a:t>Сильванович</a:t>
            </a:r>
            <a:r>
              <a:rPr lang="ru-RU" altLang="ru-RU" sz="1600" dirty="0" smtClean="0">
                <a:latin typeface="+mn-lt"/>
              </a:rPr>
              <a:t> Елизавета,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ФЕН НГУ / </a:t>
            </a:r>
            <a:r>
              <a:rPr lang="ru-RU" altLang="ru-RU" sz="1600" dirty="0" err="1" smtClean="0">
                <a:latin typeface="+mn-lt"/>
              </a:rPr>
              <a:t>ИЦиГ</a:t>
            </a:r>
            <a:r>
              <a:rPr lang="ru-RU" altLang="ru-RU" sz="1600" dirty="0" smtClean="0">
                <a:latin typeface="+mn-lt"/>
              </a:rPr>
              <a:t> СО РАН</a:t>
            </a:r>
            <a:endParaRPr lang="ru-RU" altLang="ru-RU" sz="1600" dirty="0" smtClean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70" y="4189602"/>
            <a:ext cx="3382047" cy="2399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1103" b="3796"/>
          <a:stretch/>
        </p:blipFill>
        <p:spPr>
          <a:xfrm>
            <a:off x="6783259" y="567055"/>
            <a:ext cx="2119225" cy="2584120"/>
          </a:xfrm>
          <a:prstGeom prst="rect">
            <a:avLst/>
          </a:prstGeom>
        </p:spPr>
      </p:pic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08137" y="3092297"/>
            <a:ext cx="2719075" cy="97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err="1" smtClean="0">
                <a:latin typeface="+mn-lt"/>
              </a:rPr>
              <a:t>Коломникова</a:t>
            </a:r>
            <a:r>
              <a:rPr lang="ru-RU" altLang="ru-RU" sz="1600" dirty="0" smtClean="0">
                <a:latin typeface="+mn-lt"/>
              </a:rPr>
              <a:t> Дарья,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ФИТ НГУ / </a:t>
            </a:r>
            <a:r>
              <a:rPr lang="ru-RU" altLang="ru-RU" sz="1600" dirty="0" err="1" smtClean="0">
                <a:latin typeface="+mn-lt"/>
              </a:rPr>
              <a:t>ИЦиГ</a:t>
            </a:r>
            <a:r>
              <a:rPr lang="ru-RU" altLang="ru-RU" sz="1600" dirty="0" smtClean="0">
                <a:latin typeface="+mn-lt"/>
              </a:rPr>
              <a:t> СО РАН</a:t>
            </a:r>
            <a:endParaRPr lang="ru-RU" altLang="ru-RU" sz="1600" dirty="0" smtClean="0">
              <a:latin typeface="+mn-lt"/>
            </a:endParaRPr>
          </a:p>
        </p:txBody>
      </p:sp>
      <p:pic>
        <p:nvPicPr>
          <p:cNvPr id="10250" name="Picture 10" descr="https://sun9-63.userapi.com/impg/ih87sEHtm_Zz6Oo8UNHUl90R1tHqngPtdfSodA/xl8OWoR26ks.jpg?size=2560x1706&amp;quality=96&amp;sign=9f3ebe91c3ad62cbb42a77a261c5c1a9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10761" b="11193"/>
          <a:stretch/>
        </p:blipFill>
        <p:spPr bwMode="auto">
          <a:xfrm>
            <a:off x="4257422" y="3802214"/>
            <a:ext cx="3688600" cy="23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329615" y="6180284"/>
            <a:ext cx="5053536" cy="97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sz="1600" dirty="0" smtClean="0">
                <a:latin typeface="+mn-lt"/>
              </a:rPr>
              <a:t>Борисова Ксения, ЛКИ НИУ ВШЭ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6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1572" y="1531"/>
            <a:ext cx="8377528" cy="92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Школа системной биологии»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как самобытный образовательный проект Новосибирской области  </a:t>
            </a:r>
            <a:endParaRPr lang="ru-RU" altLang="ru-RU" sz="2800" b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28263" y="1314295"/>
            <a:ext cx="7005823" cy="47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ru-RU" altLang="ru-RU" b="1" dirty="0" smtClean="0">
                <a:latin typeface="+mn-lt"/>
              </a:rPr>
              <a:t>Планы: переход на межрегиональный уровень</a:t>
            </a:r>
            <a:endParaRPr lang="ru-RU" altLang="ru-RU" b="1" dirty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b="1" dirty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b="1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endParaRPr lang="ru-RU" altLang="ru-RU" dirty="0" smtClean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latin typeface="+mn-lt"/>
            </a:endParaRPr>
          </a:p>
        </p:txBody>
      </p:sp>
      <p:pic>
        <p:nvPicPr>
          <p:cNvPr id="1034" name="Picture 10" descr="http://altairdonso.ru/images/company/about_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366"/>
            <a:ext cx="1210129" cy="1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848" t="20857" r="22627" b="20885"/>
          <a:stretch/>
        </p:blipFill>
        <p:spPr>
          <a:xfrm>
            <a:off x="452931" y="1839969"/>
            <a:ext cx="8300691" cy="3798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53" y="3590925"/>
            <a:ext cx="938212" cy="933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5071596" y="3482974"/>
            <a:ext cx="2631625" cy="5746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986965" y="4360918"/>
            <a:ext cx="804235" cy="28728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838008" y="3212333"/>
            <a:ext cx="353117" cy="40081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581150" y="3981450"/>
            <a:ext cx="2382973" cy="528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95825" y="4575174"/>
            <a:ext cx="108261" cy="34234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5071595" y="4219575"/>
            <a:ext cx="2059935" cy="4850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https://citaty.info/files/styles/poster/public/portraits/mihail-alekseevich-lavrentev.jpg?itok=euLl2QX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" y="1114425"/>
            <a:ext cx="1619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061998" y="3820153"/>
            <a:ext cx="2561144" cy="2180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Образование имеет большой экономический эффект ….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>
              <a:latin typeface="+mn-lt"/>
              <a:cs typeface="Arial" panose="020B0604020202020204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latin typeface="+mn-lt"/>
                <a:cs typeface="Arial" panose="020B0604020202020204" pitchFamily="34" charset="0"/>
              </a:rPr>
              <a:t>если бы все школы </a:t>
            </a: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Евросоюза </a:t>
            </a:r>
            <a:r>
              <a:rPr lang="ru-RU" altLang="ru-RU" sz="1600" dirty="0">
                <a:latin typeface="+mn-lt"/>
                <a:cs typeface="Arial" panose="020B0604020202020204" pitchFamily="34" charset="0"/>
              </a:rPr>
              <a:t>приняли бы финскую систему </a:t>
            </a: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– ВВП ЕС вырос бы на 15%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>
              <a:latin typeface="+mn-lt"/>
              <a:cs typeface="Arial" panose="020B0604020202020204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С. М. </a:t>
            </a:r>
            <a:r>
              <a:rPr lang="ru-RU" altLang="ru-RU" sz="1600" dirty="0" err="1" smtClean="0">
                <a:latin typeface="+mn-lt"/>
                <a:cs typeface="Arial" panose="020B0604020202020204" pitchFamily="34" charset="0"/>
              </a:rPr>
              <a:t>Гуриев</a:t>
            </a:r>
            <a:endParaRPr lang="ru-RU" altLang="ru-RU" sz="16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102" name="Picture 6" descr="Элиты пытаются отложить принятие трудных решений». Сергей Гуриев — о  главных угрозах для России — Секрет фирм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r="28042" b="16768"/>
          <a:stretch/>
        </p:blipFill>
        <p:spPr bwMode="auto">
          <a:xfrm>
            <a:off x="6061998" y="858867"/>
            <a:ext cx="2435276" cy="28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28427" y="3536104"/>
            <a:ext cx="4682671" cy="3325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latin typeface="+mn-lt"/>
                <a:cs typeface="Arial" panose="020B0604020202020204" pitchFamily="34" charset="0"/>
              </a:rPr>
              <a:t>"...Сейчас интеграционные тенденции в науке берут верх... Серьезных результатов современная наука может добиться только объединенными усилиями многих направлений... С другой стороны, само нормальное развитие каждой из этих наук возможно только при наличии всего комплекса наук...".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>
              <a:latin typeface="+mn-lt"/>
              <a:cs typeface="Arial" panose="020B0604020202020204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latin typeface="+mn-lt"/>
                <a:cs typeface="Arial" panose="020B0604020202020204" pitchFamily="34" charset="0"/>
              </a:rPr>
              <a:t>"...Сотрудничество ученых разных школ и направлений -- непременное условие успеха. Наука может плодотворно развиваться только тогда, когда в ней, как в живом организме, происходит постоянный обмен веществ, то есть научных идей</a:t>
            </a: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".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 smtClean="0">
              <a:latin typeface="+mn-lt"/>
              <a:cs typeface="Arial" panose="020B0604020202020204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М. А. Лаврентьев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0" y="0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Подготовка кадров для науки: как и зачем?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1379" y="274366"/>
            <a:ext cx="8219342" cy="92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Классическая проблема современного образования: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i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Наличие разрыва между уровнями образования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2758" y="1879624"/>
            <a:ext cx="2348949" cy="801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Школьное образование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07045" y="1879624"/>
            <a:ext cx="2348949" cy="801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Высшее образование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6447" y="3049294"/>
            <a:ext cx="299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Общая программа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Регламент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Неравномерность квалификации преподавателей по специальности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Конкурентная среда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482101" y="3049294"/>
            <a:ext cx="3331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Гибкие программы по направлениям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Разнообразие форматов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Неравномерность квалификации </a:t>
            </a:r>
            <a:r>
              <a:rPr lang="ru-RU" dirty="0" smtClean="0"/>
              <a:t>преподавателей </a:t>
            </a:r>
            <a:r>
              <a:rPr lang="ru-RU" dirty="0"/>
              <a:t>по </a:t>
            </a:r>
            <a:r>
              <a:rPr lang="ru-RU" dirty="0" smtClean="0"/>
              <a:t>педагогическим навыкам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Кооперативная среда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652031" y="1837416"/>
            <a:ext cx="1878037" cy="88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2758" y="375638"/>
            <a:ext cx="7734300" cy="92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Классическая проблема высшего образования: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i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Наличие разрыва между уровнями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2758" y="1879624"/>
            <a:ext cx="2348949" cy="801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Школьное образование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07045" y="1879624"/>
            <a:ext cx="2348949" cy="801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Высшее образование</a:t>
            </a:r>
            <a:endParaRPr lang="ru-RU" dirty="0"/>
          </a:p>
        </p:txBody>
      </p:sp>
      <p:sp>
        <p:nvSpPr>
          <p:cNvPr id="11" name="Пятно 2 10"/>
          <p:cNvSpPr/>
          <p:nvPr/>
        </p:nvSpPr>
        <p:spPr>
          <a:xfrm>
            <a:off x="2137232" y="2306866"/>
            <a:ext cx="4739595" cy="2327282"/>
          </a:xfrm>
          <a:prstGeom prst="irregularSeal2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Осознанный выбор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s://citaty.info/files/styles/poster/public/portraits/mihail-alekseevich-lavrentev.jpg?itok=euLl2QX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8" y="3768407"/>
            <a:ext cx="1619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ревратить «треугольник Лаврентьева» в пирамиду | Наука в сиби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86" y="5391137"/>
            <a:ext cx="1608809" cy="1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652031" y="4886798"/>
            <a:ext cx="4951315" cy="1951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latin typeface="+mn-lt"/>
                <a:cs typeface="Arial" panose="020B0604020202020204" pitchFamily="34" charset="0"/>
              </a:rPr>
              <a:t>Обычно у каждого человека больше всего склонности и стремления к одной-двум областям деятельности. </a:t>
            </a:r>
            <a:endParaRPr lang="ru-RU" altLang="ru-RU" sz="1600" dirty="0" smtClean="0">
              <a:latin typeface="+mn-lt"/>
              <a:cs typeface="Arial" panose="020B0604020202020204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>
              <a:latin typeface="+mn-lt"/>
              <a:cs typeface="Arial" panose="020B0604020202020204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Имеет </a:t>
            </a:r>
            <a:r>
              <a:rPr lang="ru-RU" altLang="ru-RU" sz="1600" dirty="0">
                <a:latin typeface="+mn-lt"/>
                <a:cs typeface="Arial" panose="020B0604020202020204" pitchFamily="34" charset="0"/>
              </a:rPr>
              <a:t>исключительно важное значение как можно раньше помочь человеку реализовать эту главную способность</a:t>
            </a: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 smtClean="0">
              <a:latin typeface="+mn-lt"/>
              <a:cs typeface="Arial" panose="020B0604020202020204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err="1" smtClean="0">
                <a:latin typeface="+mn-lt"/>
                <a:cs typeface="Arial" panose="020B0604020202020204" pitchFamily="34" charset="0"/>
              </a:rPr>
              <a:t>М.А.Лаврентьев</a:t>
            </a:r>
            <a:endParaRPr lang="ru-RU" altLang="ru-RU" sz="16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2758" y="375638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Как выглядит работа биолога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?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Free picture: biologist, tagging, fish, tracking, inform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b="20802"/>
          <a:stretch/>
        </p:blipFill>
        <p:spPr bwMode="auto">
          <a:xfrm>
            <a:off x="5361632" y="1051156"/>
            <a:ext cx="1745988" cy="17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945738" y="5982199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Как угодно, в зависимости от выбора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2" name="Picture 4" descr="EPA Gulf Breeze Laboratory Biologist is Dip Netting for Contaminated Female  Shrimp, this is for a Study of Whether PCB is Passed on to Their Offspring  - U.S. National Archives Public Doma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 t="14255" r="19668" b="20266"/>
          <a:stretch/>
        </p:blipFill>
        <p:spPr bwMode="auto">
          <a:xfrm>
            <a:off x="3453201" y="1051157"/>
            <a:ext cx="1815259" cy="17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. John Bennet, Senior Molecular Biologist at IRRI | Flick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 b="6326"/>
          <a:stretch/>
        </p:blipFill>
        <p:spPr bwMode="auto">
          <a:xfrm>
            <a:off x="3453202" y="2880652"/>
            <a:ext cx="3685018" cy="24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Working days of a molecular biolog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7" y="1051156"/>
            <a:ext cx="2585913" cy="17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picture: scientist, microbiologist, virus, molecular biology,  laboratory, coronavirus testing, COVID-1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10922" r="16835" b="4264"/>
          <a:stretch/>
        </p:blipFill>
        <p:spPr bwMode="auto">
          <a:xfrm>
            <a:off x="774117" y="2886305"/>
            <a:ext cx="2585913" cy="24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2758" y="375638"/>
            <a:ext cx="7734300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Как сделать осознанный выбор</a:t>
            </a: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?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962758" y="1321299"/>
            <a:ext cx="4973222" cy="405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1 – теоретическая подготовка </a:t>
            </a:r>
            <a:endParaRPr lang="en-US" altLang="ru-RU" sz="20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80905" y="1726981"/>
            <a:ext cx="4973222" cy="405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2 – «ротации»</a:t>
            </a:r>
            <a:endParaRPr lang="en-US" altLang="ru-RU" sz="2000" b="1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34" y="2528908"/>
            <a:ext cx="3340817" cy="38617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48535" y="2496207"/>
            <a:ext cx="4033890" cy="978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 smtClean="0">
                <a:latin typeface="+mn-lt"/>
                <a:cs typeface="Arial" panose="020B0604020202020204" pitchFamily="34" charset="0"/>
              </a:rPr>
              <a:t>Лабораторные ротации для студентов Гарварда и Оксфорда существуют десятки лет</a:t>
            </a:r>
            <a:endParaRPr lang="en-US" altLang="ru-RU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568" y="3504290"/>
            <a:ext cx="4631472" cy="28863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4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95802" y="477238"/>
            <a:ext cx="6868258" cy="52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Подготовка кадров для современной науки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3725" y="1391139"/>
            <a:ext cx="7975722" cy="6252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5E9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6220" y="1552188"/>
            <a:ext cx="7816579" cy="12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Успешный ученый :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latin typeface="+mn-lt"/>
              </a:rPr>
              <a:t>способен быстро усваивать актуальную </a:t>
            </a:r>
            <a:r>
              <a:rPr lang="ru-RU" altLang="ru-RU" dirty="0" smtClean="0">
                <a:latin typeface="+mn-lt"/>
              </a:rPr>
              <a:t>информацию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+mn-lt"/>
              </a:rPr>
              <a:t>ставит амбициозные задачи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+mn-lt"/>
              </a:rPr>
              <a:t>самостоятельно выбирает </a:t>
            </a:r>
            <a:r>
              <a:rPr lang="ru-RU" altLang="ru-RU" dirty="0">
                <a:latin typeface="+mn-lt"/>
              </a:rPr>
              <a:t>методы и средства </a:t>
            </a:r>
            <a:r>
              <a:rPr lang="ru-RU" altLang="ru-RU" dirty="0" smtClean="0">
                <a:latin typeface="+mn-lt"/>
              </a:rPr>
              <a:t>решения </a:t>
            </a:r>
            <a:r>
              <a:rPr lang="ru-RU" altLang="ru-RU" dirty="0">
                <a:latin typeface="+mn-lt"/>
              </a:rPr>
              <a:t>научных </a:t>
            </a:r>
            <a:r>
              <a:rPr lang="ru-RU" altLang="ru-RU" dirty="0" smtClean="0">
                <a:latin typeface="+mn-lt"/>
              </a:rPr>
              <a:t>задач</a:t>
            </a:r>
            <a:endParaRPr lang="ru-RU" altLang="ru-RU" dirty="0">
              <a:latin typeface="+mn-lt"/>
            </a:endParaRP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+mn-lt"/>
              </a:rPr>
              <a:t>учится новым методам «на лету»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16219" y="3466463"/>
            <a:ext cx="6554601" cy="12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Миссия «Школы системной биологии»: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+mn-lt"/>
              </a:rPr>
              <a:t>показать организацию науки изнутри 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+mn-lt"/>
              </a:rPr>
              <a:t>привить критическое мышление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+mn-lt"/>
              </a:rPr>
              <a:t>развить представление о современных методах</a:t>
            </a:r>
          </a:p>
          <a:p>
            <a:pPr marL="285750" indent="-285750"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u="sng" dirty="0" smtClean="0">
                <a:latin typeface="+mn-lt"/>
              </a:rPr>
              <a:t>дать возможность решить реальную научную задачу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56370" y="3274401"/>
            <a:ext cx="7975722" cy="6252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5E9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52462" y="5176541"/>
            <a:ext cx="7975722" cy="6252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5E9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304800"/>
            <a:ext cx="8445500" cy="6197600"/>
          </a:xfrm>
          <a:prstGeom prst="rect">
            <a:avLst/>
          </a:prstGeom>
          <a:noFill/>
          <a:ln w="38160" cap="rnd">
            <a:solidFill>
              <a:srgbClr val="BAC6E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11666" y="0"/>
            <a:ext cx="7734300" cy="92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Концепция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«Школы 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системной биологии»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8585" y="1030221"/>
            <a:ext cx="6824025" cy="396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Формат: 		</a:t>
            </a:r>
            <a:r>
              <a:rPr lang="ru-RU" altLang="ru-RU" dirty="0" smtClean="0">
                <a:latin typeface="+mn-lt"/>
              </a:rPr>
              <a:t>погружение на 2-4 недели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800" b="1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Основа обучения: 	</a:t>
            </a:r>
            <a:r>
              <a:rPr lang="ru-RU" altLang="ru-RU" dirty="0" smtClean="0">
                <a:latin typeface="+mn-lt"/>
              </a:rPr>
              <a:t>решение реальных научных задач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800" b="1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Преподаватели: 	</a:t>
            </a:r>
            <a:r>
              <a:rPr lang="ru-RU" altLang="ru-RU" dirty="0" smtClean="0">
                <a:latin typeface="+mn-lt"/>
              </a:rPr>
              <a:t>действующие молодые ученые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800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Ассистенты: 		</a:t>
            </a:r>
            <a:r>
              <a:rPr lang="ru-RU" altLang="ru-RU" dirty="0" smtClean="0">
                <a:latin typeface="+mn-lt"/>
              </a:rPr>
              <a:t>студенты старших курсов и аспиранты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800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Участники: 		</a:t>
            </a:r>
            <a:r>
              <a:rPr lang="ru-RU" altLang="ru-RU" dirty="0" smtClean="0">
                <a:latin typeface="+mn-lt"/>
              </a:rPr>
              <a:t>школьники 10-11 классов и студенты 			младших курсов</a:t>
            </a:r>
            <a:endParaRPr lang="ru-RU" altLang="ru-RU" dirty="0">
              <a:latin typeface="+mn-lt"/>
            </a:endParaRPr>
          </a:p>
        </p:txBody>
      </p:sp>
      <p:pic>
        <p:nvPicPr>
          <p:cNvPr id="5122" name="Picture 2" descr="ÐÐ¾Ð»Ð¾Ð´ÑÐµ ÑÑÐµÐ½ÑÐµ ÐÐºÐ°Ð´ÐµÐ¼Ð³Ð¾ÑÐ¾Ð´ÐºÐ° Ð²ÑÑÑÑÐ¿Ð¸Ð»Ð¸ ÑÑÐºÐ¾Ð²Ð¾Ð´Ð¸ÑÐµÐ»ÑÐ¼Ð¸ Ð½Ð°ÑÑÐ½ÑÑ Ð¿ÑÐ¾ÐµÐºÑÐ¾Ð² Ð´Ð»Ñ Ð¾Ð´Ð°ÑÐµÐ½Ð½ÑÑ Ð´ÐµÑÐµÐ¹ Ð² Ð¡Ð¾Ñ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52" y="3608962"/>
            <a:ext cx="4168883" cy="28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3806" r="2752" b="3442"/>
          <a:stretch/>
        </p:blipFill>
        <p:spPr bwMode="auto">
          <a:xfrm>
            <a:off x="457200" y="3632941"/>
            <a:ext cx="4017524" cy="278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15367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9EAE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0" y="0"/>
            <a:ext cx="8067675" cy="2000250"/>
          </a:xfrm>
          <a:custGeom>
            <a:avLst/>
            <a:gdLst>
              <a:gd name="T0" fmla="*/ 0 w 847"/>
              <a:gd name="T1" fmla="*/ 0 h 210"/>
              <a:gd name="T2" fmla="*/ 86400 w 847"/>
              <a:gd name="T3" fmla="*/ 0 h 210"/>
              <a:gd name="T4" fmla="*/ 182952 w 847"/>
              <a:gd name="T5" fmla="*/ 0 h 210"/>
              <a:gd name="T6" fmla="*/ 86400 w 847"/>
              <a:gd name="T7" fmla="*/ 0 h 210"/>
              <a:gd name="T8" fmla="*/ 432 w 847"/>
              <a:gd name="T9" fmla="*/ 45360 h 210"/>
              <a:gd name="T10" fmla="*/ 0 w 847"/>
              <a:gd name="T11" fmla="*/ 45360 h 210"/>
              <a:gd name="T12" fmla="*/ 0 w 847"/>
              <a:gd name="T13" fmla="*/ 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7"/>
              <a:gd name="T22" fmla="*/ 0 h 210"/>
              <a:gd name="T23" fmla="*/ 847 w 847"/>
              <a:gd name="T24" fmla="*/ 210 h 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7" h="210">
                <a:moveTo>
                  <a:pt x="0" y="0"/>
                </a:moveTo>
                <a:lnTo>
                  <a:pt x="400" y="0"/>
                </a:lnTo>
                <a:lnTo>
                  <a:pt x="847" y="0"/>
                </a:lnTo>
                <a:lnTo>
                  <a:pt x="400" y="0"/>
                </a:lnTo>
                <a:cubicBezTo>
                  <a:pt x="201" y="0"/>
                  <a:pt x="35" y="91"/>
                  <a:pt x="2" y="210"/>
                </a:cubicBezTo>
                <a:lnTo>
                  <a:pt x="0" y="2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5CBF"/>
              </a:gs>
              <a:gs pos="100000">
                <a:srgbClr val="FFFF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87051" y="0"/>
            <a:ext cx="7734300" cy="92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1495" rIns="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Концепция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«Школы </a:t>
            </a:r>
            <a:r>
              <a:rPr lang="ru-RU" altLang="ru-RU" sz="28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системной биологии»</a:t>
            </a:r>
            <a:endParaRPr lang="en-US" altLang="ru-RU" sz="2800" b="1" i="1" dirty="0">
              <a:solidFill>
                <a:srgbClr val="CC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5" t="8213" r="40375" b="70666"/>
          <a:stretch/>
        </p:blipFill>
        <p:spPr>
          <a:xfrm>
            <a:off x="562638" y="935257"/>
            <a:ext cx="898357" cy="898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4441" r="23758" b="74438"/>
          <a:stretch/>
        </p:blipFill>
        <p:spPr>
          <a:xfrm>
            <a:off x="2362963" y="1303893"/>
            <a:ext cx="898357" cy="898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7836" r="67218" b="71043"/>
          <a:stretch/>
        </p:blipFill>
        <p:spPr>
          <a:xfrm>
            <a:off x="3882219" y="4418867"/>
            <a:ext cx="898357" cy="898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7836" r="53158" b="71043"/>
          <a:stretch/>
        </p:blipFill>
        <p:spPr>
          <a:xfrm>
            <a:off x="3694839" y="2593037"/>
            <a:ext cx="898357" cy="898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6" t="30654" r="24824" b="48225"/>
          <a:stretch/>
        </p:blipFill>
        <p:spPr>
          <a:xfrm>
            <a:off x="3912984" y="3482887"/>
            <a:ext cx="898357" cy="89835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924458" y="3731944"/>
            <a:ext cx="1081260" cy="1081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199966" y="1286017"/>
            <a:ext cx="6824025" cy="12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latin typeface="+mn-lt"/>
              </a:rPr>
              <a:t>Единица школы – лаборатория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Генных сетей</a:t>
            </a:r>
            <a:endParaRPr lang="ru-RU" altLang="ru-RU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err="1" smtClean="0">
                <a:latin typeface="+mn-lt"/>
              </a:rPr>
              <a:t>м.н.с</a:t>
            </a:r>
            <a:r>
              <a:rPr lang="ru-RU" altLang="ru-RU" dirty="0" smtClean="0">
                <a:latin typeface="+mn-lt"/>
              </a:rPr>
              <a:t>., Константинов Д.К.</a:t>
            </a:r>
            <a:endParaRPr lang="ru-RU" altLang="ru-RU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       Геномного </a:t>
            </a:r>
            <a:r>
              <a:rPr lang="ru-RU" altLang="ru-RU" dirty="0">
                <a:latin typeface="+mn-lt"/>
              </a:rPr>
              <a:t>редактирования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       к.б.н</a:t>
            </a:r>
            <a:r>
              <a:rPr lang="ru-RU" altLang="ru-RU" dirty="0">
                <a:latin typeface="+mn-lt"/>
              </a:rPr>
              <a:t>., Герасимова </a:t>
            </a:r>
            <a:r>
              <a:rPr lang="ru-RU" altLang="ru-RU" dirty="0" smtClean="0">
                <a:latin typeface="+mn-lt"/>
              </a:rPr>
              <a:t>С.В.</a:t>
            </a:r>
            <a:endParaRPr lang="ru-RU" altLang="ru-RU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           Моделирования </a:t>
            </a:r>
            <a:r>
              <a:rPr lang="ru-RU" altLang="ru-RU" dirty="0">
                <a:latin typeface="+mn-lt"/>
              </a:rPr>
              <a:t>морфогенеза растений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           к.б.н</a:t>
            </a:r>
            <a:r>
              <a:rPr lang="ru-RU" altLang="ru-RU" dirty="0">
                <a:latin typeface="+mn-lt"/>
              </a:rPr>
              <a:t>., </a:t>
            </a:r>
            <a:r>
              <a:rPr lang="ru-RU" altLang="ru-RU" dirty="0" err="1">
                <a:latin typeface="+mn-lt"/>
              </a:rPr>
              <a:t>Зубаирова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smtClean="0">
                <a:latin typeface="+mn-lt"/>
              </a:rPr>
              <a:t>У.С.</a:t>
            </a:r>
            <a:endParaRPr lang="ru-RU" altLang="ru-RU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 smtClean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           Эволюционной </a:t>
            </a:r>
            <a:r>
              <a:rPr lang="ru-RU" altLang="ru-RU" dirty="0" err="1" smtClean="0">
                <a:latin typeface="+mn-lt"/>
              </a:rPr>
              <a:t>биоинформатики</a:t>
            </a:r>
            <a:r>
              <a:rPr lang="ru-RU" altLang="ru-RU" dirty="0" smtClean="0">
                <a:latin typeface="+mn-lt"/>
              </a:rPr>
              <a:t> </a:t>
            </a: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latin typeface="+mn-lt"/>
              </a:rPr>
              <a:t>           к.б.н., </a:t>
            </a:r>
            <a:r>
              <a:rPr lang="ru-RU" altLang="ru-RU" dirty="0" err="1" smtClean="0">
                <a:latin typeface="+mn-lt"/>
              </a:rPr>
              <a:t>Дорошков</a:t>
            </a:r>
            <a:r>
              <a:rPr lang="ru-RU" altLang="ru-RU" dirty="0" smtClean="0">
                <a:latin typeface="+mn-lt"/>
              </a:rPr>
              <a:t> А.В.</a:t>
            </a:r>
            <a:endParaRPr lang="ru-RU" altLang="ru-RU" dirty="0">
              <a:latin typeface="+mn-lt"/>
            </a:endParaRPr>
          </a:p>
          <a:p>
            <a:pPr hangingPunct="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0" t="7270" r="2560" b="71609"/>
          <a:stretch/>
        </p:blipFill>
        <p:spPr>
          <a:xfrm>
            <a:off x="3167156" y="1833220"/>
            <a:ext cx="898357" cy="898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0" t="55924" r="2560" b="22955"/>
          <a:stretch/>
        </p:blipFill>
        <p:spPr>
          <a:xfrm>
            <a:off x="1462537" y="1008821"/>
            <a:ext cx="898357" cy="89835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361509" y="3178724"/>
            <a:ext cx="2181216" cy="2181216"/>
          </a:xfrm>
          <a:prstGeom prst="ellipse">
            <a:avLst/>
          </a:prstGeom>
          <a:solidFill>
            <a:srgbClr val="D7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этап. </a:t>
            </a:r>
            <a:r>
              <a:rPr lang="ru-RU" dirty="0" smtClean="0">
                <a:solidFill>
                  <a:schemeClr val="tx1"/>
                </a:solidFill>
              </a:rPr>
              <a:t>«Ротации»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мастер-классы от каждого направления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61882" y="5505855"/>
            <a:ext cx="2966937" cy="1245141"/>
          </a:xfrm>
          <a:prstGeom prst="roundRect">
            <a:avLst/>
          </a:prstGeom>
          <a:solidFill>
            <a:srgbClr val="99CC00">
              <a:alpha val="39000"/>
            </a:srgbClr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2 этап.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проектная работа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лаборатории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3369" y="5502613"/>
            <a:ext cx="1926077" cy="1245141"/>
          </a:xfrm>
          <a:prstGeom prst="roundRect">
            <a:avLst/>
          </a:prstGeom>
          <a:solidFill>
            <a:srgbClr val="99CC00">
              <a:alpha val="39000"/>
            </a:srgbClr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Финал.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Защита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проектов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7836" r="67218" b="71043"/>
          <a:stretch/>
        </p:blipFill>
        <p:spPr>
          <a:xfrm>
            <a:off x="5824510" y="5748314"/>
            <a:ext cx="898357" cy="898358"/>
          </a:xfrm>
          <a:prstGeom prst="rect">
            <a:avLst/>
          </a:prstGeom>
        </p:spPr>
      </p:pic>
      <p:pic>
        <p:nvPicPr>
          <p:cNvPr id="2050" name="Picture 2" descr="http://www.niisk.com/upload/medialibrary/598/kartinka_konferents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06" y="5690684"/>
            <a:ext cx="875488" cy="8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низ 25"/>
          <p:cNvSpPr/>
          <p:nvPr/>
        </p:nvSpPr>
        <p:spPr>
          <a:xfrm rot="16200000">
            <a:off x="1363076" y="1982570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7695918">
            <a:off x="2079681" y="2105787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815152">
            <a:off x="2718464" y="2452739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9867076">
            <a:off x="3211332" y="2935879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0835161">
            <a:off x="3490192" y="3564934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593954" y="4174532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571257" y="4686855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659443" y="1979327"/>
            <a:ext cx="256674" cy="32886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01430" y="5522068"/>
            <a:ext cx="2733472" cy="1245141"/>
          </a:xfrm>
          <a:prstGeom prst="roundRect">
            <a:avLst/>
          </a:prstGeom>
          <a:solidFill>
            <a:srgbClr val="99CC00">
              <a:alpha val="39000"/>
            </a:srgbClr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промежуточный этап.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дистанционная работа по выбранной теме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</TotalTime>
  <Words>846</Words>
  <Application>Microsoft Office PowerPoint</Application>
  <PresentationFormat>Экран (4:3)</PresentationFormat>
  <Paragraphs>163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79</cp:revision>
  <dcterms:created xsi:type="dcterms:W3CDTF">2019-08-19T13:15:48Z</dcterms:created>
  <dcterms:modified xsi:type="dcterms:W3CDTF">2021-06-24T20:45:08Z</dcterms:modified>
</cp:coreProperties>
</file>