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8"/>
  </p:notesMasterIdLst>
  <p:sldIdLst>
    <p:sldId id="257" r:id="rId2"/>
    <p:sldId id="258" r:id="rId3"/>
    <p:sldId id="283" r:id="rId4"/>
    <p:sldId id="286" r:id="rId5"/>
    <p:sldId id="284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62" r:id="rId14"/>
    <p:sldId id="294" r:id="rId15"/>
    <p:sldId id="295" r:id="rId16"/>
    <p:sldId id="27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AF0"/>
    <a:srgbClr val="D4E5F4"/>
    <a:srgbClr val="B5D2EC"/>
    <a:srgbClr val="CADFF1"/>
    <a:srgbClr val="F7FAFD"/>
    <a:srgbClr val="D2E3F3"/>
    <a:srgbClr val="B9D4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43" autoAdjust="0"/>
    <p:restoredTop sz="94651" autoAdjust="0"/>
  </p:normalViewPr>
  <p:slideViewPr>
    <p:cSldViewPr snapToGrid="0">
      <p:cViewPr varScale="1">
        <p:scale>
          <a:sx n="69" d="100"/>
          <a:sy n="69" d="100"/>
        </p:scale>
        <p:origin x="1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7D09-F734-4E8B-9DC1-40D44C261C3E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8E079-AA79-478F-8D18-C400174ADD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629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405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89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7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1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47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8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55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3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63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03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5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87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86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46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48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5000"/>
                <a:lumOff val="95000"/>
              </a:schemeClr>
            </a:gs>
            <a:gs pos="88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11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2074121"/>
            <a:ext cx="11526982" cy="431365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1800" b="1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7700" b="1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Заседание </a:t>
            </a:r>
            <a:br>
              <a:rPr lang="ru-RU" sz="7700" b="1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</a:br>
            <a:r>
              <a:rPr lang="ru-RU" sz="7700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совета молодых ученых и специалистов при Правительстве Новосибирской области</a:t>
            </a:r>
          </a:p>
          <a:p>
            <a:pPr marL="0" indent="0" algn="ctr">
              <a:buNone/>
            </a:pPr>
            <a:endParaRPr lang="ru-RU" sz="1600" b="1" dirty="0" smtClean="0"/>
          </a:p>
          <a:p>
            <a:pPr marL="0" indent="0" algn="ctr">
              <a:buNone/>
            </a:pPr>
            <a:endParaRPr lang="ru-RU" sz="1600" b="1" dirty="0" smtClean="0"/>
          </a:p>
          <a:p>
            <a:pPr marL="0" indent="0" algn="ctr">
              <a:buNone/>
            </a:pPr>
            <a:endParaRPr lang="ru-RU" sz="1600" b="1" dirty="0" smtClean="0"/>
          </a:p>
          <a:p>
            <a:pPr marL="0" indent="0" algn="ctr">
              <a:buNone/>
            </a:pPr>
            <a:endParaRPr lang="ru-RU" sz="1600" b="1" dirty="0" smtClean="0"/>
          </a:p>
          <a:p>
            <a:pPr marL="0" indent="0" algn="ctr">
              <a:buNone/>
            </a:pPr>
            <a:r>
              <a:rPr lang="ru-RU" dirty="0" smtClean="0"/>
              <a:t>26</a:t>
            </a:r>
            <a:r>
              <a:rPr lang="en-US" dirty="0" smtClean="0"/>
              <a:t> </a:t>
            </a:r>
            <a:r>
              <a:rPr lang="ru-RU" smtClean="0"/>
              <a:t>декабря </a:t>
            </a:r>
            <a:r>
              <a:rPr lang="ru-RU" dirty="0" smtClean="0"/>
              <a:t>2019 года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896" y="508082"/>
            <a:ext cx="808208" cy="98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36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940525"/>
            <a:ext cx="10934700" cy="510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      Во исполнение протокола: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ru-RU" dirty="0"/>
              <a:t>Министерством направлена информация членам Совета о планируемых мероприятиях </a:t>
            </a:r>
            <a:r>
              <a:rPr lang="ru-RU" dirty="0" smtClean="0"/>
              <a:t>программы VII </a:t>
            </a:r>
            <a:r>
              <a:rPr lang="ru-RU" dirty="0"/>
              <a:t>Фестиваля </a:t>
            </a:r>
            <a:r>
              <a:rPr lang="ru-RU" dirty="0" smtClean="0"/>
              <a:t>науки, </a:t>
            </a:r>
            <a:r>
              <a:rPr lang="ru-RU" dirty="0"/>
              <a:t>также члены Совета были осведомлены о необходимости внесения информации о планируемых мероприятиях через форму, размещенную на официальном сайте </a:t>
            </a:r>
            <a:r>
              <a:rPr lang="ru-RU" dirty="0" smtClean="0"/>
              <a:t>министерства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ru-RU" dirty="0"/>
              <a:t>Организационные предложения, которые были озвучены на прошедшем заседании Совета, учтены при проведении мероприятий VII Фестиваля науки. </a:t>
            </a:r>
          </a:p>
          <a:p>
            <a:pPr marL="0" indent="0">
              <a:buNone/>
            </a:pPr>
            <a:r>
              <a:rPr lang="ru-RU" dirty="0"/>
              <a:t>На мероприятия Фестиваля, который состоялся 11-20 октября, была привлечена целевая аудитория (школьники, студенты). Количество участников Фестиваля превысило 40 тысяч человек.</a:t>
            </a:r>
          </a:p>
          <a:p>
            <a:pPr marL="514350" indent="-514350">
              <a:buFont typeface="+mj-lt"/>
              <a:buAutoNum type="arabicPeriod" startAt="7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1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940525"/>
            <a:ext cx="10934700" cy="510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      Во исполнение протокола: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ru-RU" dirty="0" smtClean="0"/>
              <a:t>Информация о необходимости </a:t>
            </a:r>
            <a:r>
              <a:rPr lang="ru-RU" dirty="0"/>
              <a:t>деления участников окружного молодежного форума «Сибирь здесь» по возрастным категориям доведена до представителей министерства образования Новосибирской </a:t>
            </a:r>
            <a:r>
              <a:rPr lang="ru-RU" dirty="0" smtClean="0"/>
              <a:t>области 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ru-RU" dirty="0" smtClean="0"/>
              <a:t>Предложений </a:t>
            </a:r>
            <a:r>
              <a:rPr lang="ru-RU" dirty="0"/>
              <a:t>от членов Совета по вопросу создания рабочей группы и кандидатурам для включения в данную рабочую группу в целях организации вышеуказанного форума не </a:t>
            </a:r>
            <a:r>
              <a:rPr lang="ru-RU" dirty="0" smtClean="0"/>
              <a:t>поступало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91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940525"/>
            <a:ext cx="10934700" cy="510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      Во исполнение протокола: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ru-RU" dirty="0"/>
              <a:t>Членами Совета, являющимися организаторами мероприятий (конкурсы и др.), предложение об информировании целевой аудитории о предстоящих мероприятиях с помощью рассылки электронных писем (в научные и образовательные организации высшего образования) принято к </a:t>
            </a:r>
            <a:r>
              <a:rPr lang="ru-RU" dirty="0" smtClean="0"/>
              <a:t>руководству                                    На </a:t>
            </a:r>
            <a:r>
              <a:rPr lang="ru-RU" dirty="0"/>
              <a:t>сайте министерства создан раздел Совета молодых ученых (https://nauka.nso.ru/page/342) для размещения информации о деятельности Совета, а также о мероприятиях, проводимых членами </a:t>
            </a:r>
            <a:r>
              <a:rPr lang="ru-RU" dirty="0" smtClean="0"/>
              <a:t>Совета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28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230" y="386659"/>
            <a:ext cx="11530584" cy="115475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2933" b="1" dirty="0">
                <a:solidFill>
                  <a:prstClr val="black"/>
                </a:solidFill>
              </a:rPr>
              <a:t>Предложения в План заседаний совета молодых ученых и специалистов при Правительстве Новосибирской области на 2020 год</a:t>
            </a:r>
            <a:endParaRPr lang="ru-RU" sz="2933" dirty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99622" y="1301857"/>
            <a:ext cx="11370192" cy="48597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>
              <a:buNone/>
            </a:pPr>
            <a:r>
              <a:rPr lang="ru-RU" i="1" dirty="0" smtClean="0"/>
              <a:t>Бредихин </a:t>
            </a:r>
            <a:r>
              <a:rPr lang="ru-RU" i="1" dirty="0"/>
              <a:t>Роман </a:t>
            </a:r>
            <a:r>
              <a:rPr lang="ru-RU" i="1" dirty="0" smtClean="0"/>
              <a:t>Андреевич:</a:t>
            </a:r>
          </a:p>
          <a:p>
            <a:r>
              <a:rPr lang="ru-RU" dirty="0" smtClean="0"/>
              <a:t>Собрать</a:t>
            </a:r>
            <a:r>
              <a:rPr lang="ru-RU" dirty="0"/>
              <a:t>, систематизировать и опубликовать информацию о мерах поддержки молодых ученых и специалистов в городе Новосибирске и Новосибирской области </a:t>
            </a:r>
            <a:r>
              <a:rPr lang="ru-RU" dirty="0" smtClean="0"/>
              <a:t>(оптимально к городским дням науки в мае, к федеральным в феврале, скорее всего не успеем, предполагается постоянно действующий, периодически обновляемый)</a:t>
            </a:r>
            <a:endParaRPr lang="ru-RU" dirty="0"/>
          </a:p>
          <a:p>
            <a:r>
              <a:rPr lang="ru-RU" dirty="0" smtClean="0"/>
              <a:t>Собрать, систематизировать и опубликовать информацию о научно-популярной работе организаций и общественных объединений Новосибирской области (в течение года на перспективу)</a:t>
            </a:r>
          </a:p>
          <a:p>
            <a:r>
              <a:rPr lang="ru-RU" dirty="0" smtClean="0"/>
              <a:t>Провести Конкурс сайтов (разделов сайтов организаций), посвященных работе Советов молодых ученых и специалистов (в течение года)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b="1" dirty="0" smtClean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39230" y="1898144"/>
            <a:ext cx="9455933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91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230" y="386659"/>
            <a:ext cx="11530584" cy="115475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2933" b="1" dirty="0">
                <a:solidFill>
                  <a:prstClr val="black"/>
                </a:solidFill>
              </a:rPr>
              <a:t>Предложения в План заседаний совета молодых ученых и специалистов при Правительстве Новосибирской области на 2020 год</a:t>
            </a:r>
            <a:endParaRPr lang="ru-RU" sz="2933" dirty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99622" y="1301857"/>
            <a:ext cx="11370192" cy="485974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>
              <a:buNone/>
            </a:pPr>
            <a:r>
              <a:rPr lang="ru-RU" sz="4400" i="1" dirty="0" err="1" smtClean="0"/>
              <a:t>Вальгер</a:t>
            </a:r>
            <a:r>
              <a:rPr lang="ru-RU" sz="4400" i="1" dirty="0" smtClean="0"/>
              <a:t> Светлана Алексеевна:</a:t>
            </a:r>
          </a:p>
          <a:p>
            <a:pPr lvl="0"/>
            <a:r>
              <a:rPr lang="ru-RU" sz="2900" dirty="0" smtClean="0"/>
              <a:t>обсудить </a:t>
            </a:r>
            <a:r>
              <a:rPr lang="ru-RU" sz="2900" dirty="0"/>
              <a:t>возможные городские и областные мероприятия для повышения престижа работы НПР в глазах молодежи и абитуриентов.</a:t>
            </a:r>
          </a:p>
          <a:p>
            <a:r>
              <a:rPr lang="ru-RU" sz="2900" dirty="0" smtClean="0"/>
              <a:t>вынести </a:t>
            </a:r>
            <a:r>
              <a:rPr lang="ru-RU" sz="2900" dirty="0"/>
              <a:t>на обсуждение и проработать проекты, направленные на интеграцию науки и образования в учреждениях региона: интеграция учреждений СО РАН и университетов </a:t>
            </a:r>
            <a:r>
              <a:rPr lang="ru-RU" sz="2900" dirty="0" smtClean="0"/>
              <a:t>региона</a:t>
            </a:r>
          </a:p>
          <a:p>
            <a:r>
              <a:rPr lang="ru-RU" sz="2900" dirty="0" smtClean="0"/>
              <a:t>вынести </a:t>
            </a:r>
            <a:r>
              <a:rPr lang="ru-RU" sz="2900" dirty="0"/>
              <a:t>на обсуждение и проработать проекты, направленные на информационную поддержку региональных/городских мероприятий, проводимых при участии и/или для молодых ученых </a:t>
            </a:r>
            <a:r>
              <a:rPr lang="ru-RU" sz="2900" dirty="0" smtClean="0"/>
              <a:t>региона</a:t>
            </a:r>
            <a:endParaRPr lang="ru-RU" sz="2900" dirty="0"/>
          </a:p>
          <a:p>
            <a:r>
              <a:rPr lang="ru-RU" sz="2900" dirty="0" smtClean="0"/>
              <a:t>проведение </a:t>
            </a:r>
            <a:r>
              <a:rPr lang="ru-RU" sz="2900" dirty="0" err="1"/>
              <a:t>вебинаров</a:t>
            </a:r>
            <a:r>
              <a:rPr lang="ru-RU" sz="2900" dirty="0"/>
              <a:t> по оформлению </a:t>
            </a:r>
            <a:r>
              <a:rPr lang="ru-RU" sz="2900" dirty="0" err="1"/>
              <a:t>грантовых</a:t>
            </a:r>
            <a:r>
              <a:rPr lang="ru-RU" sz="2900" dirty="0"/>
              <a:t> заявок, защите прав интеллектуальной собственности, повышению публикационной активности. Создание портала - действующего сайта с полезной и актуальной информацией, ориентированного на молодых ученых аспирантов и студентов, начинающих свою научную и творческую деятельность (журналы, конкурсы, конференции, защита РИД, </a:t>
            </a:r>
            <a:r>
              <a:rPr lang="ru-RU" sz="2900" dirty="0" err="1"/>
              <a:t>нормат</a:t>
            </a:r>
            <a:r>
              <a:rPr lang="ru-RU" sz="2900" dirty="0"/>
              <a:t>.-правовая </a:t>
            </a:r>
            <a:r>
              <a:rPr lang="ru-RU" sz="2900" dirty="0" smtClean="0"/>
              <a:t>информация </a:t>
            </a:r>
            <a:r>
              <a:rPr lang="ru-RU" sz="2900" dirty="0"/>
              <a:t>и т.д</a:t>
            </a:r>
            <a:r>
              <a:rPr lang="ru-RU" sz="2900" dirty="0" smtClean="0"/>
              <a:t>.) </a:t>
            </a:r>
          </a:p>
          <a:p>
            <a:r>
              <a:rPr lang="ru-RU" sz="2900" dirty="0" smtClean="0"/>
              <a:t>взаимодействие </a:t>
            </a:r>
            <a:r>
              <a:rPr lang="ru-RU" sz="2900" dirty="0"/>
              <a:t>науки и образования. Корреляция образовательных программ и приоритетных направлений подготовки научных кадров для учреждений высшего образования. Воспитание научных кадров со студенчества, стимулирование студентов к решению научных задач, информационное оповещение о возможных мероприятиях, возможно </a:t>
            </a:r>
            <a:r>
              <a:rPr lang="ru-RU" sz="2900" dirty="0" err="1"/>
              <a:t>грантовая</a:t>
            </a:r>
            <a:r>
              <a:rPr lang="ru-RU" sz="2900" dirty="0"/>
              <a:t> поддержка студенческих проектов и специальные школы на межвузовских площадках при поддержке Мэрии и Правительства.</a:t>
            </a:r>
          </a:p>
          <a:p>
            <a:r>
              <a:rPr lang="ru-RU" sz="2900" dirty="0" smtClean="0"/>
              <a:t> возможные </a:t>
            </a:r>
            <a:r>
              <a:rPr lang="ru-RU" sz="2900" dirty="0"/>
              <a:t>программы международной деятельности и академической мобильности (регионы/страны</a:t>
            </a:r>
            <a:r>
              <a:rPr lang="ru-RU" sz="2900" dirty="0" smtClean="0"/>
              <a:t>) </a:t>
            </a:r>
          </a:p>
          <a:p>
            <a:r>
              <a:rPr lang="ru-RU" sz="2900" dirty="0" smtClean="0"/>
              <a:t>обсудить </a:t>
            </a:r>
            <a:r>
              <a:rPr lang="ru-RU" sz="2900" dirty="0"/>
              <a:t>возможность участия молодых ученых и аспирантов в научных центрах и лабораториях мирового уровня, а также центрах коллективного </a:t>
            </a:r>
            <a:r>
              <a:rPr lang="ru-RU" sz="2900" dirty="0" smtClean="0"/>
              <a:t>пользования</a:t>
            </a:r>
            <a:endParaRPr lang="ru-RU" sz="2900" i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39230" y="1898144"/>
            <a:ext cx="9455933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02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230" y="386659"/>
            <a:ext cx="11530584" cy="115475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2933" b="1" dirty="0">
                <a:solidFill>
                  <a:prstClr val="black"/>
                </a:solidFill>
              </a:rPr>
              <a:t>Предложения в План заседаний совета молодых ученых и специалистов при Правительстве Новосибирской области на 2020 год</a:t>
            </a:r>
            <a:endParaRPr lang="ru-RU" sz="2933" dirty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99622" y="1301857"/>
            <a:ext cx="11370192" cy="485974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>
              <a:buNone/>
            </a:pPr>
            <a:r>
              <a:rPr lang="ru-RU" sz="4400" i="1" dirty="0"/>
              <a:t>Сурин Илья Константинович:</a:t>
            </a:r>
            <a:endParaRPr lang="ru-RU" sz="4400" i="1" dirty="0" smtClean="0"/>
          </a:p>
          <a:p>
            <a:r>
              <a:rPr lang="ru-RU" sz="4400" dirty="0"/>
              <a:t>Научные проекты, определённые для реализации в рамках </a:t>
            </a:r>
            <a:r>
              <a:rPr lang="ru-RU" sz="4400" dirty="0" smtClean="0"/>
              <a:t>программы Академгородок </a:t>
            </a:r>
            <a:r>
              <a:rPr lang="ru-RU" sz="4400" dirty="0"/>
              <a:t>2.0, их статус, </a:t>
            </a:r>
            <a:r>
              <a:rPr lang="ru-RU" sz="4400" dirty="0" smtClean="0"/>
              <a:t>территориальное </a:t>
            </a:r>
            <a:r>
              <a:rPr lang="ru-RU" sz="4400" dirty="0"/>
              <a:t>размещение, потребности </a:t>
            </a:r>
            <a:r>
              <a:rPr lang="ru-RU" sz="4400" dirty="0" smtClean="0"/>
              <a:t>в инфраструктуре </a:t>
            </a:r>
            <a:r>
              <a:rPr lang="ru-RU" sz="4400" dirty="0"/>
              <a:t>и мощностях</a:t>
            </a:r>
          </a:p>
          <a:p>
            <a:r>
              <a:rPr lang="ru-RU" sz="4400" dirty="0" smtClean="0"/>
              <a:t>Социальные </a:t>
            </a:r>
            <a:r>
              <a:rPr lang="ru-RU" sz="4400" dirty="0"/>
              <a:t>проекты, определённые для реализации в рамках </a:t>
            </a:r>
            <a:r>
              <a:rPr lang="ru-RU" sz="4400" dirty="0" smtClean="0"/>
              <a:t>программы Академгородок </a:t>
            </a:r>
            <a:r>
              <a:rPr lang="ru-RU" sz="4400" dirty="0"/>
              <a:t>2.0. Развитие территории п. «Каинской заимки». Жильё </a:t>
            </a:r>
            <a:r>
              <a:rPr lang="ru-RU" sz="4400" dirty="0" smtClean="0"/>
              <a:t>для сотрудников </a:t>
            </a:r>
            <a:r>
              <a:rPr lang="ru-RU" sz="4400" dirty="0"/>
              <a:t>научных организаций (проект, критерии участия в программе</a:t>
            </a:r>
            <a:r>
              <a:rPr lang="ru-RU" sz="4400" dirty="0" smtClean="0"/>
              <a:t>, сроки </a:t>
            </a:r>
            <a:r>
              <a:rPr lang="ru-RU" sz="4400" dirty="0"/>
              <a:t>реализации</a:t>
            </a:r>
            <a:r>
              <a:rPr lang="ru-RU" sz="4400" dirty="0" smtClean="0"/>
              <a:t>)</a:t>
            </a:r>
          </a:p>
          <a:p>
            <a:r>
              <a:rPr lang="ru-RU" sz="4400" dirty="0" smtClean="0"/>
              <a:t>Социальные </a:t>
            </a:r>
            <a:r>
              <a:rPr lang="ru-RU" sz="4400" dirty="0"/>
              <a:t>проекты, определённые для реализации в рамках </a:t>
            </a:r>
            <a:r>
              <a:rPr lang="ru-RU" sz="4400" dirty="0" smtClean="0"/>
              <a:t>программы Академгородок </a:t>
            </a:r>
            <a:r>
              <a:rPr lang="ru-RU" sz="4400" dirty="0"/>
              <a:t>2.0. Развитие территории п. «Кольцово»</a:t>
            </a:r>
            <a:br>
              <a:rPr lang="ru-RU" sz="4400" dirty="0"/>
            </a:br>
            <a:r>
              <a:rPr lang="ru-RU" sz="4400" dirty="0" smtClean="0"/>
              <a:t>Проект </a:t>
            </a:r>
            <a:r>
              <a:rPr lang="ru-RU" sz="4400" dirty="0"/>
              <a:t>развития Новосибирского государственного университета в </a:t>
            </a:r>
            <a:r>
              <a:rPr lang="ru-RU" sz="4400" dirty="0" smtClean="0"/>
              <a:t>рамках программы </a:t>
            </a:r>
            <a:r>
              <a:rPr lang="ru-RU" sz="4400" dirty="0"/>
              <a:t>Академгородок 2.0.</a:t>
            </a:r>
            <a:br>
              <a:rPr lang="ru-RU" sz="4400" dirty="0"/>
            </a:br>
            <a:r>
              <a:rPr lang="ru-RU" sz="4400" dirty="0" smtClean="0"/>
              <a:t>Социальные </a:t>
            </a:r>
            <a:r>
              <a:rPr lang="ru-RU" sz="4400" dirty="0"/>
              <a:t>проекты, определённые для реализации в рамках </a:t>
            </a:r>
            <a:r>
              <a:rPr lang="ru-RU" sz="4400" dirty="0" smtClean="0"/>
              <a:t>программы Академгородок </a:t>
            </a:r>
            <a:r>
              <a:rPr lang="ru-RU" sz="4400" dirty="0"/>
              <a:t>2.0. Развитие территории «Верхней зоны Академгородка</a:t>
            </a:r>
            <a:r>
              <a:rPr lang="ru-RU" sz="4400" dirty="0" smtClean="0"/>
              <a:t>»</a:t>
            </a:r>
            <a:r>
              <a:rPr lang="ru-RU" sz="4400" b="1" dirty="0" smtClean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39230" y="1898144"/>
            <a:ext cx="9455933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83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708" y="1362432"/>
            <a:ext cx="11530584" cy="2569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r>
              <a:rPr lang="ru-RU" sz="5400" dirty="0" smtClean="0"/>
              <a:t>Спасибо за внимание!</a:t>
            </a:r>
            <a:endParaRPr lang="ru-RU" sz="5400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0541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0">
              <a:schemeClr val="accent1">
                <a:lumMod val="5000"/>
                <a:lumOff val="95000"/>
              </a:schemeClr>
            </a:gs>
            <a:gs pos="88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472" y="960096"/>
            <a:ext cx="11530584" cy="256948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3500" dirty="0" smtClean="0"/>
              <a:t>Вопрос </a:t>
            </a:r>
            <a:r>
              <a:rPr lang="ru-RU" sz="3500" dirty="0"/>
              <a:t>повестки № </a:t>
            </a:r>
            <a:r>
              <a:rPr lang="ru-RU" sz="3500" dirty="0"/>
              <a:t>2</a:t>
            </a:r>
            <a:endParaRPr lang="en-US" sz="3500" dirty="0"/>
          </a:p>
          <a:p>
            <a:pPr marL="0" indent="0" algn="ctr">
              <a:buNone/>
            </a:pPr>
            <a:r>
              <a:rPr lang="ru-RU" sz="3200" dirty="0">
                <a:latin typeface="+mj-lt"/>
              </a:rPr>
              <a:t>Об итогах работы Совета за 2019 год, участии молодых ученых в Международном форуме технологического развития «</a:t>
            </a:r>
            <a:r>
              <a:rPr lang="ru-RU" sz="3200" dirty="0" err="1">
                <a:latin typeface="+mj-lt"/>
              </a:rPr>
              <a:t>Технопром</a:t>
            </a:r>
            <a:r>
              <a:rPr lang="ru-RU" sz="3200" dirty="0">
                <a:latin typeface="+mj-lt"/>
              </a:rPr>
              <a:t> – 2019», Фестивале науки Новосибирской области 2019, Форуме молодых ученых, планах работы Совета на 2020 год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6447295" y="4530852"/>
            <a:ext cx="5430761" cy="9710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b="1" dirty="0" smtClean="0"/>
              <a:t>Васильев</a:t>
            </a:r>
            <a:r>
              <a:rPr lang="ru-RU" sz="1800" b="1" dirty="0" smtClean="0"/>
              <a:t> А. В.</a:t>
            </a:r>
          </a:p>
          <a:p>
            <a:pPr marL="0" indent="0">
              <a:buNone/>
            </a:pPr>
            <a:r>
              <a:rPr lang="ru-RU" sz="1600" dirty="0"/>
              <a:t>министр науки и инновационной политики Новосибирской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7957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8461" y="263989"/>
            <a:ext cx="10515600" cy="8394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ea typeface="+mn-ea"/>
                <a:cs typeface="+mn-cs"/>
              </a:rPr>
              <a:t>В 2019 году планом работы Совета предусмотрено проведение 3-х заседаний</a:t>
            </a:r>
            <a:endParaRPr lang="ru-RU" sz="3600" b="1" dirty="0"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1692495"/>
            <a:ext cx="10934700" cy="4351338"/>
          </a:xfrm>
        </p:spPr>
        <p:txBody>
          <a:bodyPr>
            <a:noAutofit/>
          </a:bodyPr>
          <a:lstStyle/>
          <a:p>
            <a:pPr marL="380990" indent="-380990">
              <a:buFontTx/>
              <a:buChar char="-"/>
            </a:pPr>
            <a:r>
              <a:rPr lang="ru-RU" b="1" dirty="0" smtClean="0"/>
              <a:t>1-е заседание состоялось 21.05.2019, </a:t>
            </a:r>
            <a:r>
              <a:rPr lang="ru-RU" b="1" dirty="0"/>
              <a:t>протокол № 1</a:t>
            </a:r>
            <a:r>
              <a:rPr lang="ru-RU" b="1" dirty="0" smtClean="0"/>
              <a:t>.           Поручения давались по вопросам:</a:t>
            </a:r>
          </a:p>
          <a:p>
            <a:pPr marL="380990" indent="-380990">
              <a:buFontTx/>
              <a:buChar char="-"/>
            </a:pPr>
            <a:r>
              <a:rPr lang="ru-RU" b="1" dirty="0"/>
              <a:t>«</a:t>
            </a:r>
            <a:r>
              <a:rPr lang="ru-RU" dirty="0"/>
              <a:t>О </a:t>
            </a:r>
            <a:r>
              <a:rPr lang="ru-RU" dirty="0" smtClean="0"/>
              <a:t>предложениях и замечаниях </a:t>
            </a:r>
            <a:r>
              <a:rPr lang="ru-RU" dirty="0"/>
              <a:t>по проекту постановления </a:t>
            </a:r>
            <a:r>
              <a:rPr lang="ru-RU" dirty="0" smtClean="0"/>
              <a:t>Правительства </a:t>
            </a:r>
            <a:r>
              <a:rPr lang="ru-RU" dirty="0"/>
              <a:t>Новосибирской области</a:t>
            </a:r>
            <a:r>
              <a:rPr lang="ru-RU" dirty="0" smtClean="0"/>
              <a:t>»</a:t>
            </a:r>
          </a:p>
          <a:p>
            <a:pPr marL="380990" indent="-380990">
              <a:buFontTx/>
              <a:buChar char="-"/>
            </a:pPr>
            <a:r>
              <a:rPr lang="ru-RU" dirty="0"/>
              <a:t> </a:t>
            </a:r>
            <a:r>
              <a:rPr lang="ru-RU" dirty="0">
                <a:solidFill>
                  <a:prstClr val="black"/>
                </a:solidFill>
              </a:rPr>
              <a:t>«О сборе информации об опыте использования федеральных, региональных и муниципальных мер финансовой поддержки молодых ученых»</a:t>
            </a:r>
            <a:endParaRPr lang="ru-RU" dirty="0" smtClean="0"/>
          </a:p>
          <a:p>
            <a:pPr marL="380990" indent="-380990">
              <a:buFontTx/>
              <a:buChar char="-"/>
            </a:pPr>
            <a:r>
              <a:rPr lang="ru-RU" dirty="0" smtClean="0"/>
              <a:t>«О предложениях </a:t>
            </a:r>
            <a:r>
              <a:rPr lang="ru-RU" dirty="0"/>
              <a:t>в план работы Совета» </a:t>
            </a:r>
            <a:endParaRPr lang="ru-RU" dirty="0" smtClean="0"/>
          </a:p>
          <a:p>
            <a:pPr marL="380990" indent="-380990">
              <a:buFontTx/>
              <a:buChar char="-"/>
            </a:pPr>
            <a:r>
              <a:rPr lang="ru-RU" dirty="0" smtClean="0"/>
              <a:t>«Об организации </a:t>
            </a:r>
            <a:r>
              <a:rPr lang="ru-RU" dirty="0"/>
              <a:t>работы Совета в социальных </a:t>
            </a:r>
            <a:r>
              <a:rPr lang="ru-RU" dirty="0" smtClean="0"/>
              <a:t>сетях»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Об исполнении протокола доложено на 2-м заседании Совета </a:t>
            </a: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9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940525"/>
            <a:ext cx="10934700" cy="5103307"/>
          </a:xfrm>
        </p:spPr>
        <p:txBody>
          <a:bodyPr>
            <a:noAutofit/>
          </a:bodyPr>
          <a:lstStyle/>
          <a:p>
            <a:pPr marL="380990" indent="-380990">
              <a:buFontTx/>
              <a:buChar char="-"/>
            </a:pPr>
            <a:r>
              <a:rPr lang="ru-RU" b="1" dirty="0" smtClean="0"/>
              <a:t>2-е заседание состоялось </a:t>
            </a:r>
            <a:r>
              <a:rPr lang="ru-RU" b="1" dirty="0"/>
              <a:t>06.09.2019 </a:t>
            </a:r>
            <a:r>
              <a:rPr lang="ru-RU" b="1" dirty="0" smtClean="0"/>
              <a:t>, </a:t>
            </a:r>
            <a:r>
              <a:rPr lang="ru-RU" b="1" dirty="0"/>
              <a:t>протокол № </a:t>
            </a:r>
            <a:r>
              <a:rPr lang="ru-RU" b="1" dirty="0" smtClean="0"/>
              <a:t>2.                       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Во исполнение протокола: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научные </a:t>
            </a:r>
            <a:r>
              <a:rPr lang="ru-RU" dirty="0"/>
              <a:t>и </a:t>
            </a:r>
            <a:r>
              <a:rPr lang="ru-RU" dirty="0" smtClean="0"/>
              <a:t>образовательные организации </a:t>
            </a:r>
            <a:r>
              <a:rPr lang="ru-RU" dirty="0"/>
              <a:t>высшего образования, </a:t>
            </a:r>
            <a:r>
              <a:rPr lang="ru-RU" dirty="0" smtClean="0"/>
              <a:t>расположенные </a:t>
            </a:r>
            <a:r>
              <a:rPr lang="ru-RU" dirty="0"/>
              <a:t>на территории Новосибирской области министерством науки и инновационной политики Новосибирской области </a:t>
            </a:r>
            <a:r>
              <a:rPr lang="ru-RU" dirty="0" smtClean="0"/>
              <a:t>был </a:t>
            </a:r>
            <a:r>
              <a:rPr lang="ru-RU" dirty="0"/>
              <a:t>направлен запрос о предоставлении информации об опыте использования федеральных, региональных и муниципальных мер финансовой поддержки с участием молодых </a:t>
            </a:r>
            <a:r>
              <a:rPr lang="ru-RU" dirty="0" smtClean="0"/>
              <a:t>ученых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42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1992"/>
            <a:ext cx="10657114" cy="149780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+mn-lt"/>
                <a:ea typeface="+mn-ea"/>
                <a:cs typeface="+mn-cs"/>
              </a:rPr>
              <a:t>Молодые </a:t>
            </a:r>
            <a:r>
              <a:rPr lang="ru-RU" sz="3600" b="1" dirty="0">
                <a:latin typeface="+mn-lt"/>
                <a:ea typeface="+mn-ea"/>
                <a:cs typeface="+mn-cs"/>
              </a:rPr>
              <a:t>ученые выделили следующие проблемы, связанные с их участием в конкурсах, а также с реализацией поддержанных проектов: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9623" y="1775359"/>
            <a:ext cx="11422746" cy="433271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несвоевременное информирование о </a:t>
            </a:r>
            <a:r>
              <a:rPr lang="ru-RU" dirty="0" smtClean="0"/>
              <a:t>конкурсах</a:t>
            </a:r>
            <a:endParaRPr lang="ru-RU" dirty="0"/>
          </a:p>
          <a:p>
            <a:r>
              <a:rPr lang="ru-RU" dirty="0" smtClean="0"/>
              <a:t>отсутствие </a:t>
            </a:r>
            <a:r>
              <a:rPr lang="ru-RU" dirty="0"/>
              <a:t>обратной связи по оценке заявки и обоснование </a:t>
            </a:r>
            <a:r>
              <a:rPr lang="ru-RU" dirty="0" smtClean="0"/>
              <a:t>отказа</a:t>
            </a:r>
            <a:endParaRPr lang="ru-RU" dirty="0"/>
          </a:p>
          <a:p>
            <a:r>
              <a:rPr lang="ru-RU" dirty="0" smtClean="0"/>
              <a:t>несоответствие </a:t>
            </a:r>
            <a:r>
              <a:rPr lang="ru-RU" dirty="0"/>
              <a:t>запрашиваемой и выделяемой суммы на грант (конкурс РФФИ</a:t>
            </a:r>
            <a:r>
              <a:rPr lang="ru-RU" dirty="0" smtClean="0"/>
              <a:t>) </a:t>
            </a:r>
            <a:endParaRPr lang="ru-RU" dirty="0"/>
          </a:p>
          <a:p>
            <a:r>
              <a:rPr lang="ru-RU" dirty="0" smtClean="0"/>
              <a:t>несвоевременное </a:t>
            </a:r>
            <a:r>
              <a:rPr lang="ru-RU" dirty="0"/>
              <a:t>финансирование проектов, что приводит к невозможности выполнения работы по гранту в соответствии с планом и выполнению заявленных индикаторов в полном </a:t>
            </a:r>
            <a:r>
              <a:rPr lang="ru-RU" dirty="0" smtClean="0"/>
              <a:t>объеме </a:t>
            </a:r>
            <a:endParaRPr lang="ru-RU" dirty="0"/>
          </a:p>
          <a:p>
            <a:r>
              <a:rPr lang="ru-RU" dirty="0" smtClean="0"/>
              <a:t>узкая </a:t>
            </a:r>
            <a:r>
              <a:rPr lang="ru-RU" dirty="0"/>
              <a:t>направленность прикладных исследований (гранты Президента РФ, гранты РФФИ, гранты РНФ)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в перечне направлений конкурса по направлению «Математика» (премии, стипендии и премии Правительства Новосибирской области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избыточное </a:t>
            </a:r>
            <a:r>
              <a:rPr lang="ru-RU" dirty="0"/>
              <a:t>количество запрашиваемых документов (субсидия на НИОКР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электронная </a:t>
            </a:r>
            <a:r>
              <a:rPr lang="ru-RU" dirty="0"/>
              <a:t>подача документов на конкурсы (премии, стипендии и премии Правительства Новосибирской области, субсидии на НИОКР</a:t>
            </a:r>
            <a:r>
              <a:rPr lang="ru-RU" dirty="0" smtClean="0"/>
              <a:t>)</a:t>
            </a:r>
            <a:endParaRPr lang="ru-RU" dirty="0"/>
          </a:p>
          <a:p>
            <a:pPr marL="0" indent="0" algn="just">
              <a:buNone/>
            </a:pPr>
            <a:r>
              <a:rPr lang="ru-RU" sz="4000" dirty="0" smtClean="0"/>
              <a:t>Данные </a:t>
            </a:r>
            <a:r>
              <a:rPr lang="ru-RU" sz="4000" dirty="0"/>
              <a:t>предложения будут учитываться министерством при организации региональных конкурсных </a:t>
            </a:r>
            <a:r>
              <a:rPr lang="ru-RU" sz="4000" dirty="0" smtClean="0"/>
              <a:t>процедур</a:t>
            </a:r>
            <a:endParaRPr lang="ru-RU" sz="4000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5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940525"/>
            <a:ext cx="10934700" cy="510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      Во исполнение протокола: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ru-RU" dirty="0"/>
              <a:t>Министерством была осуществлена информационная рассылка членам Совета об информировании целевой аудитории о проводимых в 2019 конкурсах для молодых </a:t>
            </a:r>
            <a:r>
              <a:rPr lang="ru-RU" dirty="0" smtClean="0"/>
              <a:t>ученых                                               Членами </a:t>
            </a:r>
            <a:r>
              <a:rPr lang="ru-RU" dirty="0"/>
              <a:t>Совета вышеуказанная информация была доведена до целевой аудитории путем размещения соответствующей информации на тематических порталах в сети «Интернет</a:t>
            </a:r>
            <a:r>
              <a:rPr lang="ru-RU" dirty="0" smtClean="0"/>
              <a:t>» 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9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940525"/>
            <a:ext cx="10934700" cy="510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      Во исполнение протокола: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dirty="0"/>
              <a:t>По вопросу возможности внесения изменений в договор о предоставлении гранта </a:t>
            </a:r>
            <a:r>
              <a:rPr lang="ru-RU" dirty="0" smtClean="0"/>
              <a:t>победителям совместного конкурса </a:t>
            </a:r>
            <a:r>
              <a:rPr lang="ru-RU" dirty="0"/>
              <a:t>Правительства Новосибирской области и Российского фонда фундаментальных </a:t>
            </a:r>
            <a:r>
              <a:rPr lang="ru-RU" dirty="0" smtClean="0"/>
              <a:t>исследований </a:t>
            </a:r>
            <a:r>
              <a:rPr lang="ru-RU" dirty="0"/>
              <a:t>в части изменения </a:t>
            </a:r>
            <a:r>
              <a:rPr lang="ru-RU" dirty="0" smtClean="0"/>
              <a:t>размера компенсации организации </a:t>
            </a:r>
            <a:r>
              <a:rPr lang="ru-RU" dirty="0"/>
              <a:t>на предоставление условий для реализации проекта </a:t>
            </a:r>
            <a:r>
              <a:rPr lang="ru-RU" dirty="0" err="1"/>
              <a:t>Дорошкову</a:t>
            </a:r>
            <a:r>
              <a:rPr lang="ru-RU" dirty="0"/>
              <a:t> А.В. </a:t>
            </a:r>
            <a:r>
              <a:rPr lang="ru-RU" dirty="0" smtClean="0"/>
              <a:t>Письмом министерства </a:t>
            </a:r>
            <a:r>
              <a:rPr lang="ru-RU" dirty="0"/>
              <a:t>(исх.923/29 от </a:t>
            </a:r>
            <a:r>
              <a:rPr lang="ru-RU" dirty="0" smtClean="0"/>
              <a:t>08.11.2019) разъяснено:                                           </a:t>
            </a:r>
            <a:r>
              <a:rPr lang="ru-RU" i="1" dirty="0" smtClean="0"/>
              <a:t>определять </a:t>
            </a:r>
            <a:r>
              <a:rPr lang="ru-RU" i="1" dirty="0"/>
              <a:t>размер компенсации целесообразно на этапе заключения соглашения между научным коллективом и </a:t>
            </a:r>
            <a:r>
              <a:rPr lang="ru-RU" i="1" dirty="0" smtClean="0"/>
              <a:t>организацией о </a:t>
            </a:r>
            <a:r>
              <a:rPr lang="ru-RU" i="1" dirty="0"/>
              <a:t>размере указанной </a:t>
            </a:r>
            <a:r>
              <a:rPr lang="ru-RU" i="1" dirty="0" smtClean="0"/>
              <a:t>компенсации</a:t>
            </a:r>
            <a:endParaRPr lang="ru-RU" sz="24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664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940525"/>
            <a:ext cx="10934700" cy="510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      Во исполнение протокола: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dirty="0"/>
              <a:t>Министерством направлен запрос в Фонд президентских грантов </a:t>
            </a:r>
            <a:r>
              <a:rPr lang="ru-RU" dirty="0" smtClean="0"/>
              <a:t>о </a:t>
            </a:r>
            <a:r>
              <a:rPr lang="ru-RU" dirty="0"/>
              <a:t>предоставлении информации об участии молодых ученых в конкурсах Фонда, направленных на поддержку проектов в области науки, образования, просвещения. Информация на данный запрос пока не </a:t>
            </a:r>
            <a:r>
              <a:rPr lang="ru-RU" dirty="0" smtClean="0"/>
              <a:t>поступила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dirty="0"/>
              <a:t>Министерством была направлена архитектура и программа Международного технологического форума «</a:t>
            </a:r>
            <a:r>
              <a:rPr lang="ru-RU" dirty="0" err="1"/>
              <a:t>Технопром</a:t>
            </a:r>
            <a:r>
              <a:rPr lang="ru-RU" dirty="0"/>
              <a:t> – 2019» членам Совета, предложено участие в мероприятиях указанного форума. Члены Совета принимали решение об участии в мероприятиях форума самостоятельно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593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61" y="940525"/>
            <a:ext cx="10934700" cy="510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      Во исполнение протокола: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u-RU" dirty="0"/>
              <a:t>Министерство в 2019 году организовало выездные мероприятия VII Фестиваля науки </a:t>
            </a:r>
            <a:r>
              <a:rPr lang="ru-RU" dirty="0" smtClean="0"/>
              <a:t>в </a:t>
            </a:r>
            <a:r>
              <a:rPr lang="ru-RU" dirty="0"/>
              <a:t>муниципальные образования Новосибирской </a:t>
            </a:r>
            <a:r>
              <a:rPr lang="ru-RU" dirty="0" smtClean="0"/>
              <a:t>области                                                                          При </a:t>
            </a:r>
            <a:r>
              <a:rPr lang="ru-RU" dirty="0"/>
              <a:t>подготовке </a:t>
            </a:r>
            <a:r>
              <a:rPr lang="ru-RU" dirty="0" smtClean="0"/>
              <a:t>мероприятий:</a:t>
            </a:r>
          </a:p>
          <a:p>
            <a:r>
              <a:rPr lang="ru-RU" dirty="0" smtClean="0"/>
              <a:t> учитывались материально-технические возможности </a:t>
            </a:r>
            <a:r>
              <a:rPr lang="ru-RU" dirty="0"/>
              <a:t>школ муниципальных образований Новосибирской </a:t>
            </a:r>
            <a:r>
              <a:rPr lang="ru-RU" dirty="0" smtClean="0"/>
              <a:t>области </a:t>
            </a:r>
          </a:p>
          <a:p>
            <a:r>
              <a:rPr lang="ru-RU" dirty="0" smtClean="0"/>
              <a:t>проводилась </a:t>
            </a:r>
            <a:r>
              <a:rPr lang="ru-RU" dirty="0"/>
              <a:t>работа с педагогическим коллективом </a:t>
            </a:r>
            <a:r>
              <a:rPr lang="ru-RU" dirty="0" smtClean="0"/>
              <a:t>школ</a:t>
            </a:r>
          </a:p>
          <a:p>
            <a:r>
              <a:rPr lang="ru-RU" dirty="0" smtClean="0"/>
              <a:t>для </a:t>
            </a:r>
            <a:r>
              <a:rPr lang="ru-RU" dirty="0"/>
              <a:t>лекторов, участвующих в выездных мероприятиях Фестиваля была разработана программа, предусматривающая проведение 2,5-3 </a:t>
            </a:r>
            <a:r>
              <a:rPr lang="ru-RU" dirty="0" smtClean="0"/>
              <a:t>часовых мероприятий, </a:t>
            </a:r>
            <a:r>
              <a:rPr lang="ru-RU" dirty="0"/>
              <a:t>а также режим питания и </a:t>
            </a:r>
            <a:r>
              <a:rPr lang="ru-RU" dirty="0" smtClean="0"/>
              <a:t>отдыха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218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1318</Words>
  <Application>Microsoft Office PowerPoint</Application>
  <PresentationFormat>Широкоэкранный</PresentationFormat>
  <Paragraphs>101</Paragraphs>
  <Slides>16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В 2019 году планом работы Совета предусмотрено проведение 3-х заседаний</vt:lpstr>
      <vt:lpstr>Презентация PowerPoint</vt:lpstr>
      <vt:lpstr>Молодые ученые выделили следующие проблемы, связанные с их участием в конкурсах, а также с реализацией поддержанных проектов: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КООРДИНАЦИОННЫЙ СОВЕТ  при Губернаторе Новосибирской области по вопросам развития Новосибирского научного центра</dc:title>
  <dc:creator>Бочкарев Сергей Валерьевич</dc:creator>
  <cp:lastModifiedBy>Бочкарев Сергей Валерьевич</cp:lastModifiedBy>
  <cp:revision>124</cp:revision>
  <dcterms:created xsi:type="dcterms:W3CDTF">2019-04-29T04:35:11Z</dcterms:created>
  <dcterms:modified xsi:type="dcterms:W3CDTF">2020-03-17T09:06:52Z</dcterms:modified>
</cp:coreProperties>
</file>