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9"/>
  </p:notesMasterIdLst>
  <p:sldIdLst>
    <p:sldId id="286" r:id="rId2"/>
    <p:sldId id="262" r:id="rId3"/>
    <p:sldId id="264" r:id="rId4"/>
    <p:sldId id="275" r:id="rId5"/>
    <p:sldId id="267" r:id="rId6"/>
    <p:sldId id="268" r:id="rId7"/>
    <p:sldId id="287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DAF0"/>
    <a:srgbClr val="D4E5F4"/>
    <a:srgbClr val="B5D2EC"/>
    <a:srgbClr val="CADFF1"/>
    <a:srgbClr val="F7FAFD"/>
    <a:srgbClr val="D2E3F3"/>
    <a:srgbClr val="B9D4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43" autoAdjust="0"/>
    <p:restoredTop sz="94651" autoAdjust="0"/>
  </p:normalViewPr>
  <p:slideViewPr>
    <p:cSldViewPr snapToGrid="0">
      <p:cViewPr varScale="1">
        <p:scale>
          <a:sx n="105" d="100"/>
          <a:sy n="105" d="100"/>
        </p:scale>
        <p:origin x="108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B7D09-F734-4E8B-9DC1-40D44C261C3E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8E079-AA79-478F-8D18-C400174ADD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629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8E079-AA79-478F-8D18-C400174ADDE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473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8E079-AA79-478F-8D18-C400174ADDE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089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8E079-AA79-478F-8D18-C400174ADDE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883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8E079-AA79-478F-8D18-C400174ADDE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318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8E079-AA79-478F-8D18-C400174ADDE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243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8E079-AA79-478F-8D18-C400174ADDE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03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8E079-AA79-478F-8D18-C400174ADDE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681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8BF81-FA85-4D45-BE04-0CAE82D06F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84D8-9D7C-4959-8E01-2ADE6B473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88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8BF81-FA85-4D45-BE04-0CAE82D06F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84D8-9D7C-4959-8E01-2ADE6B473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553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8BF81-FA85-4D45-BE04-0CAE82D06F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84D8-9D7C-4959-8E01-2ADE6B473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17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8BF81-FA85-4D45-BE04-0CAE82D06F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84D8-9D7C-4959-8E01-2ADE6B473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38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8BF81-FA85-4D45-BE04-0CAE82D06F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84D8-9D7C-4959-8E01-2ADE6B473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63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8BF81-FA85-4D45-BE04-0CAE82D06F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84D8-9D7C-4959-8E01-2ADE6B473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03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8BF81-FA85-4D45-BE04-0CAE82D06F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84D8-9D7C-4959-8E01-2ADE6B473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050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8BF81-FA85-4D45-BE04-0CAE82D06F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84D8-9D7C-4959-8E01-2ADE6B473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870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8BF81-FA85-4D45-BE04-0CAE82D06F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84D8-9D7C-4959-8E01-2ADE6B473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86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8BF81-FA85-4D45-BE04-0CAE82D06F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84D8-9D7C-4959-8E01-2ADE6B473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46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8BF81-FA85-4D45-BE04-0CAE82D06F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B84D8-9D7C-4959-8E01-2ADE6B473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483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5000"/>
                <a:lumOff val="95000"/>
              </a:schemeClr>
            </a:gs>
            <a:gs pos="88000">
              <a:schemeClr val="accent1">
                <a:lumMod val="45000"/>
                <a:lumOff val="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8BF81-FA85-4D45-BE04-0CAE82D06F73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B84D8-9D7C-4959-8E01-2ADE6B473D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117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auka.nso.ru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263640"/>
            <a:ext cx="12192000" cy="594360"/>
          </a:xfrm>
          <a:prstGeom prst="rect">
            <a:avLst/>
          </a:prstGeom>
          <a:solidFill>
            <a:srgbClr val="C3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7472" y="960096"/>
            <a:ext cx="11530584" cy="256948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3500" b="1" smtClean="0"/>
              <a:t>Вопрос </a:t>
            </a:r>
            <a:r>
              <a:rPr lang="ru-RU" sz="3500" b="1" dirty="0"/>
              <a:t>повестки № 2</a:t>
            </a:r>
            <a:endParaRPr lang="en-US" sz="3500" b="1" dirty="0"/>
          </a:p>
          <a:p>
            <a:pPr marL="0" indent="0" algn="ctr">
              <a:buNone/>
            </a:pPr>
            <a:r>
              <a:rPr lang="ru-RU" dirty="0" smtClean="0"/>
              <a:t>«</a:t>
            </a:r>
            <a:r>
              <a:rPr lang="ru-RU" dirty="0"/>
              <a:t>Об исполнении протокола заседания Совета от 21.05.2019 № 1 и проведении конкурсов: гранты, премии, стипендии молодым ученым</a:t>
            </a:r>
            <a:r>
              <a:rPr lang="ru-RU" dirty="0" smtClean="0"/>
              <a:t>»</a:t>
            </a:r>
            <a:endParaRPr lang="ru-RU" sz="3200" dirty="0">
              <a:latin typeface="+mj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9" y="6365677"/>
            <a:ext cx="320783" cy="390286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 bwMode="black">
          <a:xfrm>
            <a:off x="678461" y="6419206"/>
            <a:ext cx="3523487" cy="283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400" dirty="0" smtClean="0"/>
              <a:t>Правительство Новосибирской области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6289964" y="4766378"/>
            <a:ext cx="5588092" cy="117722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ru-RU" sz="2400" b="1" dirty="0"/>
              <a:t>Васильев А.В.</a:t>
            </a:r>
          </a:p>
          <a:p>
            <a:pPr marL="0" indent="0" algn="r">
              <a:buNone/>
            </a:pPr>
            <a:r>
              <a:rPr lang="ru-RU" sz="1800" dirty="0" smtClean="0"/>
              <a:t>министр </a:t>
            </a:r>
            <a:r>
              <a:rPr lang="ru-RU" sz="1800" dirty="0"/>
              <a:t>науки и инновационной политики Новосибирской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301786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263640"/>
            <a:ext cx="12192000" cy="594360"/>
          </a:xfrm>
          <a:prstGeom prst="rect">
            <a:avLst/>
          </a:prstGeom>
          <a:solidFill>
            <a:srgbClr val="C3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9230" y="386659"/>
            <a:ext cx="11530584" cy="4812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latin typeface="+mj-lt"/>
              </a:rPr>
              <a:t>Конкурсы, проводимые </a:t>
            </a:r>
            <a:r>
              <a:rPr lang="ru-RU" sz="3600" b="1" dirty="0">
                <a:latin typeface="+mj-lt"/>
              </a:rPr>
              <a:t>для </a:t>
            </a:r>
            <a:r>
              <a:rPr lang="ru-RU" sz="3600" b="1" dirty="0" smtClean="0">
                <a:latin typeface="+mj-lt"/>
              </a:rPr>
              <a:t>молодых ученых в 2019 году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9" y="6365677"/>
            <a:ext cx="320783" cy="390286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 bwMode="black">
          <a:xfrm>
            <a:off x="678461" y="6419206"/>
            <a:ext cx="3523487" cy="283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400" dirty="0" smtClean="0"/>
              <a:t>Правительство Новосибирской области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339230" y="1301857"/>
            <a:ext cx="11530584" cy="48597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b="1" dirty="0" smtClean="0">
              <a:latin typeface="+mj-lt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b="1" dirty="0" smtClean="0"/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35766" y="1800213"/>
            <a:ext cx="11675525" cy="2286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 26 августа по 25 сентября 2019 года </a:t>
            </a:r>
            <a:r>
              <a:rPr lang="ru-RU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принимаются заявки на:</a:t>
            </a:r>
            <a:endParaRPr lang="ru-RU" sz="2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конкурс </a:t>
            </a:r>
            <a:r>
              <a:rPr lang="ru-RU" sz="3200" dirty="0">
                <a:ea typeface="Calibri" panose="020F0502020204030204" pitchFamily="34" charset="0"/>
                <a:cs typeface="Times New Roman" panose="02020603050405020304" pitchFamily="18" charset="0"/>
              </a:rPr>
              <a:t>именных премий за выдающиеся научные </a:t>
            </a:r>
            <a:r>
              <a:rPr lang="ru-RU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достижения</a:t>
            </a:r>
            <a:endParaRPr lang="ru-RU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конкурс </a:t>
            </a:r>
            <a:r>
              <a:rPr lang="ru-RU" sz="3200" dirty="0">
                <a:ea typeface="Calibri" panose="020F0502020204030204" pitchFamily="34" charset="0"/>
                <a:cs typeface="Times New Roman" panose="02020603050405020304" pitchFamily="18" charset="0"/>
              </a:rPr>
              <a:t>именных </a:t>
            </a:r>
            <a:r>
              <a:rPr lang="ru-RU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стипендий</a:t>
            </a:r>
            <a:endParaRPr lang="ru-RU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конкурс </a:t>
            </a:r>
            <a:r>
              <a:rPr lang="ru-RU" sz="3200" dirty="0">
                <a:ea typeface="Calibri" panose="020F0502020204030204" pitchFamily="34" charset="0"/>
                <a:cs typeface="Times New Roman" panose="02020603050405020304" pitchFamily="18" charset="0"/>
              </a:rPr>
              <a:t>грантов молодым </a:t>
            </a:r>
            <a:r>
              <a:rPr lang="ru-RU" sz="3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ученым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33364">
            <a:off x="9795163" y="3790819"/>
            <a:ext cx="2074651" cy="223197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094942" y="4351995"/>
            <a:ext cx="8417267" cy="1260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Вся необходимая информация размещена на официальном сайте министерства науки и инновационной политики, по адресу: </a:t>
            </a:r>
            <a:r>
              <a:rPr lang="en-US" sz="2200" dirty="0">
                <a:hlinkClick r:id="rId5"/>
              </a:rPr>
              <a:t>http://nauka.nso.ru</a:t>
            </a:r>
            <a:r>
              <a:rPr lang="en-US" sz="2200" dirty="0" smtClean="0">
                <a:hlinkClick r:id="rId5"/>
              </a:rPr>
              <a:t>/</a:t>
            </a:r>
            <a:r>
              <a:rPr lang="ru-RU" sz="2200" dirty="0" smtClean="0"/>
              <a:t> (в разделе «Деятельность», «Конкурсы»)</a:t>
            </a:r>
            <a:endParaRPr lang="ru-RU" sz="22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91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263640"/>
            <a:ext cx="12192000" cy="594360"/>
          </a:xfrm>
          <a:prstGeom prst="rect">
            <a:avLst/>
          </a:prstGeom>
          <a:solidFill>
            <a:srgbClr val="C3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9230" y="120485"/>
            <a:ext cx="11530584" cy="87024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latin typeface="+mj-lt"/>
              </a:rPr>
              <a:t>Именные премии </a:t>
            </a:r>
            <a:r>
              <a:rPr lang="ru-RU" sz="3200" b="1" dirty="0">
                <a:latin typeface="+mj-lt"/>
              </a:rPr>
              <a:t>Правительства Новосибирской </a:t>
            </a:r>
            <a:r>
              <a:rPr lang="ru-RU" sz="3200" b="1" dirty="0" smtClean="0">
                <a:latin typeface="+mj-lt"/>
              </a:rPr>
              <a:t>области за выдающиеся научные достижения</a:t>
            </a:r>
            <a:endParaRPr lang="ru-RU" sz="4000" b="1" dirty="0" smtClean="0">
              <a:latin typeface="+mj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9" y="6365677"/>
            <a:ext cx="320783" cy="390286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 bwMode="black">
          <a:xfrm>
            <a:off x="678461" y="6419206"/>
            <a:ext cx="3523487" cy="283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400" dirty="0" smtClean="0"/>
              <a:t>Правительство Новосибирской области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339230" y="1301857"/>
            <a:ext cx="11530584" cy="48597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b="1" dirty="0" smtClean="0">
              <a:latin typeface="+mj-lt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b="1" dirty="0" smtClean="0"/>
              <a:t>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324940"/>
              </p:ext>
            </p:extLst>
          </p:nvPr>
        </p:nvGraphicFramePr>
        <p:xfrm>
          <a:off x="0" y="1146291"/>
          <a:ext cx="12174953" cy="57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7350">
                  <a:extLst>
                    <a:ext uri="{9D8B030D-6E8A-4147-A177-3AD203B41FA5}">
                      <a16:colId xmlns:a16="http://schemas.microsoft.com/office/drawing/2014/main" val="2305637708"/>
                    </a:ext>
                  </a:extLst>
                </a:gridCol>
                <a:gridCol w="3431005">
                  <a:extLst>
                    <a:ext uri="{9D8B030D-6E8A-4147-A177-3AD203B41FA5}">
                      <a16:colId xmlns:a16="http://schemas.microsoft.com/office/drawing/2014/main" val="2973656891"/>
                    </a:ext>
                  </a:extLst>
                </a:gridCol>
                <a:gridCol w="3350795">
                  <a:extLst>
                    <a:ext uri="{9D8B030D-6E8A-4147-A177-3AD203B41FA5}">
                      <a16:colId xmlns:a16="http://schemas.microsoft.com/office/drawing/2014/main" val="3541257157"/>
                    </a:ext>
                  </a:extLst>
                </a:gridCol>
                <a:gridCol w="3735803">
                  <a:extLst>
                    <a:ext uri="{9D8B030D-6E8A-4147-A177-3AD203B41FA5}">
                      <a16:colId xmlns:a16="http://schemas.microsoft.com/office/drawing/2014/main" val="2054567448"/>
                    </a:ext>
                  </a:extLst>
                </a:gridCol>
              </a:tblGrid>
              <a:tr h="534115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Номинация </a:t>
                      </a: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«Лучший молодой исследователь»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Номинация</a:t>
                      </a:r>
                      <a:r>
                        <a:rPr lang="ru-RU" sz="1600" baseline="0" dirty="0" smtClean="0"/>
                        <a:t> </a:t>
                      </a: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«Лучший молодой изобретатель»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Номинация </a:t>
                      </a:r>
                    </a:p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«Лучший научный руководитель»</a:t>
                      </a:r>
                      <a:endParaRPr lang="ru-RU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21079985"/>
                  </a:ext>
                </a:extLst>
              </a:tr>
              <a:tr h="983895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/>
                        <a:t>Количество и сумма предоставления, руб.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13</a:t>
                      </a:r>
                      <a:r>
                        <a:rPr lang="ru-RU" sz="1600" baseline="0" dirty="0" smtClean="0"/>
                        <a:t> премий </a:t>
                      </a:r>
                      <a:r>
                        <a:rPr lang="ru-RU" sz="1600" dirty="0" smtClean="0"/>
                        <a:t>по </a:t>
                      </a:r>
                      <a:r>
                        <a:rPr lang="ru-RU" sz="1600" b="1" dirty="0" smtClean="0"/>
                        <a:t>150 000 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3 </a:t>
                      </a:r>
                      <a:r>
                        <a:rPr lang="ru-RU" sz="1600" dirty="0" smtClean="0"/>
                        <a:t>премии, в </a:t>
                      </a:r>
                      <a:r>
                        <a:rPr lang="ru-RU" sz="1600" dirty="0" err="1" smtClean="0"/>
                        <a:t>т.ч</a:t>
                      </a:r>
                      <a:r>
                        <a:rPr lang="ru-RU" sz="1600" dirty="0" smtClean="0"/>
                        <a:t>.:</a:t>
                      </a:r>
                    </a:p>
                    <a:p>
                      <a:pPr algn="ctr"/>
                      <a:r>
                        <a:rPr lang="ru-RU" sz="1600" dirty="0" smtClean="0"/>
                        <a:t>1 степень: </a:t>
                      </a:r>
                      <a:r>
                        <a:rPr lang="ru-RU" sz="1600" b="1" dirty="0" smtClean="0"/>
                        <a:t>200 000</a:t>
                      </a:r>
                    </a:p>
                    <a:p>
                      <a:pPr algn="ctr"/>
                      <a:r>
                        <a:rPr lang="ru-RU" sz="1600" dirty="0" smtClean="0"/>
                        <a:t>2 степень: </a:t>
                      </a:r>
                      <a:r>
                        <a:rPr lang="ru-RU" sz="1600" b="1" dirty="0" smtClean="0"/>
                        <a:t>150</a:t>
                      </a:r>
                      <a:r>
                        <a:rPr lang="ru-RU" sz="1600" b="1" baseline="0" dirty="0" smtClean="0"/>
                        <a:t> 000</a:t>
                      </a:r>
                    </a:p>
                    <a:p>
                      <a:pPr algn="ctr"/>
                      <a:r>
                        <a:rPr lang="ru-RU" sz="1600" baseline="0" dirty="0" smtClean="0"/>
                        <a:t>3 степень: </a:t>
                      </a:r>
                      <a:r>
                        <a:rPr lang="ru-RU" sz="1600" b="1" baseline="0" dirty="0" smtClean="0"/>
                        <a:t>125 000</a:t>
                      </a:r>
                      <a:endParaRPr lang="ru-RU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 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премии, в </a:t>
                      </a:r>
                      <a:r>
                        <a:rPr kumimoji="0" lang="ru-RU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т.ч</a:t>
                      </a: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.:</a:t>
                      </a:r>
                    </a:p>
                    <a:p>
                      <a:pPr algn="ctr"/>
                      <a:r>
                        <a:rPr lang="ru-RU" sz="1600" dirty="0" smtClean="0"/>
                        <a:t>1 степень: </a:t>
                      </a:r>
                      <a:r>
                        <a:rPr lang="ru-RU" sz="1600" b="1" dirty="0" smtClean="0"/>
                        <a:t>200 000</a:t>
                      </a:r>
                    </a:p>
                    <a:p>
                      <a:pPr algn="ctr"/>
                      <a:r>
                        <a:rPr lang="ru-RU" sz="1600" dirty="0" smtClean="0"/>
                        <a:t>2 степень: </a:t>
                      </a:r>
                      <a:r>
                        <a:rPr lang="ru-RU" sz="1600" b="1" dirty="0" smtClean="0"/>
                        <a:t>150</a:t>
                      </a:r>
                      <a:r>
                        <a:rPr lang="ru-RU" sz="1600" b="1" baseline="0" dirty="0" smtClean="0"/>
                        <a:t> 000</a:t>
                      </a:r>
                    </a:p>
                    <a:p>
                      <a:pPr algn="ctr"/>
                      <a:r>
                        <a:rPr lang="ru-RU" sz="1600" baseline="0" dirty="0" smtClean="0"/>
                        <a:t>3 степень: </a:t>
                      </a:r>
                      <a:r>
                        <a:rPr lang="ru-RU" sz="1600" b="1" baseline="0" dirty="0" smtClean="0"/>
                        <a:t>125 000</a:t>
                      </a:r>
                      <a:endParaRPr lang="ru-RU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1170126"/>
                  </a:ext>
                </a:extLst>
              </a:tr>
              <a:tr h="120878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Требования к соискателям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дату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подачи заявки: </a:t>
                      </a:r>
                    </a:p>
                    <a:p>
                      <a:pPr marL="0" indent="263525" algn="l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35 лет на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учные, научно-педагогические работники, имеющие ученую степень кандидата наук </a:t>
                      </a:r>
                    </a:p>
                    <a:p>
                      <a:pPr marL="0" indent="263525" algn="l"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40 лет научные работники, научно-педагогические работники, имеющие степень доктора наук в возрасте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дату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подачи заявки:</a:t>
                      </a:r>
                    </a:p>
                    <a:p>
                      <a:pPr marL="0" marR="0" lvl="0" indent="2635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 40 лет научные, научно-педагогические работники, имеющие ученую степень кандидата наук, либо доктора наук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5865793"/>
                  </a:ext>
                </a:extLst>
              </a:tr>
              <a:tr h="255812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Критерии отбора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соискателей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2635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публикаций в журналах и (или) научных изданиях</a:t>
                      </a:r>
                    </a:p>
                    <a:p>
                      <a:pPr marL="0" marR="0" lvl="0" indent="2635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признание научных достижений экспертным сообществом (конференции, конгрессы, симпозиумы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6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т.д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pPr marL="0" marR="0" lvl="0" indent="2635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опыт участия соискателя в конкурсах научных проектов, определяемый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международный, федеральный, региональный)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2635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наличие авторского права на объект интеллектуальной собственности</a:t>
                      </a:r>
                    </a:p>
                    <a:p>
                      <a:pPr marL="0" marR="0" lvl="0" indent="2635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наличие у соискателя международных патентов и авторских прав</a:t>
                      </a:r>
                    </a:p>
                    <a:p>
                      <a:pPr marL="0" marR="0" lvl="0" indent="2635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признание научных достижений экспертным сообществом (конференции, конгрессы, симпозиумы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6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т.д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2635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аспирантов, докторантов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работающих под руководством соискателя и опубликовавших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свои статьи в научных журналах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2635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аспирантов, докторантов, работавших под руководством соискателя и защитивших диссертации</a:t>
                      </a:r>
                    </a:p>
                    <a:p>
                      <a:pPr marL="0" marR="0" lvl="0" indent="2635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научно-исследовательских проектов, выполненных с участием аспирантов, докторантов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4827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748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263640"/>
            <a:ext cx="12192000" cy="594360"/>
          </a:xfrm>
          <a:prstGeom prst="rect">
            <a:avLst/>
          </a:prstGeom>
          <a:solidFill>
            <a:srgbClr val="C3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9230" y="276051"/>
            <a:ext cx="11530584" cy="49847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latin typeface="+mj-lt"/>
              </a:rPr>
              <a:t>Именные стипендии </a:t>
            </a:r>
            <a:r>
              <a:rPr lang="ru-RU" sz="3200" b="1" dirty="0">
                <a:latin typeface="+mj-lt"/>
              </a:rPr>
              <a:t>Правительства Новосибирской </a:t>
            </a:r>
            <a:r>
              <a:rPr lang="ru-RU" sz="3200" b="1" dirty="0" smtClean="0">
                <a:latin typeface="+mj-lt"/>
              </a:rPr>
              <a:t>области</a:t>
            </a:r>
            <a:endParaRPr lang="ru-RU" sz="4000" b="1" dirty="0" smtClean="0">
              <a:latin typeface="+mj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9" y="6365677"/>
            <a:ext cx="320783" cy="390286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 bwMode="black">
          <a:xfrm>
            <a:off x="678461" y="6419206"/>
            <a:ext cx="3523487" cy="283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400" dirty="0" smtClean="0"/>
              <a:t>Правительство Новосибирской области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339230" y="1301857"/>
            <a:ext cx="11530584" cy="48597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b="1" dirty="0" smtClean="0">
              <a:latin typeface="+mj-lt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b="1" dirty="0" smtClean="0"/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80278" y="1460348"/>
            <a:ext cx="11431443" cy="4144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3663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Не более </a:t>
            </a:r>
            <a:r>
              <a:rPr lang="ru-R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10 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именных </a:t>
            </a: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стипендий всего в 2019 году</a:t>
            </a:r>
          </a:p>
          <a:p>
            <a:pPr indent="93663">
              <a:lnSpc>
                <a:spcPct val="115000"/>
              </a:lnSpc>
            </a:pPr>
            <a:endParaRPr lang="ru-RU" sz="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93663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15 000 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рублей ежемесячно (выплаты ежеквартально</a:t>
            </a: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indent="93663">
              <a:lnSpc>
                <a:spcPct val="115000"/>
              </a:lnSpc>
            </a:pPr>
            <a:endParaRPr lang="ru-RU" sz="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93663">
              <a:lnSpc>
                <a:spcPct val="115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На дату подачи заявки:</a:t>
            </a:r>
          </a:p>
          <a:p>
            <a:pPr indent="93663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аспирант 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(со второго года обучения) в возрасте до 35 лет </a:t>
            </a: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заявки 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93663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докторант 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очной формы обучения (начиная с 1 года обучения) в возрасте до 40 </a:t>
            </a: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лет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93663">
              <a:lnSpc>
                <a:spcPct val="115000"/>
              </a:lnSpc>
            </a:pPr>
            <a:endParaRPr lang="ru-RU" sz="3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3663" indent="-93663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Критерии </a:t>
            </a: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отбора:</a:t>
            </a:r>
            <a:endParaRPr lang="ru-RU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93663">
              <a:lnSpc>
                <a:spcPct val="115000"/>
              </a:lnSpc>
            </a:pP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научный уровень результатов научной работы;</a:t>
            </a:r>
          </a:p>
          <a:p>
            <a:pPr indent="93663">
              <a:lnSpc>
                <a:spcPct val="115000"/>
              </a:lnSpc>
            </a:pP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опыт участия соискателя в конкурсах научных </a:t>
            </a: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проектов (международный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, федеральный, </a:t>
            </a: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региональный)</a:t>
            </a:r>
          </a:p>
          <a:p>
            <a:pPr indent="93663">
              <a:lnSpc>
                <a:spcPct val="115000"/>
              </a:lnSpc>
            </a:pPr>
            <a:r>
              <a:rPr lang="ru-RU" sz="2000" dirty="0" smtClean="0">
                <a:solidFill>
                  <a:schemeClr val="dk1"/>
                </a:solidFill>
              </a:rPr>
              <a:t>признание </a:t>
            </a:r>
            <a:r>
              <a:rPr lang="ru-RU" sz="2000" dirty="0">
                <a:solidFill>
                  <a:schemeClr val="dk1"/>
                </a:solidFill>
              </a:rPr>
              <a:t>научных достижений экспертным сообществом (конференции, конгрессы, </a:t>
            </a:r>
            <a:endParaRPr lang="ru-RU" sz="2000" dirty="0" smtClean="0">
              <a:solidFill>
                <a:schemeClr val="dk1"/>
              </a:solidFill>
            </a:endParaRPr>
          </a:p>
          <a:p>
            <a:pPr indent="93663">
              <a:lnSpc>
                <a:spcPct val="115000"/>
              </a:lnSpc>
            </a:pPr>
            <a:r>
              <a:rPr lang="ru-RU" sz="2000" dirty="0" smtClean="0">
                <a:solidFill>
                  <a:schemeClr val="dk1"/>
                </a:solidFill>
              </a:rPr>
              <a:t>симпозиумы </a:t>
            </a:r>
            <a:r>
              <a:rPr lang="ru-RU" sz="2000" dirty="0">
                <a:solidFill>
                  <a:schemeClr val="dk1"/>
                </a:solidFill>
              </a:rPr>
              <a:t>и </a:t>
            </a:r>
            <a:r>
              <a:rPr lang="ru-RU" sz="2000" dirty="0" smtClean="0">
                <a:solidFill>
                  <a:schemeClr val="dk1"/>
                </a:solidFill>
              </a:rPr>
              <a:t>т.д.) </a:t>
            </a:r>
            <a:endParaRPr lang="ru-RU" sz="2000" dirty="0">
              <a:solidFill>
                <a:schemeClr val="dk1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11755">
            <a:off x="8838626" y="830818"/>
            <a:ext cx="2780034" cy="2990850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7747" y="1344555"/>
            <a:ext cx="1150896" cy="1150896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136987" y="4047868"/>
            <a:ext cx="2295103" cy="2295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51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263640"/>
            <a:ext cx="12192000" cy="594360"/>
          </a:xfrm>
          <a:prstGeom prst="rect">
            <a:avLst/>
          </a:prstGeom>
          <a:solidFill>
            <a:srgbClr val="C3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9" y="6365677"/>
            <a:ext cx="320783" cy="390286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 bwMode="black">
          <a:xfrm>
            <a:off x="678461" y="6419206"/>
            <a:ext cx="3523487" cy="283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400" dirty="0" smtClean="0"/>
              <a:t>Правительство Новосибирской области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339230" y="1301857"/>
            <a:ext cx="11530584" cy="48597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b="1" dirty="0" smtClean="0">
              <a:latin typeface="+mj-lt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b="1" dirty="0" smtClean="0"/>
              <a:t> 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339230" y="276051"/>
            <a:ext cx="11530584" cy="4811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3200" b="1" dirty="0" smtClean="0">
                <a:latin typeface="+mj-lt"/>
              </a:rPr>
              <a:t>Гранты Правительства Новосибирской области молодым ученым</a:t>
            </a:r>
            <a:endParaRPr lang="ru-RU" sz="4000" b="1" dirty="0" smtClean="0"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9622" y="1301857"/>
            <a:ext cx="989831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Гранты предоставляются в целях </a:t>
            </a:r>
            <a:r>
              <a:rPr lang="ru-RU" sz="2000" b="1" dirty="0" smtClean="0"/>
              <a:t>финансового обеспечения затрат, связанных с выполнением научных (научно-исследовательских) и научно-технических работ </a:t>
            </a:r>
            <a:r>
              <a:rPr lang="ru-RU" sz="2000" dirty="0" smtClean="0"/>
              <a:t>и могут использоваться только на цели, указанные в заявке, договоре о предоставлении гранта, и </a:t>
            </a:r>
            <a:r>
              <a:rPr lang="ru-RU" sz="2000" dirty="0"/>
              <a:t>расходоваться на:</a:t>
            </a:r>
          </a:p>
          <a:p>
            <a:pPr indent="361950"/>
            <a:endParaRPr lang="ru-RU" sz="2000" dirty="0"/>
          </a:p>
          <a:p>
            <a:r>
              <a:rPr lang="ru-RU" sz="2000" dirty="0" smtClean="0"/>
              <a:t>1</a:t>
            </a:r>
            <a:r>
              <a:rPr lang="ru-RU" sz="2000" dirty="0"/>
              <a:t>) оплату труда (вознаграждение) руководителю проекта, научному </a:t>
            </a:r>
            <a:r>
              <a:rPr lang="ru-RU" sz="2000" dirty="0" smtClean="0"/>
              <a:t>коллективу</a:t>
            </a:r>
            <a:endParaRPr lang="ru-RU" sz="2000" dirty="0"/>
          </a:p>
          <a:p>
            <a:r>
              <a:rPr lang="ru-RU" sz="2000" dirty="0"/>
              <a:t>2) приобретение специального оборудования, расходных материалов, комплектующих, необходимых для выполнения </a:t>
            </a:r>
            <a:r>
              <a:rPr lang="ru-RU" sz="2000" dirty="0" smtClean="0"/>
              <a:t>проекта</a:t>
            </a:r>
            <a:endParaRPr lang="ru-RU" sz="2000" dirty="0"/>
          </a:p>
          <a:p>
            <a:r>
              <a:rPr lang="ru-RU" sz="2000" dirty="0"/>
              <a:t>3) транспортные расходы на поездки, совершаемые в целях реализации </a:t>
            </a:r>
            <a:r>
              <a:rPr lang="ru-RU" sz="2000" dirty="0" smtClean="0"/>
              <a:t>проекта</a:t>
            </a:r>
            <a:endParaRPr lang="ru-RU" sz="2000" dirty="0"/>
          </a:p>
          <a:p>
            <a:r>
              <a:rPr lang="ru-RU" sz="2000" dirty="0"/>
              <a:t>4) оплату выполнения работ, оказания услуг сторонними организациями, направленных на реализацию </a:t>
            </a:r>
            <a:r>
              <a:rPr lang="ru-RU" sz="2000" dirty="0" smtClean="0"/>
              <a:t>проекта</a:t>
            </a:r>
            <a:endParaRPr lang="ru-RU" sz="2000" dirty="0"/>
          </a:p>
          <a:p>
            <a:r>
              <a:rPr lang="ru-RU" sz="2000" dirty="0"/>
              <a:t>5) публикации по теме </a:t>
            </a:r>
            <a:r>
              <a:rPr lang="ru-RU" sz="2000" dirty="0" smtClean="0"/>
              <a:t>проекта</a:t>
            </a:r>
            <a:endParaRPr lang="ru-RU" sz="2000" dirty="0"/>
          </a:p>
          <a:p>
            <a:r>
              <a:rPr lang="ru-RU" sz="2000" dirty="0"/>
              <a:t>6) оплату государственной пошлины на регистрацию интеллектуальной собственности по теме </a:t>
            </a:r>
            <a:r>
              <a:rPr lang="ru-RU" sz="2000" dirty="0" smtClean="0"/>
              <a:t>проекта</a:t>
            </a:r>
            <a:endParaRPr lang="ru-RU" sz="2000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9071" y="3208199"/>
            <a:ext cx="2062929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63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263640"/>
            <a:ext cx="12192000" cy="594360"/>
          </a:xfrm>
          <a:prstGeom prst="rect">
            <a:avLst/>
          </a:prstGeom>
          <a:solidFill>
            <a:srgbClr val="C3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9" y="6365677"/>
            <a:ext cx="320783" cy="390286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 bwMode="black">
          <a:xfrm>
            <a:off x="678461" y="6419206"/>
            <a:ext cx="3523487" cy="283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400" dirty="0" smtClean="0"/>
              <a:t>Правительство Новосибирской области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339230" y="1301857"/>
            <a:ext cx="11530584" cy="48597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b="1" dirty="0" smtClean="0">
              <a:latin typeface="+mj-lt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b="1" dirty="0" smtClean="0"/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99622" y="3088639"/>
            <a:ext cx="9558778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Размер</a:t>
            </a:r>
            <a:r>
              <a:rPr lang="ru-RU" sz="2000" dirty="0" smtClean="0"/>
              <a:t> </a:t>
            </a:r>
            <a:r>
              <a:rPr lang="ru-RU" sz="2000" dirty="0"/>
              <a:t>гранта </a:t>
            </a:r>
            <a:r>
              <a:rPr lang="ru-RU" sz="2000" dirty="0" smtClean="0"/>
              <a:t>не </a:t>
            </a:r>
            <a:r>
              <a:rPr lang="ru-RU" sz="2000" dirty="0"/>
              <a:t>может превышать </a:t>
            </a:r>
            <a:r>
              <a:rPr lang="ru-RU" sz="2000" b="1" dirty="0"/>
              <a:t>500 000 </a:t>
            </a:r>
            <a:r>
              <a:rPr lang="ru-RU" sz="2000" dirty="0" smtClean="0"/>
              <a:t>руб.</a:t>
            </a:r>
            <a:endParaRPr lang="ru-RU" sz="2000" dirty="0"/>
          </a:p>
          <a:p>
            <a:endParaRPr lang="ru-RU" sz="2000" dirty="0"/>
          </a:p>
          <a:p>
            <a:r>
              <a:rPr lang="ru-RU" sz="2000" b="1" dirty="0"/>
              <a:t>Критерии</a:t>
            </a:r>
            <a:r>
              <a:rPr lang="ru-RU" sz="2000" dirty="0"/>
              <a:t> отбора проектов в конкурсе грантов:</a:t>
            </a:r>
          </a:p>
          <a:p>
            <a:r>
              <a:rPr lang="ru-RU" sz="2000" dirty="0"/>
              <a:t>количество публикаций научного коллектива в журналах и (или) научных изданиях </a:t>
            </a:r>
          </a:p>
          <a:p>
            <a:pPr>
              <a:lnSpc>
                <a:spcPct val="115000"/>
              </a:lnSpc>
            </a:pPr>
            <a:r>
              <a:rPr lang="ru-RU" sz="2000" dirty="0"/>
              <a:t>признание научных достижений экспертным сообществом (конференции, конгрессы, симпозиумы и </a:t>
            </a:r>
            <a:r>
              <a:rPr lang="ru-RU" sz="2000" dirty="0" smtClean="0"/>
              <a:t>т.д.) </a:t>
            </a:r>
            <a:endParaRPr lang="ru-RU" sz="2000" dirty="0"/>
          </a:p>
          <a:p>
            <a:r>
              <a:rPr lang="ru-RU" sz="2000" dirty="0"/>
              <a:t>соответствие плана работ поставленным задачам и обоснованность запрашиваемого объема </a:t>
            </a:r>
            <a:r>
              <a:rPr lang="ru-RU" sz="2000" dirty="0" smtClean="0"/>
              <a:t>финансирования</a:t>
            </a:r>
            <a:endParaRPr lang="ru-RU" sz="2000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339230" y="276051"/>
            <a:ext cx="11530584" cy="4811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3200" b="1" dirty="0" smtClean="0">
                <a:latin typeface="+mj-lt"/>
              </a:rPr>
              <a:t>Гранты Правительства Новосибирской области молодым ученым</a:t>
            </a:r>
            <a:endParaRPr lang="ru-RU" sz="4000" b="1" dirty="0" smtClean="0">
              <a:latin typeface="+mj-lt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179"/>
          <a:stretch/>
        </p:blipFill>
        <p:spPr>
          <a:xfrm>
            <a:off x="10058401" y="3354966"/>
            <a:ext cx="2152650" cy="2806636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876300" y="1301857"/>
            <a:ext cx="1068072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Подаются проекты от </a:t>
            </a:r>
            <a:r>
              <a:rPr lang="ru-RU" sz="2000" b="1" dirty="0"/>
              <a:t>коллективов</a:t>
            </a:r>
            <a:r>
              <a:rPr lang="ru-RU" sz="2000" dirty="0"/>
              <a:t> численностью до </a:t>
            </a:r>
            <a:r>
              <a:rPr lang="ru-RU" sz="2000" b="1" dirty="0"/>
              <a:t>4</a:t>
            </a:r>
            <a:r>
              <a:rPr lang="ru-RU" sz="2000" dirty="0"/>
              <a:t> человек (аспирантов, докторантов, молодых ученых) в возрасте до </a:t>
            </a:r>
            <a:r>
              <a:rPr lang="ru-RU" sz="2000" b="1" dirty="0"/>
              <a:t>40</a:t>
            </a:r>
            <a:r>
              <a:rPr lang="ru-RU" sz="2000" dirty="0"/>
              <a:t> лет</a:t>
            </a:r>
          </a:p>
          <a:p>
            <a:endParaRPr lang="ru-RU" sz="2000" dirty="0"/>
          </a:p>
          <a:p>
            <a:r>
              <a:rPr lang="ru-RU" sz="2000" dirty="0"/>
              <a:t>Руководителем проекта является сотрудник научной или образовательной организации высшего образования, имеющий ученую степень кандидата или доктора наук</a:t>
            </a:r>
          </a:p>
        </p:txBody>
      </p:sp>
    </p:spTree>
    <p:extLst>
      <p:ext uri="{BB962C8B-B14F-4D97-AF65-F5344CB8AC3E}">
        <p14:creationId xmlns:p14="http://schemas.microsoft.com/office/powerpoint/2010/main" val="77363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6263640"/>
            <a:ext cx="12192000" cy="594360"/>
          </a:xfrm>
          <a:prstGeom prst="rect">
            <a:avLst/>
          </a:prstGeom>
          <a:solidFill>
            <a:srgbClr val="C3DA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39" y="6365677"/>
            <a:ext cx="320783" cy="390286"/>
          </a:xfrm>
          <a:prstGeom prst="rect">
            <a:avLst/>
          </a:prstGeom>
        </p:spPr>
      </p:pic>
      <p:sp>
        <p:nvSpPr>
          <p:cNvPr id="5" name="Объект 2"/>
          <p:cNvSpPr txBox="1">
            <a:spLocks/>
          </p:cNvSpPr>
          <p:nvPr/>
        </p:nvSpPr>
        <p:spPr bwMode="black">
          <a:xfrm>
            <a:off x="678461" y="6419206"/>
            <a:ext cx="3523487" cy="283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400" dirty="0" smtClean="0"/>
              <a:t>Правительство Новосибирской области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339230" y="1301857"/>
            <a:ext cx="11530584" cy="48597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b="1" dirty="0" smtClean="0">
              <a:latin typeface="+mj-lt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b="1" dirty="0" smtClean="0"/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52717" y="1340598"/>
            <a:ext cx="11217097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Заявки и документы для участия в конкурсах представляются с 26 августа 2019 по 25 сентября 2019</a:t>
            </a:r>
            <a:r>
              <a:rPr lang="ru-RU" sz="2000" b="1" dirty="0"/>
              <a:t>, </a:t>
            </a:r>
            <a:r>
              <a:rPr lang="ru-RU" sz="2000" dirty="0"/>
              <a:t>по адресу: </a:t>
            </a:r>
            <a:r>
              <a:rPr lang="ru-RU" sz="2000" b="1" dirty="0"/>
              <a:t>г. Новосибирск, ул. </a:t>
            </a:r>
            <a:r>
              <a:rPr lang="ru-RU" sz="2000" b="1" dirty="0" err="1"/>
              <a:t>Сибревкома</a:t>
            </a:r>
            <a:r>
              <a:rPr lang="ru-RU" sz="2000" b="1" dirty="0"/>
              <a:t>, 2, этаж 3, офис 301 (ГАУ «Новосибирский областной фонд поддержки науки и инновационной деятельности</a:t>
            </a:r>
            <a:r>
              <a:rPr lang="ru-RU" sz="2000" b="1" dirty="0" smtClean="0"/>
              <a:t>»)</a:t>
            </a:r>
          </a:p>
          <a:p>
            <a:endParaRPr lang="ru-RU" sz="2400" dirty="0"/>
          </a:p>
          <a:p>
            <a:r>
              <a:rPr lang="ru-RU" sz="2400" b="1" dirty="0"/>
              <a:t>По вопросам представления заявок и документов:</a:t>
            </a:r>
          </a:p>
          <a:p>
            <a:r>
              <a:rPr lang="ru-RU" sz="2400" dirty="0"/>
              <a:t>ГАУ «Новосибирский областной фонд поддержки науки и инновационной деятельности» (тел. 223-63-60)</a:t>
            </a:r>
          </a:p>
          <a:p>
            <a:endParaRPr lang="ru-RU" sz="2400" dirty="0"/>
          </a:p>
          <a:p>
            <a:r>
              <a:rPr lang="ru-RU" sz="2400" b="1" dirty="0"/>
              <a:t>По вопросам проведения </a:t>
            </a:r>
            <a:r>
              <a:rPr lang="ru-RU" sz="2400" b="1" dirty="0" smtClean="0"/>
              <a:t>конкурсов </a:t>
            </a:r>
            <a:r>
              <a:rPr lang="ru-RU" sz="2400" b="1" dirty="0"/>
              <a:t>и оформления конкурсной документации:</a:t>
            </a:r>
          </a:p>
          <a:p>
            <a:r>
              <a:rPr lang="ru-RU" sz="2400" dirty="0"/>
              <a:t>Бочкарев Сергей Валерьевич, главный специалист министерства науки и инновационной политики Новосибирской области (тел. 238-74-01, </a:t>
            </a:r>
            <a:r>
              <a:rPr lang="ru-RU" sz="2400" dirty="0" err="1"/>
              <a:t>email</a:t>
            </a:r>
            <a:r>
              <a:rPr lang="ru-RU" sz="2400" dirty="0"/>
              <a:t>: bosv@nso.ru)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339230" y="276051"/>
            <a:ext cx="11530584" cy="4811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3200" b="1" dirty="0" smtClean="0">
                <a:latin typeface="+mj-lt"/>
              </a:rPr>
              <a:t>Представление заявок и документов для участия в конкурсах</a:t>
            </a:r>
            <a:endParaRPr lang="ru-RU" sz="40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4536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</TotalTime>
  <Words>807</Words>
  <Application>Microsoft Office PowerPoint</Application>
  <PresentationFormat>Широкоэкранный</PresentationFormat>
  <Paragraphs>110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КООРДИНАЦИОННЫЙ СОВЕТ  при Губернаторе Новосибирской области по вопросам развития Новосибирского научного центра</dc:title>
  <dc:creator>Бочкарев Сергей Валерьевич</dc:creator>
  <cp:lastModifiedBy>Бочкарев Сергей Валерьевич</cp:lastModifiedBy>
  <cp:revision>115</cp:revision>
  <dcterms:created xsi:type="dcterms:W3CDTF">2019-04-29T04:35:11Z</dcterms:created>
  <dcterms:modified xsi:type="dcterms:W3CDTF">2020-03-17T08:47:38Z</dcterms:modified>
</cp:coreProperties>
</file>