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8" r:id="rId2"/>
    <p:sldId id="283" r:id="rId3"/>
    <p:sldId id="284" r:id="rId4"/>
    <p:sldId id="262" r:id="rId5"/>
    <p:sldId id="263" r:id="rId6"/>
    <p:sldId id="264" r:id="rId7"/>
    <p:sldId id="275" r:id="rId8"/>
    <p:sldId id="267" r:id="rId9"/>
    <p:sldId id="268" r:id="rId10"/>
    <p:sldId id="269" r:id="rId11"/>
    <p:sldId id="285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AF0"/>
    <a:srgbClr val="D4E5F4"/>
    <a:srgbClr val="B5D2EC"/>
    <a:srgbClr val="CADFF1"/>
    <a:srgbClr val="F7FAFD"/>
    <a:srgbClr val="D2E3F3"/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651" autoAdjust="0"/>
  </p:normalViewPr>
  <p:slideViewPr>
    <p:cSldViewPr snapToGrid="0">
      <p:cViewPr varScale="1">
        <p:scale>
          <a:sx n="69" d="100"/>
          <a:sy n="69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7D09-F734-4E8B-9DC1-40D44C261C3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E079-AA79-478F-8D18-C400174A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2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9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8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4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8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1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4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3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3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8E079-AA79-478F-8D18-C400174AD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0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6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1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fbr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" y="960096"/>
            <a:ext cx="11530584" cy="2569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500" dirty="0" smtClean="0"/>
              <a:t>Вопрос </a:t>
            </a:r>
            <a:r>
              <a:rPr lang="ru-RU" sz="3500" dirty="0"/>
              <a:t>повестки № 2</a:t>
            </a:r>
            <a:endParaRPr lang="en-US" sz="3500" dirty="0"/>
          </a:p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О </a:t>
            </a:r>
            <a:r>
              <a:rPr lang="ru-RU" sz="3200" dirty="0">
                <a:latin typeface="+mj-lt"/>
              </a:rPr>
              <a:t>мерах финансовой поддержки молодых ученых, оказываемых Правительством Новосибирской области. </a:t>
            </a:r>
            <a:endParaRPr lang="ru-RU" sz="32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Проект </a:t>
            </a:r>
            <a:r>
              <a:rPr lang="ru-RU" sz="3200" dirty="0">
                <a:latin typeface="+mj-lt"/>
              </a:rPr>
              <a:t>постановления Правительства Новосибирской области </a:t>
            </a:r>
            <a:r>
              <a:rPr lang="ru-RU" sz="3200" dirty="0" smtClean="0">
                <a:latin typeface="+mj-lt"/>
              </a:rPr>
              <a:t> «</a:t>
            </a:r>
            <a:r>
              <a:rPr lang="ru-RU" sz="3200" dirty="0">
                <a:latin typeface="+mj-lt"/>
              </a:rPr>
              <a:t>О внесении изменений в постановление Правительства Новосибирской области от 15.11.2010 № </a:t>
            </a:r>
            <a:r>
              <a:rPr lang="ru-RU" sz="3200" dirty="0" smtClean="0">
                <a:latin typeface="+mj-lt"/>
              </a:rPr>
              <a:t>212-п»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47295" y="4530852"/>
            <a:ext cx="5430761" cy="971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/>
              <a:t>Васильев</a:t>
            </a:r>
            <a:r>
              <a:rPr lang="ru-RU" sz="1800" b="1" dirty="0" smtClean="0"/>
              <a:t> А. В.</a:t>
            </a:r>
          </a:p>
          <a:p>
            <a:pPr marL="0" indent="0">
              <a:buNone/>
            </a:pPr>
            <a:r>
              <a:rPr lang="ru-RU" sz="1600" dirty="0"/>
              <a:t>министр науки и инновационной политики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957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338"/>
            <a:ext cx="12192000" cy="95633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+mj-lt"/>
              </a:rPr>
              <a:t>Совместный конкурс Правительства Новосибирской области и фонда </a:t>
            </a:r>
            <a:r>
              <a:rPr lang="ru-RU" b="1" dirty="0" smtClean="0">
                <a:latin typeface="+mj-lt"/>
              </a:rPr>
              <a:t>РФФИ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i="1" dirty="0" smtClean="0">
                <a:latin typeface="+mj-lt"/>
              </a:rPr>
              <a:t>(по поддержке проектов фундаментальных научных исследований, выполняемых молодыми учеными)</a:t>
            </a:r>
            <a:endParaRPr lang="ru-RU" sz="1600" b="1" i="1" dirty="0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026356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99055" y="663068"/>
            <a:ext cx="117897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spcAft>
                <a:spcPts val="0"/>
              </a:spcAft>
            </a:pPr>
            <a:r>
              <a:rPr lang="ru-RU" b="1" u="sng" dirty="0"/>
              <a:t>Краткие условия </a:t>
            </a:r>
            <a:r>
              <a:rPr lang="ru-RU" b="1" u="sng" dirty="0" smtClean="0"/>
              <a:t>конкурса: </a:t>
            </a:r>
          </a:p>
          <a:p>
            <a:pPr marL="266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заявки подаются в электронном виде в КИАС </a:t>
            </a: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РФФИ</a:t>
            </a:r>
          </a:p>
          <a:p>
            <a:pPr marL="266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конкурс подаются коллективы физических лиц, численностью от 2 до 10 </a:t>
            </a: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</a:p>
          <a:p>
            <a:pPr marL="266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возраст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лиц, представляющих проект на конкурс, не должен превышать 35 лет</a:t>
            </a:r>
          </a:p>
          <a:p>
            <a:pPr indent="361950">
              <a:spcAft>
                <a:spcPts val="0"/>
              </a:spcAft>
            </a:pPr>
            <a:r>
              <a:rPr lang="ru-RU" b="1" u="sng" dirty="0" smtClean="0"/>
              <a:t>Критерии </a:t>
            </a:r>
            <a:r>
              <a:rPr lang="ru-RU" b="1" u="sng" dirty="0"/>
              <a:t>отбора проектов: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фундаментальность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исследований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новизна заявленной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темы исследований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ожидаемых результатов мировому уровню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реализуемость предложенного </a:t>
            </a: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проекта и научный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задел 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членов </a:t>
            </a:r>
            <a:r>
              <a:rPr lang="ru-RU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коллектива</a:t>
            </a: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1172516"/>
            <a:ext cx="3045160" cy="15225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10530" y="2787333"/>
            <a:ext cx="3478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>
              <a:spcAft>
                <a:spcPts val="0"/>
              </a:spcAft>
            </a:pPr>
            <a:r>
              <a:rPr lang="ru-RU" dirty="0"/>
              <a:t>Подробные условия проведения конкурса </a:t>
            </a:r>
          </a:p>
          <a:p>
            <a:pPr indent="361950" algn="ctr">
              <a:spcAft>
                <a:spcPts val="0"/>
              </a:spcAft>
            </a:pPr>
            <a:r>
              <a:rPr lang="ru-RU" dirty="0">
                <a:hlinkClick r:id="rId4"/>
              </a:rPr>
              <a:t>www.rfbr.ru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9230" y="3248998"/>
            <a:ext cx="1170942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Направления фундаментальных научных исследований, актуальные для региона:</a:t>
            </a:r>
          </a:p>
          <a:p>
            <a:r>
              <a:rPr lang="ru-RU" sz="1700" dirty="0"/>
              <a:t>1. </a:t>
            </a:r>
            <a:r>
              <a:rPr lang="ru-RU" sz="1600" dirty="0"/>
              <a:t>Инновационные лазерные, оптические и оптоэлектронные технологии. </a:t>
            </a:r>
            <a:r>
              <a:rPr lang="ru-RU" sz="1600" dirty="0" err="1"/>
              <a:t>Фотоника</a:t>
            </a:r>
            <a:r>
              <a:rPr lang="ru-RU" sz="1600" dirty="0"/>
              <a:t>.</a:t>
            </a:r>
          </a:p>
          <a:p>
            <a:r>
              <a:rPr lang="ru-RU" sz="1600" dirty="0"/>
              <a:t>2. Энергосбережение и нетрадиционная энергетика.</a:t>
            </a:r>
          </a:p>
          <a:p>
            <a:r>
              <a:rPr lang="ru-RU" sz="1600" dirty="0"/>
              <a:t>3. Силовая электроника, электротехника и электромашиностроение.</a:t>
            </a:r>
          </a:p>
          <a:p>
            <a:r>
              <a:rPr lang="ru-RU" sz="1600" dirty="0"/>
              <a:t>4. Микро-нано- и </a:t>
            </a:r>
            <a:r>
              <a:rPr lang="ru-RU" sz="1600" dirty="0" err="1"/>
              <a:t>биоэлектроника</a:t>
            </a:r>
            <a:r>
              <a:rPr lang="ru-RU" sz="1600" dirty="0"/>
              <a:t>.</a:t>
            </a:r>
          </a:p>
          <a:p>
            <a:r>
              <a:rPr lang="ru-RU" sz="1600" dirty="0"/>
              <a:t>5. Новые материалы и </a:t>
            </a:r>
            <a:r>
              <a:rPr lang="ru-RU" sz="1600" dirty="0" err="1"/>
              <a:t>нанотехнологии</a:t>
            </a:r>
            <a:r>
              <a:rPr lang="ru-RU" sz="1600" dirty="0"/>
              <a:t>. Аддитивные технологии.</a:t>
            </a:r>
          </a:p>
          <a:p>
            <a:r>
              <a:rPr lang="ru-RU" sz="1600" dirty="0"/>
              <a:t>6. Катализ и научное обеспечение каталитических технологий.</a:t>
            </a:r>
          </a:p>
          <a:p>
            <a:r>
              <a:rPr lang="ru-RU" sz="1600" dirty="0"/>
              <a:t>7. Информационно-телекоммуникационные, геоинформационные и когнитивные технологии. Компьютерное </a:t>
            </a:r>
            <a:r>
              <a:rPr lang="ru-RU" sz="1600" dirty="0" smtClean="0"/>
              <a:t>моделирование.</a:t>
            </a:r>
            <a:endParaRPr lang="ru-RU" sz="1600" dirty="0"/>
          </a:p>
          <a:p>
            <a:r>
              <a:rPr lang="ru-RU" sz="1600" dirty="0"/>
              <a:t>8. Приборостроение, наукоемкое оборудование, автоматизация и робототехника.</a:t>
            </a:r>
          </a:p>
          <a:p>
            <a:r>
              <a:rPr lang="ru-RU" sz="1600" dirty="0"/>
              <a:t>9. </a:t>
            </a:r>
            <a:r>
              <a:rPr lang="ru-RU" sz="1600" dirty="0" err="1"/>
              <a:t>Аэро</a:t>
            </a:r>
            <a:r>
              <a:rPr lang="ru-RU" sz="1600" dirty="0"/>
              <a:t>- и гидродинамика.</a:t>
            </a:r>
          </a:p>
          <a:p>
            <a:r>
              <a:rPr lang="ru-RU" sz="1600" dirty="0"/>
              <a:t>10. </a:t>
            </a:r>
            <a:r>
              <a:rPr lang="ru-RU" sz="1600" dirty="0" err="1"/>
              <a:t>Биоиндустрия</a:t>
            </a:r>
            <a:r>
              <a:rPr lang="ru-RU" sz="1600" dirty="0"/>
              <a:t>, биоресурсы и биотехнологии. Новые технологии в развитии агропромышленного комплекса.</a:t>
            </a:r>
          </a:p>
          <a:p>
            <a:r>
              <a:rPr lang="ru-RU" sz="1600" dirty="0"/>
              <a:t>11. Охрана здоровья. Высокотехнологичная медицина и медицина будущего, клеточные технологии, фармакология.</a:t>
            </a:r>
          </a:p>
          <a:p>
            <a:r>
              <a:rPr lang="ru-RU" sz="1600" dirty="0"/>
              <a:t>12. Исследование недр и природные ресурсы. Рациональная добыча и комплексная переработка полезных ископаемых.</a:t>
            </a:r>
          </a:p>
          <a:p>
            <a:r>
              <a:rPr lang="ru-RU" sz="1600" dirty="0"/>
              <a:t>13. Общественно-гуманитарные проблемы и направления развития человека и социума.</a:t>
            </a:r>
          </a:p>
        </p:txBody>
      </p:sp>
    </p:spTree>
    <p:extLst>
      <p:ext uri="{BB962C8B-B14F-4D97-AF65-F5344CB8AC3E}">
        <p14:creationId xmlns:p14="http://schemas.microsoft.com/office/powerpoint/2010/main" val="33649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338"/>
            <a:ext cx="12192000" cy="956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+mj-lt"/>
              </a:rPr>
              <a:t>Совместный конкурс Правительства Новосибирской области и фонда </a:t>
            </a:r>
            <a:r>
              <a:rPr lang="ru-RU" sz="3200" b="1" dirty="0" smtClean="0">
                <a:latin typeface="+mj-lt"/>
              </a:rPr>
              <a:t>РФФИ </a:t>
            </a:r>
          </a:p>
          <a:p>
            <a:pPr marL="0" indent="0" algn="ctr">
              <a:buNone/>
            </a:pPr>
            <a:r>
              <a:rPr lang="ru-RU" sz="1600" b="1" i="1" dirty="0" smtClean="0">
                <a:latin typeface="+mj-lt"/>
              </a:rPr>
              <a:t>(по поддержке проектов фундаментальных научных исследований, выполняемых молодыми учеными)</a:t>
            </a:r>
            <a:endParaRPr lang="ru-RU" sz="1600" b="1" i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9230" y="1470478"/>
            <a:ext cx="11789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67841"/>
              </p:ext>
            </p:extLst>
          </p:nvPr>
        </p:nvGraphicFramePr>
        <p:xfrm>
          <a:off x="1052982" y="1593625"/>
          <a:ext cx="8055849" cy="319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618">
                  <a:extLst>
                    <a:ext uri="{9D8B030D-6E8A-4147-A177-3AD203B41FA5}">
                      <a16:colId xmlns:a16="http://schemas.microsoft.com/office/drawing/2014/main" val="4284649124"/>
                    </a:ext>
                  </a:extLst>
                </a:gridCol>
                <a:gridCol w="1468315">
                  <a:extLst>
                    <a:ext uri="{9D8B030D-6E8A-4147-A177-3AD203B41FA5}">
                      <a16:colId xmlns:a16="http://schemas.microsoft.com/office/drawing/2014/main" val="3868042027"/>
                    </a:ext>
                  </a:extLst>
                </a:gridCol>
                <a:gridCol w="1301262">
                  <a:extLst>
                    <a:ext uri="{9D8B030D-6E8A-4147-A177-3AD203B41FA5}">
                      <a16:colId xmlns:a16="http://schemas.microsoft.com/office/drawing/2014/main" val="3974731637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34986505"/>
                    </a:ext>
                  </a:extLst>
                </a:gridCol>
              </a:tblGrid>
              <a:tr h="5077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 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989225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Объем </a:t>
                      </a:r>
                      <a:r>
                        <a:rPr lang="ru-RU" sz="1400" smtClean="0">
                          <a:effectLst/>
                        </a:rPr>
                        <a:t>финансирования,</a:t>
                      </a:r>
                      <a:endParaRPr lang="ru-RU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региональный бюджет,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27550,0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49550,0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65000,0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427966"/>
                  </a:ext>
                </a:extLst>
              </a:tr>
              <a:tr h="43619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состоявшиеся ученые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18670,0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33253,5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35293,5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514358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молодые ученые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8880,0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16296,5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29706,5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557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поддержанных проектов </a:t>
                      </a:r>
                      <a:r>
                        <a:rPr lang="ru-RU" sz="1400" dirty="0" smtClean="0">
                          <a:effectLst/>
                        </a:rPr>
                        <a:t>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001469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состоявшиеся ученые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823734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молодые ученые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47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9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708" y="1362432"/>
            <a:ext cx="11530584" cy="2569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142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461" y="263989"/>
            <a:ext cx="10515600" cy="839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a typeface="+mn-ea"/>
                <a:cs typeface="+mn-cs"/>
              </a:rPr>
              <a:t>Меры </a:t>
            </a:r>
            <a:r>
              <a:rPr lang="ru-RU" sz="3600" b="1" dirty="0" smtClean="0">
                <a:ea typeface="+mn-ea"/>
                <a:cs typeface="+mn-cs"/>
              </a:rPr>
              <a:t>поддержки, оказываемые Министерством науки и инновационной политики Новосибирской области</a:t>
            </a:r>
            <a:endParaRPr lang="ru-RU" sz="3600" b="1" dirty="0"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461" y="1692495"/>
            <a:ext cx="109347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/>
              <a:t>Гранты РФФИ и Правительства НСО на проведение </a:t>
            </a:r>
            <a:r>
              <a:rPr lang="ru-RU" sz="2600" dirty="0" smtClean="0"/>
              <a:t>исследований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Субсидии </a:t>
            </a:r>
            <a:r>
              <a:rPr lang="ru-RU" sz="2600" dirty="0"/>
              <a:t>инновационным компаниям на </a:t>
            </a:r>
            <a:r>
              <a:rPr lang="ru-RU" sz="2600" dirty="0" smtClean="0"/>
              <a:t>НИОКР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Субсидии бизнес-инкубаторам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Налоговая </a:t>
            </a:r>
            <a:r>
              <a:rPr lang="ru-RU" sz="2600" dirty="0"/>
              <a:t>льгота управляющим компаниям технопарков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Акселерационная </a:t>
            </a:r>
            <a:r>
              <a:rPr lang="ru-RU" sz="2600" dirty="0"/>
              <a:t>программа </a:t>
            </a:r>
            <a:r>
              <a:rPr lang="ru-RU" sz="2600" dirty="0" smtClean="0"/>
              <a:t>А:Старт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Реестр </a:t>
            </a:r>
            <a:r>
              <a:rPr lang="ru-RU" sz="2600" dirty="0"/>
              <a:t>инновационной </a:t>
            </a:r>
            <a:r>
              <a:rPr lang="ru-RU" sz="2600" dirty="0" smtClean="0"/>
              <a:t>продукции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Проведение </a:t>
            </a:r>
            <a:r>
              <a:rPr lang="ru-RU" sz="2600" dirty="0"/>
              <a:t>форумов и выставок: </a:t>
            </a:r>
            <a:br>
              <a:rPr lang="ru-RU" sz="2600" dirty="0"/>
            </a:br>
            <a:r>
              <a:rPr lang="ru-RU" sz="2600" dirty="0" err="1"/>
              <a:t>Технопром</a:t>
            </a:r>
            <a:r>
              <a:rPr lang="ru-RU" sz="2600" dirty="0"/>
              <a:t>, Сибирская венчурная ярмарка и др.</a:t>
            </a:r>
          </a:p>
          <a:p>
            <a:pPr marL="380990" indent="-380990">
              <a:buFontTx/>
              <a:buChar char="-"/>
            </a:pPr>
            <a:endParaRPr lang="ru-RU" sz="2933" dirty="0"/>
          </a:p>
          <a:p>
            <a:pPr marL="380990" indent="-380990">
              <a:buFontTx/>
              <a:buChar char="-"/>
            </a:pPr>
            <a:endParaRPr lang="ru-RU" sz="2933" dirty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92"/>
            <a:ext cx="10515600" cy="715973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+mn-lt"/>
                <a:ea typeface="+mn-ea"/>
                <a:cs typeface="+mn-cs"/>
              </a:rPr>
              <a:t>2018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993531"/>
            <a:ext cx="11084169" cy="480536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400" dirty="0" smtClean="0"/>
              <a:t>Конкурс региональных проектов </a:t>
            </a:r>
            <a:r>
              <a:rPr lang="ru-RU" sz="4400" b="1" dirty="0" smtClean="0"/>
              <a:t>РФФИ.</a:t>
            </a:r>
            <a:r>
              <a:rPr lang="ru-RU" sz="4400" dirty="0" smtClean="0"/>
              <a:t> В 2018 году поддержано 92 новых проекта и 60 продолжающихся проектов на общую сумму </a:t>
            </a:r>
            <a:r>
              <a:rPr lang="ru-RU" sz="4400" b="1" dirty="0" smtClean="0"/>
              <a:t>99 100 000 рублей.</a:t>
            </a:r>
          </a:p>
          <a:p>
            <a:pPr marL="0" indent="0" algn="just">
              <a:buNone/>
            </a:pPr>
            <a:r>
              <a:rPr lang="ru-RU" sz="4400" b="1" dirty="0" smtClean="0"/>
              <a:t>Предоставлены субсидии:</a:t>
            </a:r>
          </a:p>
          <a:p>
            <a:pPr lvl="0" algn="just"/>
            <a:r>
              <a:rPr lang="ru-RU" sz="4400" dirty="0" smtClean="0"/>
              <a:t>Субъектам инновационной деятельности на подготовку, осуществление </a:t>
            </a:r>
            <a:r>
              <a:rPr lang="ru-RU" sz="4400" b="1" dirty="0" err="1" smtClean="0"/>
              <a:t>трансфера</a:t>
            </a:r>
            <a:r>
              <a:rPr lang="ru-RU" sz="4400" b="1" dirty="0" smtClean="0"/>
              <a:t> и коммерциализацию технологий </a:t>
            </a:r>
            <a:r>
              <a:rPr lang="ru-RU" sz="4400" dirty="0" smtClean="0"/>
              <a:t>8 победителям конкурса 2017 года, реализующие инновационные проекты сроком 2 года на общую сумму </a:t>
            </a:r>
            <a:r>
              <a:rPr lang="ru-RU" sz="4400" b="1" dirty="0" smtClean="0"/>
              <a:t>24 млн.рублей.</a:t>
            </a:r>
          </a:p>
          <a:p>
            <a:pPr algn="just"/>
            <a:r>
              <a:rPr lang="ru-RU" sz="4400" dirty="0" smtClean="0"/>
              <a:t>Выделено </a:t>
            </a:r>
            <a:r>
              <a:rPr lang="ru-RU" sz="4400" b="1" dirty="0"/>
              <a:t>10 именных стипендий молодым ученым</a:t>
            </a:r>
            <a:r>
              <a:rPr lang="ru-RU" sz="4400" dirty="0"/>
              <a:t> для проведения перспективных научных исследований и разработок в размере </a:t>
            </a:r>
            <a:r>
              <a:rPr lang="ru-RU" sz="4400" b="1" dirty="0"/>
              <a:t>800 тыс. рублей.</a:t>
            </a:r>
          </a:p>
          <a:p>
            <a:pPr lvl="0" algn="just"/>
            <a:r>
              <a:rPr lang="ru-RU" sz="4400" dirty="0" smtClean="0"/>
              <a:t>Фонду «Научно-технологический парк Новосибирского Академгородка» в размере </a:t>
            </a:r>
            <a:r>
              <a:rPr lang="ru-RU" sz="4400" b="1" dirty="0" smtClean="0"/>
              <a:t>24,3 млн. рублей на возмещение </a:t>
            </a:r>
            <a:r>
              <a:rPr lang="ru-RU" sz="4400" b="1" dirty="0" err="1" smtClean="0"/>
              <a:t>бизнес-инкубаторам</a:t>
            </a:r>
            <a:r>
              <a:rPr lang="ru-RU" sz="4400" b="1" dirty="0" smtClean="0"/>
              <a:t> затрат</a:t>
            </a:r>
            <a:r>
              <a:rPr lang="ru-RU" sz="4400" dirty="0" smtClean="0"/>
              <a:t>, связанных с предоставлением услуг субъектам инновационной деятельности.</a:t>
            </a:r>
          </a:p>
          <a:p>
            <a:pPr lvl="0" algn="just"/>
            <a:r>
              <a:rPr lang="ru-RU" sz="4400" dirty="0" smtClean="0"/>
              <a:t>В 2018 году предоставлена </a:t>
            </a:r>
            <a:r>
              <a:rPr lang="ru-RU" sz="4400" b="1" dirty="0" smtClean="0"/>
              <a:t>субсидия </a:t>
            </a:r>
            <a:r>
              <a:rPr lang="ru-RU" sz="4400" b="1" dirty="0" err="1" smtClean="0"/>
              <a:t>наукограду</a:t>
            </a:r>
            <a:r>
              <a:rPr lang="ru-RU" sz="4400" b="1" dirty="0" smtClean="0"/>
              <a:t> Кольцово</a:t>
            </a:r>
            <a:r>
              <a:rPr lang="ru-RU" sz="4400" dirty="0" smtClean="0"/>
              <a:t> на реализацию мероприятий, способствующих развитию научно-производственного комплекса в размере 38596,4 тыс. рублей </a:t>
            </a:r>
            <a:r>
              <a:rPr lang="ru-RU" sz="4400" b="1" dirty="0" smtClean="0"/>
              <a:t>(областной бюджет - 8491,2 тыс. рублей).</a:t>
            </a:r>
          </a:p>
          <a:p>
            <a:pPr algn="just"/>
            <a:r>
              <a:rPr lang="ru-RU" sz="4400" dirty="0" smtClean="0"/>
              <a:t>Продолжилось </a:t>
            </a:r>
            <a:r>
              <a:rPr lang="ru-RU" sz="4400" b="1" dirty="0" smtClean="0"/>
              <a:t>предоставление налоговой льготы АО «Технопарк Новосибирского Академгородка»</a:t>
            </a:r>
            <a:r>
              <a:rPr lang="ru-RU" sz="4400" dirty="0" smtClean="0"/>
              <a:t> по налогу на имущество организаций (размер льготы составил около 42 млн. рублей).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30" y="386659"/>
            <a:ext cx="11530584" cy="4812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+mj-lt"/>
              </a:rPr>
              <a:t>Конкурсы, проводимые </a:t>
            </a:r>
            <a:r>
              <a:rPr lang="ru-RU" sz="3600" b="1" dirty="0">
                <a:latin typeface="+mj-lt"/>
              </a:rPr>
              <a:t>для </a:t>
            </a:r>
            <a:r>
              <a:rPr lang="ru-RU" sz="3600" b="1" dirty="0" smtClean="0">
                <a:latin typeface="+mj-lt"/>
              </a:rPr>
              <a:t>молодых ученых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230" y="1898144"/>
            <a:ext cx="945593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 Новосибирской области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на ежегодной основе проводит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конкурсы: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именных премий за выдающиеся научные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достижения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именных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стипендий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грантов молодым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ученым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712788" algn="l"/>
              </a:tabLs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совместный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конкурс Правительства Новосибирской области и фонда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РФФИ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364">
            <a:off x="9795163" y="3790819"/>
            <a:ext cx="2074651" cy="22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39" y="265036"/>
            <a:ext cx="11530584" cy="7163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ea typeface="Calibri" panose="020F0502020204030204" pitchFamily="34" charset="0"/>
              </a:rPr>
              <a:t>Перечень направлений научных исследований </a:t>
            </a:r>
            <a:endParaRPr lang="ru-RU" sz="2000" dirty="0"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839" y="902629"/>
            <a:ext cx="1201316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smtClean="0">
                <a:ea typeface="Calibri" panose="020F0502020204030204" pitchFamily="34" charset="0"/>
              </a:rPr>
              <a:t>1</a:t>
            </a:r>
            <a:r>
              <a:rPr lang="ru-RU" sz="1900" dirty="0">
                <a:ea typeface="Calibri" panose="020F0502020204030204" pitchFamily="34" charset="0"/>
              </a:rPr>
              <a:t>. Экономические и гуманитарные </a:t>
            </a:r>
            <a:r>
              <a:rPr lang="ru-RU" sz="1900" dirty="0" smtClean="0">
                <a:ea typeface="Calibri" panose="020F0502020204030204" pitchFamily="34" charset="0"/>
              </a:rPr>
              <a:t>науки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2. Высокотехнологичная медицина, здравоохранение, технологии </a:t>
            </a:r>
            <a:r>
              <a:rPr lang="ru-RU" sz="1900" dirty="0" err="1" smtClean="0">
                <a:ea typeface="Calibri" panose="020F0502020204030204" pitchFamily="34" charset="0"/>
              </a:rPr>
              <a:t>здоровьесбережения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3. Повышение эффективности хранения и переработки сельскохозяйственной продукции, создание безопасных и качественных продуктов </a:t>
            </a:r>
            <a:r>
              <a:rPr lang="ru-RU" sz="1900" dirty="0" smtClean="0">
                <a:ea typeface="Calibri" panose="020F0502020204030204" pitchFamily="34" charset="0"/>
              </a:rPr>
              <a:t>питания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4. Создание новых материалов и технологий для строительства и реконструкции объектов жилищно-коммунального </a:t>
            </a:r>
            <a:r>
              <a:rPr lang="ru-RU" sz="1900" dirty="0" smtClean="0">
                <a:ea typeface="Calibri" panose="020F0502020204030204" pitchFamily="34" charset="0"/>
              </a:rPr>
              <a:t>хозяйства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5. Экология, энергетика, формирование новых источников, способов транспортировки и хранения </a:t>
            </a:r>
            <a:r>
              <a:rPr lang="ru-RU" sz="1900" dirty="0" smtClean="0">
                <a:ea typeface="Calibri" panose="020F0502020204030204" pitchFamily="34" charset="0"/>
              </a:rPr>
              <a:t>энергии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6. Цифровые, интеллектуальные, роботизированные, транспортные </a:t>
            </a:r>
            <a:r>
              <a:rPr lang="ru-RU" sz="1900" dirty="0" smtClean="0">
                <a:ea typeface="Calibri" panose="020F0502020204030204" pitchFamily="34" charset="0"/>
              </a:rPr>
              <a:t>системы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7. Противодействие техногенным, биогенным, социокультурным угрозам, терроризму и идеологическому экстремизму, а также </a:t>
            </a:r>
            <a:r>
              <a:rPr lang="ru-RU" sz="1900" dirty="0" err="1">
                <a:ea typeface="Calibri" panose="020F0502020204030204" pitchFamily="34" charset="0"/>
              </a:rPr>
              <a:t>киберугрозам</a:t>
            </a:r>
            <a:r>
              <a:rPr lang="ru-RU" sz="1900" dirty="0">
                <a:ea typeface="Calibri" panose="020F0502020204030204" pitchFamily="34" charset="0"/>
              </a:rPr>
              <a:t> и иным источникам опасности для общества, экономики и </a:t>
            </a:r>
            <a:r>
              <a:rPr lang="ru-RU" sz="1900" dirty="0" smtClean="0">
                <a:ea typeface="Calibri" panose="020F0502020204030204" pitchFamily="34" charset="0"/>
              </a:rPr>
              <a:t>государства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8. </a:t>
            </a:r>
            <a:r>
              <a:rPr lang="ru-RU" sz="1900" dirty="0" err="1">
                <a:ea typeface="Calibri" panose="020F0502020204030204" pitchFamily="34" charset="0"/>
              </a:rPr>
              <a:t>Аэро</a:t>
            </a:r>
            <a:r>
              <a:rPr lang="ru-RU" sz="1900" dirty="0">
                <a:ea typeface="Calibri" panose="020F0502020204030204" pitchFamily="34" charset="0"/>
              </a:rPr>
              <a:t>- и гидродинамические </a:t>
            </a:r>
            <a:r>
              <a:rPr lang="ru-RU" sz="1900" dirty="0" smtClean="0">
                <a:ea typeface="Calibri" panose="020F0502020204030204" pitchFamily="34" charset="0"/>
              </a:rPr>
              <a:t>технологии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9. Каталитические </a:t>
            </a:r>
            <a:r>
              <a:rPr lang="ru-RU" sz="1900" dirty="0" smtClean="0">
                <a:ea typeface="Calibri" panose="020F0502020204030204" pitchFamily="34" charset="0"/>
              </a:rPr>
              <a:t>технологии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10. Приборостроение, наукоемкое оборудование и </a:t>
            </a:r>
            <a:r>
              <a:rPr lang="ru-RU" sz="1900" dirty="0" smtClean="0">
                <a:ea typeface="Calibri" panose="020F0502020204030204" pitchFamily="34" charset="0"/>
              </a:rPr>
              <a:t>автоматизация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11. Лазерные, плазменные и электронно-лучевые </a:t>
            </a:r>
            <a:r>
              <a:rPr lang="ru-RU" sz="1900" dirty="0" smtClean="0">
                <a:ea typeface="Calibri" panose="020F0502020204030204" pitchFamily="34" charset="0"/>
              </a:rPr>
              <a:t>технологии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12. Исследование недр и природные ресурсы. Рациональная добыча и комплексная переработка полезных ископаемых. Шахтное и горнорудное </a:t>
            </a:r>
            <a:r>
              <a:rPr lang="ru-RU" sz="1900" dirty="0" smtClean="0">
                <a:ea typeface="Calibri" panose="020F0502020204030204" pitchFamily="34" charset="0"/>
              </a:rPr>
              <a:t>оборудование</a:t>
            </a:r>
            <a:endParaRPr lang="ru-RU" sz="1900" dirty="0">
              <a:ea typeface="Calibri" panose="020F0502020204030204" pitchFamily="34" charset="0"/>
            </a:endParaRPr>
          </a:p>
          <a:p>
            <a:pPr indent="342900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>
                <a:ea typeface="Calibri" panose="020F0502020204030204" pitchFamily="34" charset="0"/>
              </a:rPr>
              <a:t>13. Фундаментальные исследования, направленные на обеспечение готовности страны к большим </a:t>
            </a:r>
            <a:r>
              <a:rPr lang="ru-RU" sz="1900" dirty="0" smtClean="0">
                <a:ea typeface="Calibri" panose="020F0502020204030204" pitchFamily="34" charset="0"/>
              </a:rPr>
              <a:t>вызовам</a:t>
            </a:r>
            <a:endParaRPr lang="ru-RU" sz="19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30" y="276051"/>
            <a:ext cx="11530584" cy="87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+mj-lt"/>
              </a:rPr>
              <a:t>Именные премии </a:t>
            </a:r>
            <a:r>
              <a:rPr lang="ru-RU" sz="3200" b="1" dirty="0">
                <a:latin typeface="+mj-lt"/>
              </a:rPr>
              <a:t>Правительства Новосибирской </a:t>
            </a:r>
            <a:r>
              <a:rPr lang="ru-RU" sz="3200" b="1" dirty="0" smtClean="0">
                <a:latin typeface="+mj-lt"/>
              </a:rPr>
              <a:t>области за выдающиеся научные достижения</a:t>
            </a:r>
            <a:endParaRPr lang="ru-RU" sz="4000" b="1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9622"/>
              </p:ext>
            </p:extLst>
          </p:nvPr>
        </p:nvGraphicFramePr>
        <p:xfrm>
          <a:off x="0" y="1301857"/>
          <a:ext cx="12174953" cy="58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305637708"/>
                    </a:ext>
                  </a:extLst>
                </a:gridCol>
                <a:gridCol w="3431005">
                  <a:extLst>
                    <a:ext uri="{9D8B030D-6E8A-4147-A177-3AD203B41FA5}">
                      <a16:colId xmlns:a16="http://schemas.microsoft.com/office/drawing/2014/main" val="2973656891"/>
                    </a:ext>
                  </a:extLst>
                </a:gridCol>
                <a:gridCol w="3350795">
                  <a:extLst>
                    <a:ext uri="{9D8B030D-6E8A-4147-A177-3AD203B41FA5}">
                      <a16:colId xmlns:a16="http://schemas.microsoft.com/office/drawing/2014/main" val="3541257157"/>
                    </a:ext>
                  </a:extLst>
                </a:gridCol>
                <a:gridCol w="3735803">
                  <a:extLst>
                    <a:ext uri="{9D8B030D-6E8A-4147-A177-3AD203B41FA5}">
                      <a16:colId xmlns:a16="http://schemas.microsoft.com/office/drawing/2014/main" val="2054567448"/>
                    </a:ext>
                  </a:extLst>
                </a:gridCol>
              </a:tblGrid>
              <a:tr h="59740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Номинация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«Лучший молодой исследователь»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Номинация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«Лучший молодой изобретатель»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 «Лучший научный руководитель»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1079985"/>
                  </a:ext>
                </a:extLst>
              </a:tr>
              <a:tr h="8382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Количество и сумма предоставления, руб.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</a:t>
                      </a:r>
                      <a:r>
                        <a:rPr lang="ru-RU" sz="1600" baseline="0" dirty="0" smtClean="0"/>
                        <a:t> премий </a:t>
                      </a:r>
                      <a:r>
                        <a:rPr lang="ru-RU" sz="1600" dirty="0" smtClean="0"/>
                        <a:t>по </a:t>
                      </a:r>
                      <a:r>
                        <a:rPr lang="ru-RU" sz="1600" b="1" dirty="0" smtClean="0"/>
                        <a:t>150 000 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 </a:t>
                      </a:r>
                      <a:r>
                        <a:rPr lang="ru-RU" sz="1600" dirty="0" smtClean="0"/>
                        <a:t>премии, в </a:t>
                      </a:r>
                      <a:r>
                        <a:rPr lang="ru-RU" sz="1600" dirty="0" err="1" smtClean="0"/>
                        <a:t>т.ч</a:t>
                      </a:r>
                      <a:r>
                        <a:rPr lang="ru-RU" sz="1600" dirty="0" smtClean="0"/>
                        <a:t>.:</a:t>
                      </a:r>
                    </a:p>
                    <a:p>
                      <a:pPr algn="ctr"/>
                      <a:r>
                        <a:rPr lang="ru-RU" sz="1600" dirty="0" smtClean="0"/>
                        <a:t>1 степень: </a:t>
                      </a:r>
                      <a:r>
                        <a:rPr lang="ru-RU" sz="1600" b="1" dirty="0" smtClean="0"/>
                        <a:t>150 000</a:t>
                      </a:r>
                    </a:p>
                    <a:p>
                      <a:pPr algn="ctr"/>
                      <a:r>
                        <a:rPr lang="ru-RU" sz="1600" dirty="0" smtClean="0"/>
                        <a:t>2 степень: </a:t>
                      </a:r>
                      <a:r>
                        <a:rPr lang="ru-RU" sz="1600" b="1" dirty="0" smtClean="0"/>
                        <a:t>100</a:t>
                      </a:r>
                      <a:r>
                        <a:rPr lang="ru-RU" sz="1600" b="1" baseline="0" dirty="0" smtClean="0"/>
                        <a:t> 000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3 степень: </a:t>
                      </a:r>
                      <a:r>
                        <a:rPr lang="ru-RU" sz="1600" b="1" baseline="0" dirty="0" smtClean="0"/>
                        <a:t>75 000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премии, в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степень: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степень: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степень: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75 000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70126"/>
                  </a:ext>
                </a:extLst>
              </a:tr>
              <a:tr h="13350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к соискателям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дату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подачи заявки: </a:t>
                      </a:r>
                    </a:p>
                    <a:p>
                      <a:pPr marL="0" indent="263525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35 лет 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учные, научно-педагогические работники, имеющие ученую степень кандидата наук </a:t>
                      </a:r>
                    </a:p>
                    <a:p>
                      <a:pPr marL="0" indent="263525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40 лет научные работники, научно-педагогические работники, имеющие степень доктора наук в возрасте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дату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подачи заявки:</a:t>
                      </a: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40 лет научные, научно-педагогические работники, имеющие ученую степень кандидата наук, либо доктора наук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865793"/>
                  </a:ext>
                </a:extLst>
              </a:tr>
              <a:tr h="28253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отбора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соискателей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публикаций в журналах и (или) научных изданиях</a:t>
                      </a: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признание научных достижений экспертным сообществом (конференции, конгрессы, симпозиумы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т.д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участия соискателя в конкурсах научных проектов, определяемый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международный, федеральный, региональный)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авторского права на объект интеллектуальной собственности</a:t>
                      </a: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 соискателя международных патентов и авторских прав</a:t>
                      </a: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признание научных достижений экспертным сообществом (конференции, конгрессы, симпозиумы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т.д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аспирантов, докторантов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работающих под руководством соискателя и опубликовавших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свои статьи в научных журналах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аспирантов, докторантов, работавших под руководством соискателя и защитивших диссертации</a:t>
                      </a: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научно-исследовательских проектов, выполненных с участием аспирантов, докторантов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82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4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30" y="276051"/>
            <a:ext cx="11530584" cy="498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+mj-lt"/>
              </a:rPr>
              <a:t>Именные стипендии </a:t>
            </a:r>
            <a:r>
              <a:rPr lang="ru-RU" sz="3200" b="1" dirty="0">
                <a:latin typeface="+mj-lt"/>
              </a:rPr>
              <a:t>Правительства Новосибирской </a:t>
            </a:r>
            <a:r>
              <a:rPr lang="ru-RU" sz="3200" b="1" dirty="0" smtClean="0">
                <a:latin typeface="+mj-lt"/>
              </a:rPr>
              <a:t>области</a:t>
            </a:r>
            <a:endParaRPr lang="ru-RU" sz="4000" b="1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320" y="1446593"/>
            <a:ext cx="11191353" cy="414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190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Не более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именных стипендий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</a:p>
          <a:p>
            <a:pPr marL="266700">
              <a:lnSpc>
                <a:spcPct val="115000"/>
              </a:lnSpc>
            </a:pPr>
            <a:endParaRPr lang="ru-RU" sz="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190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15 000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рублей ежемесячно (выплаты ежеквартально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66700">
              <a:lnSpc>
                <a:spcPct val="115000"/>
              </a:lnSpc>
            </a:pPr>
            <a:endParaRPr lang="ru-RU" sz="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1905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дату подачи заявки:</a:t>
            </a:r>
          </a:p>
          <a:p>
            <a:pPr marL="266700" indent="1905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аспирант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(со второго года обучения) в возрасте до 35 лет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заявки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1905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докторант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очной формы обучения (начиная с 1 года обучения) в возрасте до 40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</a:pPr>
            <a:endParaRPr lang="ru-RU" sz="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190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отбора: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научный уровень результатов научной работы;</a:t>
            </a:r>
          </a:p>
          <a:p>
            <a:pPr indent="450215">
              <a:lnSpc>
                <a:spcPct val="115000"/>
              </a:lnSpc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опыт участия соискателя в конкурсах научных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проектов (международный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федеральный,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региональный)</a:t>
            </a:r>
          </a:p>
          <a:p>
            <a:pPr indent="450215">
              <a:lnSpc>
                <a:spcPct val="115000"/>
              </a:lnSpc>
            </a:pPr>
            <a:r>
              <a:rPr lang="ru-RU" sz="2000" dirty="0" smtClean="0">
                <a:solidFill>
                  <a:schemeClr val="dk1"/>
                </a:solidFill>
              </a:rPr>
              <a:t>признание </a:t>
            </a:r>
            <a:r>
              <a:rPr lang="ru-RU" sz="2000" dirty="0">
                <a:solidFill>
                  <a:schemeClr val="dk1"/>
                </a:solidFill>
              </a:rPr>
              <a:t>научных достижений экспертным сообществом (конференции, конгрессы, симпозиумы и </a:t>
            </a:r>
            <a:r>
              <a:rPr lang="ru-RU" sz="2000" dirty="0" smtClean="0">
                <a:solidFill>
                  <a:schemeClr val="dk1"/>
                </a:solidFill>
              </a:rPr>
              <a:t>т.д.) </a:t>
            </a:r>
            <a:endParaRPr lang="ru-RU" sz="2000" dirty="0">
              <a:solidFill>
                <a:schemeClr val="dk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755">
            <a:off x="8838626" y="830818"/>
            <a:ext cx="2780034" cy="2990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7" y="1344555"/>
            <a:ext cx="1150896" cy="11508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6987" y="4047868"/>
            <a:ext cx="2295103" cy="22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9230" y="276051"/>
            <a:ext cx="11530584" cy="481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latin typeface="+mj-lt"/>
              </a:rPr>
              <a:t>Гранты Правительства Новосибирской области молодым ученым</a:t>
            </a:r>
            <a:endParaRPr lang="ru-RU" sz="4000" b="1" dirty="0" smtClean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461" y="1399093"/>
            <a:ext cx="98983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 smtClean="0"/>
              <a:t>Гранты предоставляются в целях финансового обеспечения затрат, связанных с выполнением научных (научно-исследовательских) и научно-технических работ и могут использоваться только на цели, указанные в заявке, договоре о предоставлении гранта, и </a:t>
            </a:r>
            <a:r>
              <a:rPr lang="ru-RU" sz="2000" dirty="0"/>
              <a:t>расходоваться на:</a:t>
            </a:r>
          </a:p>
          <a:p>
            <a:pPr indent="361950"/>
            <a:endParaRPr lang="ru-RU" sz="2000" dirty="0"/>
          </a:p>
          <a:p>
            <a:pPr indent="361950"/>
            <a:r>
              <a:rPr lang="ru-RU" sz="2000" dirty="0"/>
              <a:t>1) оплату труда (вознаграждение) руководителю проекта, научному коллективу </a:t>
            </a:r>
            <a:r>
              <a:rPr lang="ru-RU" sz="2000" dirty="0" smtClean="0"/>
              <a:t>проекта</a:t>
            </a:r>
            <a:endParaRPr lang="ru-RU" sz="2000" dirty="0"/>
          </a:p>
          <a:p>
            <a:pPr indent="361950"/>
            <a:r>
              <a:rPr lang="ru-RU" sz="2000" dirty="0"/>
              <a:t>2) приобретение специального оборудования, расходных материалов, комплектующих, необходимых для выполнения </a:t>
            </a:r>
            <a:r>
              <a:rPr lang="ru-RU" sz="2000" dirty="0" smtClean="0"/>
              <a:t>проекта</a:t>
            </a:r>
            <a:endParaRPr lang="ru-RU" sz="2000" dirty="0"/>
          </a:p>
          <a:p>
            <a:pPr indent="361950"/>
            <a:r>
              <a:rPr lang="ru-RU" sz="2000" dirty="0"/>
              <a:t>3) транспортные расходы на поездки, совершаемые в целях реализации </a:t>
            </a:r>
            <a:r>
              <a:rPr lang="ru-RU" sz="2000" dirty="0" smtClean="0"/>
              <a:t>проекта</a:t>
            </a:r>
            <a:endParaRPr lang="ru-RU" sz="2000" dirty="0"/>
          </a:p>
          <a:p>
            <a:pPr indent="361950"/>
            <a:r>
              <a:rPr lang="ru-RU" sz="2000" dirty="0"/>
              <a:t>4) оплату выполнения работ, оказания услуг сторонними организациями, направленных на реализацию </a:t>
            </a:r>
            <a:r>
              <a:rPr lang="ru-RU" sz="2000" dirty="0" smtClean="0"/>
              <a:t>проекта</a:t>
            </a:r>
            <a:endParaRPr lang="ru-RU" sz="2000" dirty="0"/>
          </a:p>
          <a:p>
            <a:pPr indent="361950"/>
            <a:r>
              <a:rPr lang="ru-RU" sz="2000" dirty="0"/>
              <a:t>5) публикации по теме </a:t>
            </a:r>
            <a:r>
              <a:rPr lang="ru-RU" sz="2000" dirty="0" smtClean="0"/>
              <a:t>проекта</a:t>
            </a:r>
            <a:endParaRPr lang="ru-RU" sz="2000" dirty="0"/>
          </a:p>
          <a:p>
            <a:pPr indent="361950"/>
            <a:r>
              <a:rPr lang="ru-RU" sz="2000" dirty="0"/>
              <a:t>6) оплату государственной пошлины на регистрацию интеллектуальной собственности по теме </a:t>
            </a:r>
            <a:r>
              <a:rPr lang="ru-RU" sz="2000" dirty="0" smtClean="0"/>
              <a:t>проекта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071" y="3208199"/>
            <a:ext cx="2062929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9622" y="3088639"/>
            <a:ext cx="955877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 smtClean="0"/>
              <a:t>Размер </a:t>
            </a:r>
            <a:r>
              <a:rPr lang="ru-RU" sz="2000" dirty="0"/>
              <a:t>гранта </a:t>
            </a:r>
            <a:r>
              <a:rPr lang="ru-RU" sz="2000" dirty="0" smtClean="0"/>
              <a:t>не </a:t>
            </a:r>
            <a:r>
              <a:rPr lang="ru-RU" sz="2000" dirty="0"/>
              <a:t>может превышать </a:t>
            </a:r>
            <a:r>
              <a:rPr lang="ru-RU" sz="2000" b="1" dirty="0"/>
              <a:t>500 000 </a:t>
            </a:r>
            <a:r>
              <a:rPr lang="ru-RU" sz="2000" dirty="0" smtClean="0"/>
              <a:t>руб.</a:t>
            </a:r>
            <a:endParaRPr lang="ru-RU" sz="2000" dirty="0"/>
          </a:p>
          <a:p>
            <a:pPr indent="361950"/>
            <a:r>
              <a:rPr lang="ru-RU" sz="2000" dirty="0"/>
              <a:t> </a:t>
            </a:r>
          </a:p>
          <a:p>
            <a:pPr indent="361950"/>
            <a:r>
              <a:rPr lang="ru-RU" sz="2000" dirty="0"/>
              <a:t>Критерии отбора проектов в конкурсе грантов:</a:t>
            </a:r>
          </a:p>
          <a:p>
            <a:pPr indent="361950"/>
            <a:r>
              <a:rPr lang="ru-RU" sz="2000" dirty="0"/>
              <a:t>количество публикаций научного коллектива в журналах и (или) научных изданиях </a:t>
            </a:r>
          </a:p>
          <a:p>
            <a:pPr indent="361950">
              <a:lnSpc>
                <a:spcPct val="115000"/>
              </a:lnSpc>
            </a:pPr>
            <a:r>
              <a:rPr lang="ru-RU" sz="2000" dirty="0"/>
              <a:t>признание научных достижений экспертным сообществом (конференции, конгрессы, симпозиумы и </a:t>
            </a:r>
            <a:r>
              <a:rPr lang="ru-RU" sz="2000" dirty="0" smtClean="0"/>
              <a:t>т.д.) </a:t>
            </a:r>
            <a:endParaRPr lang="ru-RU" sz="2000" dirty="0"/>
          </a:p>
          <a:p>
            <a:pPr indent="361950"/>
            <a:r>
              <a:rPr lang="ru-RU" sz="2000" dirty="0"/>
              <a:t>соответствие плана работ поставленным задачам и обоснованность запрашиваемого объема </a:t>
            </a:r>
            <a:r>
              <a:rPr lang="ru-RU" sz="2000" dirty="0" smtClean="0"/>
              <a:t>финансирования</a:t>
            </a:r>
            <a:endParaRPr lang="ru-RU" sz="2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9230" y="276051"/>
            <a:ext cx="11530584" cy="481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latin typeface="+mj-lt"/>
              </a:rPr>
              <a:t>Гранты Правительства Новосибирской области молодым ученым</a:t>
            </a:r>
            <a:endParaRPr lang="ru-RU" sz="4000" b="1" dirty="0" smtClean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9"/>
          <a:stretch/>
        </p:blipFill>
        <p:spPr>
          <a:xfrm>
            <a:off x="10058401" y="3354966"/>
            <a:ext cx="2152650" cy="28066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76300" y="1301857"/>
            <a:ext cx="10680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/>
              <a:t>Подаются проекты от коллективов численностью до </a:t>
            </a:r>
            <a:r>
              <a:rPr lang="ru-RU" sz="2000" b="1" dirty="0"/>
              <a:t>4</a:t>
            </a:r>
            <a:r>
              <a:rPr lang="ru-RU" sz="2000" dirty="0"/>
              <a:t> человек (аспирантов, докторантов, молодых ученых) в возрасте до </a:t>
            </a:r>
            <a:r>
              <a:rPr lang="ru-RU" sz="2000" b="1" dirty="0"/>
              <a:t>40</a:t>
            </a:r>
            <a:r>
              <a:rPr lang="ru-RU" sz="2000" dirty="0"/>
              <a:t> лет</a:t>
            </a:r>
          </a:p>
          <a:p>
            <a:pPr indent="361950"/>
            <a:endParaRPr lang="ru-RU" sz="2000" dirty="0"/>
          </a:p>
          <a:p>
            <a:pPr indent="361950"/>
            <a:r>
              <a:rPr lang="ru-RU" sz="2000" dirty="0"/>
              <a:t>Руководителем проекта является сотрудник научной или образовательной организации высшего образования, имеющий ученую степень кандидата или доктора наук</a:t>
            </a:r>
          </a:p>
        </p:txBody>
      </p:sp>
    </p:spTree>
    <p:extLst>
      <p:ext uri="{BB962C8B-B14F-4D97-AF65-F5344CB8AC3E}">
        <p14:creationId xmlns:p14="http://schemas.microsoft.com/office/powerpoint/2010/main" val="7736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1381</Words>
  <Application>Microsoft Office PowerPoint</Application>
  <PresentationFormat>Широкоэкранный</PresentationFormat>
  <Paragraphs>201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Меры поддержки, оказываемые Министерством науки и инновационной политики Новосибирской области</vt:lpstr>
      <vt:lpstr>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КООРДИНАЦИОННЫЙ СОВЕТ  при Губернаторе Новосибирской области по вопросам развития Новосибирского научного центра</dc:title>
  <dc:creator>Бочкарев Сергей Валерьевич</dc:creator>
  <cp:lastModifiedBy>Бочкарев Сергей Валерьевич</cp:lastModifiedBy>
  <cp:revision>107</cp:revision>
  <dcterms:created xsi:type="dcterms:W3CDTF">2019-04-29T04:35:11Z</dcterms:created>
  <dcterms:modified xsi:type="dcterms:W3CDTF">2020-03-17T09:19:11Z</dcterms:modified>
</cp:coreProperties>
</file>