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37" r:id="rId2"/>
    <p:sldId id="688" r:id="rId3"/>
    <p:sldId id="683" r:id="rId4"/>
    <p:sldId id="697" r:id="rId5"/>
    <p:sldId id="690" r:id="rId6"/>
    <p:sldId id="691" r:id="rId7"/>
    <p:sldId id="692" r:id="rId8"/>
    <p:sldId id="696" r:id="rId9"/>
    <p:sldId id="694" r:id="rId10"/>
    <p:sldId id="695" r:id="rId11"/>
    <p:sldId id="698" r:id="rId12"/>
    <p:sldId id="699" r:id="rId13"/>
    <p:sldId id="700" r:id="rId14"/>
    <p:sldId id="701" r:id="rId15"/>
    <p:sldId id="702" r:id="rId16"/>
    <p:sldId id="703" r:id="rId17"/>
    <p:sldId id="704" r:id="rId18"/>
    <p:sldId id="681" r:id="rId19"/>
  </p:sldIdLst>
  <p:sldSz cx="9144000" cy="5143500" type="screen16x9"/>
  <p:notesSz cx="9926638" cy="67976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9D7EEE3-A803-4F82-B634-5D27098712F8}">
          <p14:sldIdLst>
            <p14:sldId id="537"/>
            <p14:sldId id="688"/>
            <p14:sldId id="683"/>
            <p14:sldId id="697"/>
            <p14:sldId id="690"/>
            <p14:sldId id="691"/>
            <p14:sldId id="692"/>
            <p14:sldId id="696"/>
            <p14:sldId id="694"/>
            <p14:sldId id="695"/>
            <p14:sldId id="698"/>
            <p14:sldId id="699"/>
            <p14:sldId id="700"/>
            <p14:sldId id="701"/>
            <p14:sldId id="702"/>
            <p14:sldId id="703"/>
            <p14:sldId id="704"/>
            <p14:sldId id="681"/>
          </p14:sldIdLst>
        </p14:section>
        <p14:section name="Раздел без заголовка" id="{71FDA274-1E74-4486-94DF-EDDE429D4A9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975">
          <p15:clr>
            <a:srgbClr val="A4A3A4"/>
          </p15:clr>
        </p15:guide>
        <p15:guide id="2" pos="529">
          <p15:clr>
            <a:srgbClr val="A4A3A4"/>
          </p15:clr>
        </p15:guide>
        <p15:guide id="3" orient="horz" pos="29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  <p15:guide id="3" orient="horz" pos="1831">
          <p15:clr>
            <a:srgbClr val="A4A3A4"/>
          </p15:clr>
        </p15:guide>
        <p15:guide id="4" pos="28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14529C"/>
    <a:srgbClr val="2C4810"/>
    <a:srgbClr val="B80896"/>
    <a:srgbClr val="5CBD03"/>
    <a:srgbClr val="229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533" autoAdjust="0"/>
  </p:normalViewPr>
  <p:slideViewPr>
    <p:cSldViewPr snapToGrid="0">
      <p:cViewPr varScale="1">
        <p:scale>
          <a:sx n="152" d="100"/>
          <a:sy n="152" d="100"/>
        </p:scale>
        <p:origin x="192" y="132"/>
      </p:cViewPr>
      <p:guideLst>
        <p:guide orient="horz" pos="3975"/>
        <p:guide pos="529"/>
        <p:guide orient="horz" pos="2981"/>
      </p:guideLst>
    </p:cSldViewPr>
  </p:slideViewPr>
  <p:outlineViewPr>
    <p:cViewPr varScale="1"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674" y="-84"/>
      </p:cViewPr>
      <p:guideLst>
        <p:guide orient="horz" pos="2674"/>
        <p:guide pos="1942"/>
        <p:guide orient="horz" pos="1831"/>
        <p:guide pos="28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515" cy="341145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040" y="1"/>
            <a:ext cx="4302515" cy="341145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52679767-DB40-462C-BE38-6B07A7CA1196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530"/>
            <a:ext cx="4302515" cy="341145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040" y="6456530"/>
            <a:ext cx="4302515" cy="341145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5114D240-F266-4E3D-B519-7C0B1DE7A5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369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97163" y="515938"/>
            <a:ext cx="4527550" cy="254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512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92247" y="3228771"/>
            <a:ext cx="7940060" cy="305819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4306685" cy="33912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17869" y="0"/>
            <a:ext cx="4306685" cy="33912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6457539"/>
            <a:ext cx="4306685" cy="33912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617869" y="6457539"/>
            <a:ext cx="4306685" cy="33912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27E37E9-F76F-48BB-ABD4-5AA5A46753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36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40CE8E-34AD-4507-9882-B7EDF40694E7}" type="slidenum">
              <a:rPr lang="ru-RU" altLang="ru-RU" sz="1300"/>
              <a:pPr>
                <a:spcBef>
                  <a:spcPct val="0"/>
                </a:spcBef>
              </a:pPr>
              <a:t>1</a:t>
            </a:fld>
            <a:endParaRPr lang="ru-RU" altLang="ru-RU" sz="130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490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10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77448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40CE8E-34AD-4507-9882-B7EDF40694E7}" type="slidenum">
              <a:rPr lang="ru-RU" altLang="ru-RU" sz="1300"/>
              <a:pPr>
                <a:spcBef>
                  <a:spcPct val="0"/>
                </a:spcBef>
              </a:pPr>
              <a:t>11</a:t>
            </a:fld>
            <a:endParaRPr lang="ru-RU" altLang="ru-RU" sz="130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42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12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164431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13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944925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14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5312447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15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058994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16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8897725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17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823481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40CE8E-34AD-4507-9882-B7EDF40694E7}" type="slidenum">
              <a:rPr lang="ru-RU" altLang="ru-RU" sz="1300"/>
              <a:pPr>
                <a:spcBef>
                  <a:spcPct val="0"/>
                </a:spcBef>
              </a:pPr>
              <a:t>18</a:t>
            </a:fld>
            <a:endParaRPr lang="ru-RU" altLang="ru-RU" sz="130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5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40CE8E-34AD-4507-9882-B7EDF40694E7}" type="slidenum">
              <a:rPr lang="ru-RU" altLang="ru-RU" sz="1300"/>
              <a:pPr>
                <a:spcBef>
                  <a:spcPct val="0"/>
                </a:spcBef>
              </a:pPr>
              <a:t>2</a:t>
            </a:fld>
            <a:endParaRPr lang="ru-RU" altLang="ru-RU" sz="130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45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3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7744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4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77448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5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77448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40CE8E-34AD-4507-9882-B7EDF40694E7}" type="slidenum">
              <a:rPr lang="ru-RU" altLang="ru-RU" sz="1300"/>
              <a:pPr>
                <a:spcBef>
                  <a:spcPct val="0"/>
                </a:spcBef>
              </a:pPr>
              <a:t>6</a:t>
            </a:fld>
            <a:endParaRPr lang="ru-RU" altLang="ru-RU" sz="130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456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7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77448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8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7744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04128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23060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41993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60925" indent="-209466" defTabSz="4116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310" algn="l"/>
                <a:tab pos="1326619" algn="l"/>
                <a:tab pos="1989929" algn="l"/>
                <a:tab pos="26532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C88571-EE62-4724-B55E-9DFB59A5DE20}" type="slidenum">
              <a:rPr lang="ru-RU" altLang="ru-RU" sz="1300"/>
              <a:pPr>
                <a:spcBef>
                  <a:spcPct val="0"/>
                </a:spcBef>
              </a:pPr>
              <a:t>9</a:t>
            </a:fld>
            <a:endParaRPr lang="ru-RU" altLang="ru-RU" sz="130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248" y="3228770"/>
            <a:ext cx="7942144" cy="3059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7744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614"/>
            <a:ext cx="7772400" cy="1101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FF2A6-7BB9-4C21-887A-B10AB1A8B9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414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FE47F-D777-4594-A441-FA2B39FB6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599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2" y="1203326"/>
            <a:ext cx="2055813" cy="33924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3326"/>
            <a:ext cx="6019800" cy="33924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A887-49AB-4486-9A8A-A5255C2DC3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1862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2" y="1597026"/>
            <a:ext cx="7770813" cy="11001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58562-E76F-4AD7-A0D2-1D7C4DFF53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595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1DAA5-0C8A-407E-89D4-202AAC984D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976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39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F3AE0-BDED-4055-BD0E-653C3E436A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43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2" y="1203326"/>
            <a:ext cx="4037013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203326"/>
            <a:ext cx="4038600" cy="3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461DF-F00B-45A9-B767-9E1D96B678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906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951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951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A9B65-D618-4F67-AA53-C59347FD31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855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AF45B-4075-42FF-B110-AD83BA0CF3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638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AC36-34B0-4990-A191-27237BBFDE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455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9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D7B01-254C-4D96-9E33-79ED351BBF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319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4C800-D5B3-4109-9773-9DA5363E85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192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1596628"/>
            <a:ext cx="7770813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1" y="4767262"/>
            <a:ext cx="2132013" cy="271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10.2.16</a:t>
            </a:r>
            <a:endParaRPr lang="ru-RU"/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124200" y="4767262"/>
            <a:ext cx="2895600" cy="272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1" y="4767262"/>
            <a:ext cx="2132013" cy="271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503242E-F5A8-4D08-AED6-32F67C8C04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1" y="1203723"/>
            <a:ext cx="8228013" cy="3392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verdana" pitchFamily="34" charset="0"/>
          <a:ea typeface="Microsoft YaHei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verdana" pitchFamily="34" charset="0"/>
          <a:ea typeface="Microsoft YaHei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verdana" pitchFamily="34" charset="0"/>
          <a:ea typeface="Microsoft YaHei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verdana" pitchFamily="34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wmf"/><Relationship Id="rId7" Type="http://schemas.openxmlformats.org/officeDocument/2006/relationships/hyperlink" Target="mailto:Ikarpova@admnsk.ru" TargetMode="External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LBoichenko@admnsk.ru" TargetMode="External"/><Relationship Id="rId11" Type="http://schemas.openxmlformats.org/officeDocument/2006/relationships/image" Target="../media/image13.png"/><Relationship Id="rId5" Type="http://schemas.openxmlformats.org/officeDocument/2006/relationships/hyperlink" Target="mailto:DButorina@admnsk.ru" TargetMode="External"/><Relationship Id="rId10" Type="http://schemas.openxmlformats.org/officeDocument/2006/relationships/image" Target="../media/image12.png"/><Relationship Id="rId4" Type="http://schemas.openxmlformats.org/officeDocument/2006/relationships/hyperlink" Target="https://novo-sibirsk.ru/dep/industry-science/" TargetMode="External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cience.novo-sibirsk.ru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cience.novo-sibirsk.ru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6" descr="fon4x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35"/>
            <a:ext cx="9129713" cy="4944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9144000" cy="445773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57739"/>
            <a:ext cx="9140825" cy="49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" y="1406769"/>
            <a:ext cx="9129712" cy="1691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342900" indent="-342900" algn="ctr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800" b="1" kern="0">
                <a:solidFill>
                  <a:srgbClr val="14529C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ct val="0"/>
              </a:spcAft>
              <a:defRPr/>
            </a:pPr>
            <a:r>
              <a:rPr lang="ru-RU" sz="2800" kern="1200" dirty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Меры поддержки мэрии города Новосибирска</a:t>
            </a:r>
            <a:endParaRPr lang="ru-RU" altLang="ru-RU" sz="2800" kern="1200" dirty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  <a:cs typeface="+mn-cs"/>
            </a:endParaRPr>
          </a:p>
          <a:p>
            <a:pPr>
              <a:spcAft>
                <a:spcPct val="0"/>
              </a:spcAft>
              <a:defRPr/>
            </a:pPr>
            <a:r>
              <a:rPr lang="ru-RU" sz="2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в сфере научной</a:t>
            </a:r>
            <a:r>
              <a:rPr lang="ru-RU" sz="2800" kern="1200" dirty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, научно-технической </a:t>
            </a:r>
          </a:p>
          <a:p>
            <a:pPr>
              <a:spcAft>
                <a:spcPct val="0"/>
              </a:spcAft>
              <a:defRPr/>
            </a:pPr>
            <a:r>
              <a:rPr lang="ru-RU" sz="2800" kern="1200" dirty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и инновационной деятельности 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0" y="3939572"/>
            <a:ext cx="9144000" cy="194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52560" rIns="90000" bIns="4500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altLang="ru-RU" sz="16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201" y="3429231"/>
            <a:ext cx="4992944" cy="91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ru-RU" sz="14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Профорук Елена Владимировна 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ru-RU" sz="1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заместитель начальника управления науки и внедрения научных разработок мэрии города Новосибирска</a:t>
            </a:r>
            <a:endParaRPr lang="ru-RU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1" y="198835"/>
            <a:ext cx="851650" cy="8379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latin typeface="Century Gothic" panose="020B0502020202020204" pitchFamily="34" charset="0"/>
              </a:rPr>
              <a:t>1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429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854892"/>
              </p:ext>
            </p:extLst>
          </p:nvPr>
        </p:nvGraphicFramePr>
        <p:xfrm>
          <a:off x="0" y="723900"/>
          <a:ext cx="9144000" cy="25298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1113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3730487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Критерии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в форме субсидий 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ДПИиП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*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МНиИП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**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Критерии оценки заявок соискателей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актуальность научной работы для городского хозяйства и (или) социальной сферы города Новосибирска;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новизна научной работы для городского хозяйства и (или) социальной сферы города Новосибирска;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степень готовности научной работы для внедрения в городе Новосибирске;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экономическая и (или) социальная эффективность от внедрения результатов научной работы в городе Новосибирске;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наличие патентов и авторских свидетельств по теме научной работы.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количество публикаций научного коллектива по теме проекта в журналах и (или) научных изданиях, в том числе включенных в одну из систем цитирования (библиографических баз): Российский индекс научного цитирования (РИНЦ), </a:t>
                      </a:r>
                      <a:r>
                        <a:rPr lang="ru-RU" sz="1000" b="0" i="0" kern="120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Web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kern="120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kern="120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Science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00" b="0" i="0" kern="120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Scopus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за последние 5 лет;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признание научных достижений научного коллектива экспертным сообществом на научных конференциях, конгрессах, симпозиумах, в выставках, ярмарках всероссийского, международного уровней;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соответствие плана работ поставленным задачам и обоснованность запрашиваемого объема финансирования. </a:t>
                      </a:r>
                      <a:endParaRPr lang="ru-RU" sz="1000" b="0" i="0" kern="1200" dirty="0" smtClean="0">
                        <a:solidFill>
                          <a:srgbClr val="FF0000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Гранты молодым ученым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1" y="3451733"/>
            <a:ext cx="54864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1100" dirty="0" smtClean="0">
                <a:latin typeface="Century Gothic" panose="020B0502020202020204" pitchFamily="34" charset="0"/>
              </a:rPr>
              <a:t>По итогам выполнения научной работы получатели гранта в форме субсидий представляют в </a:t>
            </a:r>
            <a:r>
              <a:rPr lang="ru-RU" sz="1100" dirty="0" err="1" smtClean="0">
                <a:latin typeface="Century Gothic" panose="020B0502020202020204" pitchFamily="34" charset="0"/>
              </a:rPr>
              <a:t>ДПИиП</a:t>
            </a:r>
            <a:r>
              <a:rPr lang="ru-RU" sz="1100" dirty="0" smtClean="0">
                <a:latin typeface="Century Gothic" panose="020B0502020202020204" pitchFamily="34" charset="0"/>
              </a:rPr>
              <a:t> </a:t>
            </a:r>
            <a:r>
              <a:rPr lang="ru-RU" sz="1100" b="1" u="sng" dirty="0" smtClean="0">
                <a:latin typeface="Century Gothic" panose="020B0502020202020204" pitchFamily="34" charset="0"/>
              </a:rPr>
              <a:t>отчетные документы</a:t>
            </a:r>
            <a:r>
              <a:rPr lang="ru-RU" sz="1100" dirty="0" smtClean="0">
                <a:latin typeface="Century Gothic" panose="020B0502020202020204" pitchFamily="34" charset="0"/>
              </a:rPr>
              <a:t>:</a:t>
            </a:r>
          </a:p>
          <a:p>
            <a:pPr marL="171450" indent="-171450" algn="ctr">
              <a:buFont typeface="Wingdings" panose="05000000000000000000" pitchFamily="2" charset="2"/>
              <a:buChar char="§"/>
            </a:pPr>
            <a:r>
              <a:rPr lang="ru-RU" sz="1100" dirty="0" smtClean="0">
                <a:latin typeface="Century Gothic" panose="020B0502020202020204" pitchFamily="34" charset="0"/>
              </a:rPr>
              <a:t>Финансовый отчет</a:t>
            </a:r>
          </a:p>
          <a:p>
            <a:pPr marL="171450" indent="-171450" algn="ctr">
              <a:buFont typeface="Wingdings" panose="05000000000000000000" pitchFamily="2" charset="2"/>
              <a:buChar char="§"/>
            </a:pPr>
            <a:r>
              <a:rPr lang="ru-RU" sz="1100" dirty="0" smtClean="0">
                <a:latin typeface="Century Gothic" panose="020B0502020202020204" pitchFamily="34" charset="0"/>
              </a:rPr>
              <a:t>Научный отчет</a:t>
            </a:r>
          </a:p>
        </p:txBody>
      </p:sp>
      <p:pic>
        <p:nvPicPr>
          <p:cNvPr id="1026" name="Picture 2" descr="C:\Documents and Settings\ikarpova\Рабочий стол\Наполнение МИС\Шаблоны\0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0"/>
          <a:stretch/>
        </p:blipFill>
        <p:spPr bwMode="auto">
          <a:xfrm>
            <a:off x="6340061" y="3370472"/>
            <a:ext cx="2611498" cy="169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866499" y="488189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10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007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6" descr="fon4x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35"/>
            <a:ext cx="9129713" cy="4944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9144000" cy="445773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57739"/>
            <a:ext cx="9140825" cy="49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4288" y="1694335"/>
            <a:ext cx="9129712" cy="1691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342900" indent="-342900" algn="ctr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800" b="1" kern="0">
                <a:solidFill>
                  <a:srgbClr val="14529C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ct val="0"/>
              </a:spcAft>
              <a:defRPr/>
            </a:pPr>
            <a:r>
              <a:rPr lang="ru-RU" sz="2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Предоставление субсидий в сфере инновационной деятельности</a:t>
            </a:r>
            <a:endParaRPr lang="ru-RU" sz="2800" kern="1200" dirty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0" y="3939572"/>
            <a:ext cx="9144000" cy="194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52560" rIns="90000" bIns="4500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altLang="ru-RU" sz="16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1" y="198835"/>
            <a:ext cx="851650" cy="83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306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0" y="1651665"/>
          <a:ext cx="9144001" cy="3474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836863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1690063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1494571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  <a:gridCol w="1122504">
                  <a:extLst>
                    <a:ext uri="{9D8B030D-6E8A-4147-A177-3AD203B41FA5}">
                      <a16:colId xmlns:a16="http://schemas.microsoft.com/office/drawing/2014/main" val="3558130451"/>
                    </a:ext>
                  </a:extLst>
                </a:gridCol>
              </a:tblGrid>
              <a:tr h="447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Направления </a:t>
                      </a:r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возмещения/обеспечения </a:t>
                      </a:r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затрат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Мэрия </a:t>
                      </a:r>
                      <a:endParaRPr lang="ru-RU" sz="1200" b="1" dirty="0" smtClean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г. Новосибирска</a:t>
                      </a:r>
                      <a:endParaRPr lang="ru-RU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Минпромторг НСО</a:t>
                      </a:r>
                      <a:endParaRPr lang="ru-RU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Миннауки</a:t>
                      </a:r>
                    </a:p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НСО</a:t>
                      </a:r>
                      <a:endParaRPr lang="ru-RU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190305"/>
                  </a:ext>
                </a:extLst>
              </a:tr>
              <a:tr h="298518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  <a:defRPr sz="4500">
                          <a:latin typeface="PT_Russia Text"/>
                          <a:ea typeface="PT_Russia Text"/>
                          <a:cs typeface="PT_Russia Text"/>
                          <a:sym typeface="PT_Russia Text"/>
                        </a:defRPr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проведение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Century Gothic" panose="020B0502020202020204" pitchFamily="34" charset="0"/>
                          <a:ea typeface="PT_Russia Text"/>
                          <a:cs typeface="PT_Russia Text"/>
                        </a:rPr>
                        <a:t>НИОКР</a:t>
                      </a:r>
                      <a:endParaRPr lang="ru-RU" sz="1200" b="1" i="1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  <a:tr h="298518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  <a:defRPr sz="4500">
                          <a:latin typeface="PT_Russia Text"/>
                          <a:ea typeface="PT_Russia Text"/>
                          <a:cs typeface="PT_Russia Text"/>
                          <a:sym typeface="PT_Russia Text"/>
                        </a:defRPr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приобретение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нового оборудования</a:t>
                      </a:r>
                      <a:endParaRPr lang="ru-RU" sz="1200" b="1" i="1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 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8054"/>
                  </a:ext>
                </a:extLst>
              </a:tr>
              <a:tr h="298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уплата процентов по кредиту (аккредитиву, займу)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нет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652898"/>
                  </a:ext>
                </a:extLst>
              </a:tr>
              <a:tr h="1164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получение разрешительных документов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(</a:t>
                      </a: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сертификатов,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свидетельств, патентов и др. документов, включая затраты на оплату взносов и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пошлин на регистрацию интеллектуальной собственности, оплату работ (услуг) по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осуществлению патентного поиска, подготовке патентной заявки, проведение исследований и (или) испытаний)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38557"/>
                  </a:ext>
                </a:extLst>
              </a:tr>
              <a:tr h="298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субсидирование части лизинговых платежей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нет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нет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330710"/>
                  </a:ext>
                </a:extLst>
              </a:tr>
              <a:tr h="298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налоговые льготы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нет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нет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903713"/>
                  </a:ext>
                </a:extLst>
              </a:tr>
              <a:tr h="298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приобретение или разработка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специального ПО</a:t>
                      </a:r>
                      <a:endParaRPr lang="ru-RU" sz="120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да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нет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нет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17423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61555"/>
            <a:ext cx="9144000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Направления </a:t>
            </a:r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затрат </a:t>
            </a:r>
            <a:endParaRPr lang="ru-RU" sz="2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45756"/>
            <a:ext cx="914399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ru-RU" sz="12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Глобальная цель </a:t>
            </a:r>
            <a:r>
              <a:rPr lang="ru-RU" sz="12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предоставления финансовой поддержки</a:t>
            </a: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ru-RU" sz="12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Мэрия г. Новосибирска </a:t>
            </a:r>
            <a:r>
              <a:rPr lang="ru-RU" sz="1200" dirty="0">
                <a:latin typeface="Century Gothic" panose="020B0502020202020204" pitchFamily="34" charset="0"/>
              </a:rPr>
              <a:t>─ </a:t>
            </a:r>
            <a:r>
              <a:rPr lang="ru-RU" sz="1200" dirty="0" smtClean="0">
                <a:latin typeface="Century Gothic" panose="020B0502020202020204" pitchFamily="34" charset="0"/>
              </a:rPr>
              <a:t>стимулирование производства инновационной продукции и спроса на инновации для городского хозяйства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ru-RU" sz="12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Минпромторг НСО </a:t>
            </a:r>
            <a:r>
              <a:rPr lang="ru-RU" sz="1200" dirty="0">
                <a:latin typeface="Century Gothic" panose="020B0502020202020204" pitchFamily="34" charset="0"/>
              </a:rPr>
              <a:t>─ </a:t>
            </a:r>
            <a:r>
              <a:rPr lang="ru-RU" sz="1200" dirty="0" err="1" smtClean="0">
                <a:latin typeface="Century Gothic" panose="020B0502020202020204" pitchFamily="34" charset="0"/>
              </a:rPr>
              <a:t>реиндустриализация</a:t>
            </a:r>
            <a:r>
              <a:rPr lang="ru-RU" sz="1200" dirty="0" smtClean="0">
                <a:latin typeface="Century Gothic" panose="020B0502020202020204" pitchFamily="34" charset="0"/>
              </a:rPr>
              <a:t> </a:t>
            </a:r>
            <a:r>
              <a:rPr lang="ru-RU" sz="1200" dirty="0">
                <a:latin typeface="Century Gothic" panose="020B0502020202020204" pitchFamily="34" charset="0"/>
              </a:rPr>
              <a:t>экономики Новосибирской области</a:t>
            </a:r>
            <a:endParaRPr lang="ru-RU" sz="1200" b="1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ru-RU" sz="12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Миннауки НСО </a:t>
            </a:r>
            <a:r>
              <a:rPr lang="ru-RU" sz="1200" dirty="0" smtClean="0">
                <a:latin typeface="Century Gothic" panose="020B0502020202020204" pitchFamily="34" charset="0"/>
              </a:rPr>
              <a:t>─ внедрение разработок новосибирских ученых в экономику города</a:t>
            </a:r>
            <a:endParaRPr lang="ru-RU" sz="1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02238" y="486477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1</a:t>
            </a:r>
            <a:r>
              <a:rPr lang="ru-RU" sz="1100" b="1" dirty="0" smtClean="0">
                <a:latin typeface="Century Gothic" panose="020B0502020202020204" pitchFamily="34" charset="0"/>
              </a:rPr>
              <a:t>2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08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Цель предоставления субсидий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948113"/>
            <a:ext cx="3131127" cy="707886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latin typeface="Century Gothic" panose="020B0502020202020204" pitchFamily="34" charset="0"/>
              </a:rPr>
              <a:t>Цель предоставления субсидий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542500" y="948113"/>
            <a:ext cx="5601499" cy="2862322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     </a:t>
            </a:r>
            <a:r>
              <a:rPr lang="ru-RU" sz="2000" b="1" dirty="0" smtClean="0">
                <a:latin typeface="Century Gothic" panose="020B0502020202020204" pitchFamily="34" charset="0"/>
              </a:rPr>
              <a:t>возмещение затрат </a:t>
            </a:r>
            <a:r>
              <a:rPr lang="ru-RU" sz="2000" dirty="0" smtClean="0">
                <a:latin typeface="Century Gothic" panose="020B0502020202020204" pitchFamily="34" charset="0"/>
              </a:rPr>
              <a:t>в связи с: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созданием новой продукции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созданием/применением/модернизацией существующих способов (технологий)производства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применением структурных, финансово-экономических, кадровых, информационных и иных инноваций (нововведений)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175887" y="948113"/>
            <a:ext cx="3666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─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5838"/>
            <a:ext cx="2200656" cy="121766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656" y="3925838"/>
            <a:ext cx="1847929" cy="12176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998" y="3923247"/>
            <a:ext cx="1627001" cy="12202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585" y="3923246"/>
            <a:ext cx="1841412" cy="12202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524" y="3923246"/>
            <a:ext cx="1913324" cy="12202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811089" y="4881888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1</a:t>
            </a:r>
            <a:r>
              <a:rPr lang="ru-RU" sz="1100" b="1" dirty="0" smtClean="0">
                <a:latin typeface="Century Gothic" panose="020B0502020202020204" pitchFamily="34" charset="0"/>
              </a:rPr>
              <a:t>3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43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К</a:t>
            </a: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атегории участников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760" y="1122065"/>
            <a:ext cx="1688175" cy="707886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latin typeface="Century Gothic" panose="020B0502020202020204" pitchFamily="34" charset="0"/>
              </a:rPr>
              <a:t>Категории участников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212256" y="1108113"/>
            <a:ext cx="6732639" cy="3785652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latin typeface="Century Gothic" panose="020B0502020202020204" pitchFamily="34" charset="0"/>
              </a:rPr>
              <a:t>юридические лица </a:t>
            </a:r>
            <a:r>
              <a:rPr lang="ru-RU" sz="2000" dirty="0" smtClean="0">
                <a:latin typeface="Century Gothic" panose="020B0502020202020204" pitchFamily="34" charset="0"/>
              </a:rPr>
              <a:t>(за исключением государственных (муниципальных) учреждений), являющиеся коммерческими организациями, и </a:t>
            </a:r>
            <a:r>
              <a:rPr lang="ru-RU" sz="2000" b="1" dirty="0" smtClean="0">
                <a:latin typeface="Century Gothic" panose="020B0502020202020204" pitchFamily="34" charset="0"/>
              </a:rPr>
              <a:t>индивидуальные предприниматели</a:t>
            </a:r>
            <a:r>
              <a:rPr lang="ru-RU" sz="2000" i="1" dirty="0" smtClean="0">
                <a:latin typeface="Century Gothic" panose="020B0502020202020204" pitchFamily="34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осуществляющие инновационную деятельность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зарегистрированные на территории города Новосибирска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latin typeface="Century Gothic" panose="020B0502020202020204" pitchFamily="34" charset="0"/>
              </a:rPr>
              <a:t>о</a:t>
            </a:r>
            <a:r>
              <a:rPr lang="ru-RU" sz="2000" dirty="0" smtClean="0">
                <a:latin typeface="Century Gothic" panose="020B0502020202020204" pitchFamily="34" charset="0"/>
              </a:rPr>
              <a:t>тносящиеся к категории субъектов малого и среднего предпринимательства (в случае участия в номинации «Поддержка организаций, осуществляющих инновационную деятельность») 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89289" y="1343291"/>
            <a:ext cx="3666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 smtClean="0">
                <a:latin typeface="Century Gothic" panose="020B0502020202020204" pitchFamily="34" charset="0"/>
              </a:rPr>
              <a:t>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06433" y="488189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1</a:t>
            </a:r>
            <a:r>
              <a:rPr lang="ru-RU" sz="1100" b="1" dirty="0" smtClean="0">
                <a:latin typeface="Century Gothic" panose="020B0502020202020204" pitchFamily="34" charset="0"/>
              </a:rPr>
              <a:t>4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93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0" y="723900"/>
          <a:ext cx="9144000" cy="4419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291781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3185651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1666568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86375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Century Gothic" panose="020B0502020202020204" pitchFamily="34" charset="0"/>
                        </a:rPr>
                        <a:t>Направления возмещения затрат</a:t>
                      </a:r>
                      <a:endParaRPr lang="ru-RU" sz="2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Century Gothic" panose="020B0502020202020204" pitchFamily="34" charset="0"/>
                        </a:rPr>
                        <a:t>Размер возмещения затрат</a:t>
                      </a:r>
                      <a:endParaRPr lang="ru-RU" sz="2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 Gothic" panose="020B0502020202020204" pitchFamily="34" charset="0"/>
                        </a:rPr>
                        <a:t>Период понесенных затрат</a:t>
                      </a:r>
                      <a:endParaRPr lang="ru-RU" sz="18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128352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entury Gothic" panose="020B0502020202020204" pitchFamily="34" charset="0"/>
                        </a:rPr>
                        <a:t>Затраты на проведение НИОКР, получение разрешительных документов, разработку (покупку) ПО </a:t>
                      </a:r>
                      <a:endParaRPr lang="ru-RU" sz="2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entury Gothic" panose="020B0502020202020204" pitchFamily="34" charset="0"/>
                        </a:rPr>
                        <a:t>50 %</a:t>
                      </a:r>
                      <a:endParaRPr lang="ru-RU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entury Gothic" panose="020B0502020202020204" pitchFamily="34" charset="0"/>
                        </a:rPr>
                        <a:t>24 месяцев</a:t>
                      </a:r>
                      <a:r>
                        <a:rPr lang="ru-RU" sz="18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endParaRPr lang="ru-RU" sz="180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ru-RU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  <a:tr h="116412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entury Gothic" panose="020B0502020202020204" pitchFamily="34" charset="0"/>
                        </a:rPr>
                        <a:t>Затраты на уплату процентов по кредиту (аккредитиву, займу)</a:t>
                      </a:r>
                      <a:endParaRPr lang="ru-RU" sz="2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entury Gothic" panose="020B0502020202020204" pitchFamily="34" charset="0"/>
                        </a:rPr>
                        <a:t>2/3</a:t>
                      </a:r>
                      <a:r>
                        <a:rPr lang="ru-RU" sz="1800" baseline="0" dirty="0" smtClean="0">
                          <a:latin typeface="Century Gothic" panose="020B0502020202020204" pitchFamily="34" charset="0"/>
                        </a:rPr>
                        <a:t> действующей на каждую дату расчетного периода ключевой ставки ЦБ РФ, но не более 50 %</a:t>
                      </a:r>
                      <a:endParaRPr lang="ru-RU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entury Gothic" panose="020B0502020202020204" pitchFamily="34" charset="0"/>
                        </a:rPr>
                        <a:t>12 месяцев</a:t>
                      </a:r>
                      <a:r>
                        <a:rPr lang="ru-RU" sz="18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endParaRPr lang="ru-RU" sz="180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ru-RU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8054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entury Gothic" panose="020B0502020202020204" pitchFamily="34" charset="0"/>
                        </a:rPr>
                        <a:t>Затраты на приобретение</a:t>
                      </a:r>
                      <a:r>
                        <a:rPr lang="ru-RU" sz="2000" baseline="0" dirty="0" smtClean="0">
                          <a:latin typeface="Century Gothic" panose="020B0502020202020204" pitchFamily="34" charset="0"/>
                        </a:rPr>
                        <a:t> (изготовление) нового оборудования</a:t>
                      </a:r>
                      <a:endParaRPr lang="ru-RU" sz="2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entury Gothic" panose="020B0502020202020204" pitchFamily="34" charset="0"/>
                        </a:rPr>
                        <a:t>70 – 50 %</a:t>
                      </a:r>
                      <a:endParaRPr lang="ru-RU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entury Gothic" panose="020B0502020202020204" pitchFamily="34" charset="0"/>
                        </a:rPr>
                        <a:t>12 месяцев</a:t>
                      </a:r>
                      <a:r>
                        <a:rPr lang="ru-RU" sz="18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endParaRPr lang="ru-RU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65289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02240" y="488189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1</a:t>
            </a:r>
            <a:r>
              <a:rPr lang="ru-RU" sz="1100" b="1" dirty="0" smtClean="0">
                <a:latin typeface="Century Gothic" panose="020B0502020202020204" pitchFamily="34" charset="0"/>
              </a:rPr>
              <a:t>5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37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08257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Суммы субсидий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0" y="905371"/>
          <a:ext cx="9144000" cy="412531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6850626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2293374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</a:tblGrid>
              <a:tr h="7320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entury Gothic" panose="020B0502020202020204" pitchFamily="34" charset="0"/>
                        </a:rPr>
                        <a:t>Номинация</a:t>
                      </a:r>
                      <a:endParaRPr lang="ru-RU" sz="20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entury Gothic" panose="020B0502020202020204" pitchFamily="34" charset="0"/>
                        </a:rPr>
                        <a:t>Макс.  размер субсидии</a:t>
                      </a:r>
                      <a:endParaRPr lang="ru-RU" sz="20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1179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entury Gothic" panose="020B0502020202020204" pitchFamily="34" charset="0"/>
                        </a:rPr>
                        <a:t>Поддержка </a:t>
                      </a:r>
                      <a:r>
                        <a:rPr lang="ru-RU" sz="2000" dirty="0">
                          <a:effectLst/>
                          <a:latin typeface="Century Gothic" panose="020B0502020202020204" pitchFamily="34" charset="0"/>
                        </a:rPr>
                        <a:t>организаций, внедряющих </a:t>
                      </a:r>
                      <a:r>
                        <a:rPr lang="ru-RU" sz="2000" u="sng" dirty="0">
                          <a:effectLst/>
                          <a:latin typeface="Century Gothic" panose="020B0502020202020204" pitchFamily="34" charset="0"/>
                        </a:rPr>
                        <a:t>инновации</a:t>
                      </a:r>
                      <a:r>
                        <a:rPr lang="ru-RU" sz="2000" dirty="0">
                          <a:effectLst/>
                          <a:latin typeface="Century Gothic" panose="020B0502020202020204" pitchFamily="34" charset="0"/>
                        </a:rPr>
                        <a:t> в собственную </a:t>
                      </a:r>
                      <a:r>
                        <a:rPr lang="ru-RU" sz="2000" dirty="0" smtClean="0">
                          <a:effectLst/>
                          <a:latin typeface="Century Gothic" panose="020B0502020202020204" pitchFamily="34" charset="0"/>
                        </a:rPr>
                        <a:t>деятельность</a:t>
                      </a:r>
                      <a:r>
                        <a:rPr lang="ru-RU" sz="20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2000" u="sng" dirty="0" smtClean="0">
                          <a:effectLst/>
                          <a:latin typeface="Century Gothic" panose="020B0502020202020204" pitchFamily="34" charset="0"/>
                        </a:rPr>
                        <a:t>для </a:t>
                      </a:r>
                      <a:r>
                        <a:rPr lang="ru-RU" sz="2000" u="sng" dirty="0">
                          <a:effectLst/>
                          <a:latin typeface="Century Gothic" panose="020B0502020202020204" pitchFamily="34" charset="0"/>
                        </a:rPr>
                        <a:t>решения вопросов городского хозяйства, социальной сферы </a:t>
                      </a:r>
                      <a:r>
                        <a:rPr lang="ru-RU" sz="2000" u="sng" dirty="0" smtClean="0">
                          <a:effectLst/>
                          <a:latin typeface="Century Gothic" panose="020B0502020202020204" pitchFamily="34" charset="0"/>
                        </a:rPr>
                        <a:t>города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b="1" u="sng" dirty="0" smtClean="0">
                          <a:latin typeface="Century Gothic" panose="020B0502020202020204" pitchFamily="34" charset="0"/>
                        </a:rPr>
                        <a:t>5,0 млн. рублей</a:t>
                      </a:r>
                      <a:endParaRPr lang="ru-RU" sz="2000" b="1" u="sng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  <a:tr h="1362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entury Gothic" panose="020B0502020202020204" pitchFamily="34" charset="0"/>
                        </a:rPr>
                        <a:t>Поддержка </a:t>
                      </a:r>
                      <a:r>
                        <a:rPr lang="ru-RU" sz="2000" dirty="0">
                          <a:effectLst/>
                          <a:latin typeface="Century Gothic" panose="020B0502020202020204" pitchFamily="34" charset="0"/>
                        </a:rPr>
                        <a:t>организаций, осуществляющих </a:t>
                      </a:r>
                      <a:r>
                        <a:rPr lang="ru-RU" sz="2000" u="sng" dirty="0">
                          <a:effectLst/>
                          <a:latin typeface="Century Gothic" panose="020B0502020202020204" pitchFamily="34" charset="0"/>
                        </a:rPr>
                        <a:t>производство инновационной </a:t>
                      </a:r>
                      <a:r>
                        <a:rPr lang="ru-RU" sz="2000" i="0" u="sng" dirty="0">
                          <a:effectLst/>
                          <a:latin typeface="Century Gothic" panose="020B0502020202020204" pitchFamily="34" charset="0"/>
                        </a:rPr>
                        <a:t>продукции </a:t>
                      </a:r>
                      <a:r>
                        <a:rPr lang="ru-RU" sz="2000" i="0" u="none" dirty="0">
                          <a:effectLst/>
                          <a:latin typeface="Century Gothic" panose="020B0502020202020204" pitchFamily="34" charset="0"/>
                        </a:rPr>
                        <a:t>(работ, услуг) </a:t>
                      </a:r>
                      <a:r>
                        <a:rPr lang="ru-RU" sz="2000" i="0" u="sng" dirty="0">
                          <a:effectLst/>
                          <a:latin typeface="Century Gothic" panose="020B0502020202020204" pitchFamily="34" charset="0"/>
                        </a:rPr>
                        <a:t>для решения вопросов городского хозяйства, социальной сферы </a:t>
                      </a:r>
                      <a:r>
                        <a:rPr lang="ru-RU" sz="2000" i="0" u="sng" dirty="0" smtClean="0">
                          <a:effectLst/>
                          <a:latin typeface="Century Gothic" panose="020B0502020202020204" pitchFamily="34" charset="0"/>
                        </a:rPr>
                        <a:t>города</a:t>
                      </a:r>
                      <a:endParaRPr lang="ru-RU" sz="2000" i="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b="1" u="sng" dirty="0" smtClean="0">
                          <a:latin typeface="Century Gothic" panose="020B0502020202020204" pitchFamily="34" charset="0"/>
                        </a:rPr>
                        <a:t>2,0</a:t>
                      </a:r>
                      <a:r>
                        <a:rPr lang="ru-RU" sz="2000" b="1" u="sng" baseline="0" dirty="0" smtClean="0">
                          <a:latin typeface="Century Gothic" panose="020B0502020202020204" pitchFamily="34" charset="0"/>
                        </a:rPr>
                        <a:t> млн. рублей</a:t>
                      </a:r>
                      <a:endParaRPr lang="ru-RU" sz="2000" b="1" u="sng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8054"/>
                  </a:ext>
                </a:extLst>
              </a:tr>
              <a:tr h="851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entury Gothic" panose="020B0502020202020204" pitchFamily="34" charset="0"/>
                        </a:rPr>
                        <a:t>Поддержка </a:t>
                      </a:r>
                      <a:r>
                        <a:rPr lang="ru-RU" sz="2000" dirty="0">
                          <a:effectLst/>
                          <a:latin typeface="Century Gothic" panose="020B0502020202020204" pitchFamily="34" charset="0"/>
                        </a:rPr>
                        <a:t>организаций, осуществляющих инновационную </a:t>
                      </a:r>
                      <a:r>
                        <a:rPr lang="ru-RU" sz="2000" dirty="0" smtClean="0">
                          <a:effectLst/>
                          <a:latin typeface="Century Gothic" panose="020B0502020202020204" pitchFamily="34" charset="0"/>
                        </a:rPr>
                        <a:t>деятельность</a:t>
                      </a:r>
                      <a:endParaRPr lang="ru-RU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sng" dirty="0" smtClean="0">
                          <a:latin typeface="Century Gothic" panose="020B0502020202020204" pitchFamily="34" charset="0"/>
                        </a:rPr>
                        <a:t>1,0</a:t>
                      </a:r>
                      <a:r>
                        <a:rPr lang="ru-RU" sz="2000" b="1" u="sng" baseline="0" dirty="0" smtClean="0">
                          <a:latin typeface="Century Gothic" panose="020B0502020202020204" pitchFamily="34" charset="0"/>
                        </a:rPr>
                        <a:t> млн. рублей</a:t>
                      </a:r>
                      <a:endParaRPr lang="ru-RU" sz="2000" b="1" u="sng" dirty="0" smtClean="0">
                        <a:latin typeface="Century Gothic" panose="020B0502020202020204" pitchFamily="34" charset="0"/>
                      </a:endParaRPr>
                    </a:p>
                    <a:p>
                      <a:endParaRPr lang="ru-RU" sz="2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65289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02240" y="4756842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1</a:t>
            </a:r>
            <a:r>
              <a:rPr lang="ru-RU" sz="1100" b="1" dirty="0" smtClean="0">
                <a:latin typeface="Century Gothic" panose="020B0502020202020204" pitchFamily="34" charset="0"/>
              </a:rPr>
              <a:t>6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09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86082"/>
            <a:ext cx="9144000" cy="107721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Показатели результативности организаций, получивших субсидии в 2019 году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4869" y="1377984"/>
            <a:ext cx="1688175" cy="400110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ru-RU" sz="2000" b="1" dirty="0" smtClean="0"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11" y="1504748"/>
            <a:ext cx="41262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Общая </a:t>
            </a:r>
            <a:r>
              <a:rPr lang="ru-RU" b="1" dirty="0">
                <a:latin typeface="Century Gothic" panose="020B0502020202020204" pitchFamily="34" charset="0"/>
              </a:rPr>
              <a:t>сумма </a:t>
            </a:r>
            <a:r>
              <a:rPr lang="ru-RU" b="1" dirty="0" smtClean="0">
                <a:latin typeface="Century Gothic" panose="020B0502020202020204" pitchFamily="34" charset="0"/>
              </a:rPr>
              <a:t>предоставленных субсидий</a:t>
            </a:r>
            <a:r>
              <a:rPr lang="ru-RU" dirty="0" smtClean="0">
                <a:latin typeface="Century Gothic" panose="020B0502020202020204" pitchFamily="34" charset="0"/>
              </a:rPr>
              <a:t> </a:t>
            </a:r>
            <a:r>
              <a:rPr lang="ru-RU" dirty="0">
                <a:latin typeface="Century Gothic" panose="020B0502020202020204" pitchFamily="34" charset="0"/>
              </a:rPr>
              <a:t>из бюджета города </a:t>
            </a:r>
            <a:r>
              <a:rPr lang="ru-RU" dirty="0" smtClean="0">
                <a:latin typeface="Century Gothic" panose="020B0502020202020204" pitchFamily="34" charset="0"/>
              </a:rPr>
              <a:t>субъектам </a:t>
            </a:r>
            <a:r>
              <a:rPr lang="ru-RU" dirty="0">
                <a:latin typeface="Century Gothic" panose="020B0502020202020204" pitchFamily="34" charset="0"/>
              </a:rPr>
              <a:t>инновационной </a:t>
            </a:r>
            <a:r>
              <a:rPr lang="ru-RU" dirty="0" smtClean="0">
                <a:latin typeface="Century Gothic" panose="020B0502020202020204" pitchFamily="34" charset="0"/>
              </a:rPr>
              <a:t>деятельности </a:t>
            </a:r>
            <a:r>
              <a:rPr lang="ru-RU" b="1" dirty="0" smtClean="0">
                <a:latin typeface="Century Gothic" panose="020B0502020202020204" pitchFamily="34" charset="0"/>
              </a:rPr>
              <a:t>в </a:t>
            </a:r>
            <a:r>
              <a:rPr lang="ru-RU" b="1" dirty="0">
                <a:latin typeface="Century Gothic" panose="020B0502020202020204" pitchFamily="34" charset="0"/>
              </a:rPr>
              <a:t>2019 году</a:t>
            </a:r>
            <a:r>
              <a:rPr lang="ru-RU" dirty="0">
                <a:latin typeface="Century Gothic" panose="020B0502020202020204" pitchFamily="34" charset="0"/>
              </a:rPr>
              <a:t>, составила </a:t>
            </a:r>
            <a:r>
              <a:rPr lang="ru-RU" b="1" dirty="0" smtClean="0">
                <a:latin typeface="Century Gothic" panose="020B0502020202020204" pitchFamily="34" charset="0"/>
              </a:rPr>
              <a:t>9,0 млн. рублей</a:t>
            </a:r>
            <a:r>
              <a:rPr lang="ru-RU" b="1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35361" y="1334651"/>
            <a:ext cx="4650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474228"/>
            <a:ext cx="4454525" cy="2841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конец 2019 года предприятия, получившие субсидии, ожидали:</a:t>
            </a:r>
          </a:p>
          <a:p>
            <a:pPr indent="450215">
              <a:lnSpc>
                <a:spcPct val="107000"/>
              </a:lnSpc>
            </a:pPr>
            <a:endParaRPr lang="ru-RU" sz="500" dirty="0" smtClean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 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суммарной выручки от продажи продукции (работ, услуг) по отношению к 2018 году на </a:t>
            </a:r>
            <a:r>
              <a:rPr lang="ru-RU" b="1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</a:t>
            </a:r>
            <a:r>
              <a:rPr lang="en-US" b="1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b="1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 </a:t>
            </a:r>
            <a:endParaRPr lang="ru-RU" sz="5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внедрение </a:t>
            </a:r>
            <a:r>
              <a:rPr lang="ru-RU" b="1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видов новой </a:t>
            </a:r>
            <a:r>
              <a:rPr lang="ru-RU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прошедшей </a:t>
            </a:r>
            <a:r>
              <a:rPr lang="ru-RU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значительную 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модернизацию) </a:t>
            </a:r>
            <a:r>
              <a:rPr lang="ru-RU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продукции</a:t>
            </a:r>
            <a:endParaRPr lang="ru-RU" b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5400000">
            <a:off x="2926949" y="2964359"/>
            <a:ext cx="2964942" cy="4571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32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06433" y="4899882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1</a:t>
            </a:r>
            <a:r>
              <a:rPr lang="ru-RU" sz="1100" b="1" dirty="0" smtClean="0">
                <a:latin typeface="Century Gothic" panose="020B0502020202020204" pitchFamily="34" charset="0"/>
              </a:rPr>
              <a:t>7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8997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9144000" cy="4822723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57739"/>
            <a:ext cx="9140825" cy="49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-1" y="456961"/>
            <a:ext cx="9140824" cy="113877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СПАСИБО ЗА ВНИМАНИЕ!</a:t>
            </a:r>
          </a:p>
          <a:p>
            <a:pPr algn="ctr">
              <a:defRPr/>
            </a:pPr>
            <a:endParaRPr lang="ru-RU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87298" y="1897027"/>
            <a:ext cx="3701844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dirty="0" err="1" smtClean="0">
                <a:latin typeface="Century Gothic" panose="020B0502020202020204" pitchFamily="34" charset="0"/>
              </a:rPr>
              <a:t>УНиВНР</a:t>
            </a:r>
            <a:r>
              <a:rPr lang="ru-RU" sz="1100" dirty="0" smtClean="0">
                <a:latin typeface="Century Gothic" panose="020B0502020202020204" pitchFamily="34" charset="0"/>
              </a:rPr>
              <a:t> мэрии г. Новосибирска</a:t>
            </a:r>
          </a:p>
          <a:p>
            <a:pPr>
              <a:defRPr/>
            </a:pPr>
            <a:endParaRPr lang="ru-RU" sz="6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ru-RU" sz="1000" dirty="0" smtClean="0">
                <a:latin typeface="Century Gothic" panose="020B0502020202020204" pitchFamily="34" charset="0"/>
              </a:rPr>
              <a:t>         </a:t>
            </a:r>
            <a:r>
              <a:rPr lang="en-US" sz="1000" dirty="0" smtClean="0">
                <a:latin typeface="Century Gothic" panose="020B0502020202020204" pitchFamily="34" charset="0"/>
                <a:hlinkClick r:id="rId4"/>
              </a:rPr>
              <a:t>https</a:t>
            </a:r>
            <a:r>
              <a:rPr lang="en-US" sz="1000" dirty="0">
                <a:latin typeface="Century Gothic" panose="020B0502020202020204" pitchFamily="34" charset="0"/>
                <a:hlinkClick r:id="rId4"/>
              </a:rPr>
              <a:t>://novo-sibirsk.ru/dep/industry-science</a:t>
            </a:r>
            <a:r>
              <a:rPr lang="en-US" sz="1000" dirty="0" smtClean="0">
                <a:latin typeface="Century Gothic" panose="020B0502020202020204" pitchFamily="34" charset="0"/>
                <a:hlinkClick r:id="rId4"/>
              </a:rPr>
              <a:t>/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endParaRPr lang="ru-RU" sz="6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ru-RU" sz="1000" dirty="0" smtClean="0">
                <a:latin typeface="Century Gothic" panose="020B0502020202020204" pitchFamily="34" charset="0"/>
              </a:rPr>
              <a:t>         + (383) 227 55 85</a:t>
            </a:r>
          </a:p>
          <a:p>
            <a:pPr>
              <a:defRPr/>
            </a:pPr>
            <a:endParaRPr lang="ru-RU" sz="10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ru-RU" sz="1000" dirty="0" smtClean="0">
                <a:latin typeface="Century Gothic" panose="020B0502020202020204" pitchFamily="34" charset="0"/>
              </a:rPr>
              <a:t>По вопросам предоставления субсидий:</a:t>
            </a:r>
          </a:p>
          <a:p>
            <a:pPr>
              <a:defRPr/>
            </a:pPr>
            <a:r>
              <a:rPr lang="ru-RU" sz="1000" dirty="0" smtClean="0">
                <a:latin typeface="Century Gothic" panose="020B0502020202020204" pitchFamily="34" charset="0"/>
              </a:rPr>
              <a:t>         </a:t>
            </a:r>
            <a:r>
              <a:rPr lang="en-US" sz="1000" dirty="0" smtClean="0">
                <a:latin typeface="Century Gothic" panose="020B0502020202020204" pitchFamily="34" charset="0"/>
              </a:rPr>
              <a:t> </a:t>
            </a:r>
          </a:p>
          <a:p>
            <a:pPr>
              <a:defRPr/>
            </a:pPr>
            <a:r>
              <a:rPr lang="en-US" sz="1000" dirty="0" smtClean="0">
                <a:latin typeface="Century Gothic" panose="020B0502020202020204" pitchFamily="34" charset="0"/>
              </a:rPr>
              <a:t>         </a:t>
            </a:r>
            <a:r>
              <a:rPr lang="ru-RU" sz="1000" dirty="0" smtClean="0">
                <a:latin typeface="Century Gothic" panose="020B0502020202020204" pitchFamily="34" charset="0"/>
              </a:rPr>
              <a:t>+ (383) 227 55 76            </a:t>
            </a:r>
            <a:r>
              <a:rPr lang="en-US" sz="1000" dirty="0" smtClean="0">
                <a:latin typeface="Century Gothic" panose="020B0502020202020204" pitchFamily="34" charset="0"/>
                <a:hlinkClick r:id="rId5"/>
              </a:rPr>
              <a:t>DButorina@admnsk.ru</a:t>
            </a:r>
            <a:r>
              <a:rPr lang="en-US" sz="1000" dirty="0" smtClean="0">
                <a:latin typeface="Century Gothic" panose="020B0502020202020204" pitchFamily="34" charset="0"/>
              </a:rPr>
              <a:t> </a:t>
            </a:r>
          </a:p>
          <a:p>
            <a:pPr>
              <a:defRPr/>
            </a:pPr>
            <a:endParaRPr lang="en-US" sz="10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ru-RU" sz="1000" dirty="0" smtClean="0">
                <a:latin typeface="Century Gothic" panose="020B0502020202020204" pitchFamily="34" charset="0"/>
              </a:rPr>
              <a:t>По вопросам предоставления грантов и премий</a:t>
            </a:r>
            <a:r>
              <a:rPr lang="ru-RU" sz="1000" dirty="0">
                <a:latin typeface="Century Gothic" panose="020B0502020202020204" pitchFamily="34" charset="0"/>
              </a:rPr>
              <a:t>: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endParaRPr lang="ru-RU" sz="1000" dirty="0" smtClean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ru-RU" sz="1000" dirty="0" smtClean="0">
                <a:latin typeface="Century Gothic" panose="020B0502020202020204" pitchFamily="34" charset="0"/>
              </a:rPr>
              <a:t>         + (383) 227 55 84, 227 55 74</a:t>
            </a:r>
          </a:p>
          <a:p>
            <a:pPr>
              <a:defRPr/>
            </a:pPr>
            <a:endParaRPr lang="ru-RU" sz="1000" dirty="0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US" sz="1000" dirty="0" smtClean="0">
                <a:latin typeface="Century Gothic" panose="020B0502020202020204" pitchFamily="34" charset="0"/>
              </a:rPr>
              <a:t>       </a:t>
            </a:r>
            <a:r>
              <a:rPr lang="en-US" sz="1000" dirty="0">
                <a:latin typeface="Century Gothic" panose="020B0502020202020204" pitchFamily="34" charset="0"/>
              </a:rPr>
              <a:t> </a:t>
            </a:r>
            <a:r>
              <a:rPr lang="en-US" sz="1000" dirty="0" smtClean="0">
                <a:latin typeface="Century Gothic" panose="020B0502020202020204" pitchFamily="34" charset="0"/>
              </a:rPr>
              <a:t>  </a:t>
            </a:r>
            <a:r>
              <a:rPr lang="en-US" sz="1000" dirty="0" smtClean="0">
                <a:latin typeface="Century Gothic" panose="020B0502020202020204" pitchFamily="34" charset="0"/>
                <a:hlinkClick r:id="rId6"/>
              </a:rPr>
              <a:t>LBoichenko@admnsk.ru</a:t>
            </a:r>
            <a:r>
              <a:rPr lang="ru-RU" sz="1000" dirty="0" smtClean="0">
                <a:latin typeface="Century Gothic" panose="020B0502020202020204" pitchFamily="34" charset="0"/>
              </a:rPr>
              <a:t>, </a:t>
            </a:r>
            <a:r>
              <a:rPr lang="en-US" sz="1000" dirty="0" smtClean="0">
                <a:latin typeface="Century Gothic" panose="020B0502020202020204" pitchFamily="34" charset="0"/>
                <a:hlinkClick r:id="rId7"/>
              </a:rPr>
              <a:t>IKarpova@admnsk.ru</a:t>
            </a:r>
            <a:endParaRPr lang="ru-RU" dirty="0" smtClean="0">
              <a:latin typeface="Century Gothic" panose="020B0502020202020204" pitchFamily="34" charset="0"/>
            </a:endParaRPr>
          </a:p>
          <a:p>
            <a:pPr algn="ctr">
              <a:defRPr/>
            </a:pPr>
            <a:endParaRPr lang="ru-RU" sz="1600" b="1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931" y="2187840"/>
            <a:ext cx="184475" cy="1844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1177" y="2409782"/>
            <a:ext cx="219015" cy="21901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6" y="1849454"/>
            <a:ext cx="265192" cy="26091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8319" y="3016987"/>
            <a:ext cx="219015" cy="2190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542" y="3016987"/>
            <a:ext cx="219015" cy="2190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8318" y="3587443"/>
            <a:ext cx="219015" cy="25504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894" y="3928519"/>
            <a:ext cx="219015" cy="21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18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6" descr="fon4x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35"/>
            <a:ext cx="9129713" cy="4944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9144000" cy="445773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57739"/>
            <a:ext cx="9140825" cy="49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4288" y="1271551"/>
            <a:ext cx="9129712" cy="845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342900" indent="-342900" algn="ctr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800" b="1" kern="0">
                <a:solidFill>
                  <a:srgbClr val="14529C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ct val="0"/>
              </a:spcAft>
              <a:defRPr/>
            </a:pPr>
            <a:r>
              <a:rPr lang="ru-RU" sz="2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Присуждение премий </a:t>
            </a:r>
          </a:p>
          <a:p>
            <a:pPr>
              <a:spcAft>
                <a:spcPct val="0"/>
              </a:spcAft>
              <a:defRPr/>
            </a:pPr>
            <a:r>
              <a:rPr lang="ru-RU" sz="2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в сфере науки и инноваций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0" y="3939572"/>
            <a:ext cx="9144000" cy="194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52560" rIns="90000" bIns="4500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altLang="ru-RU" sz="16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1" y="198835"/>
            <a:ext cx="851650" cy="837913"/>
          </a:xfrm>
          <a:prstGeom prst="rect">
            <a:avLst/>
          </a:prstGeom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1" y="2325268"/>
            <a:ext cx="9129712" cy="132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342900" indent="-342900" algn="ctr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800" b="1" kern="0">
                <a:solidFill>
                  <a:srgbClr val="14529C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Конкурс проводится ежегодно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Прием заявлений соискателей для участия в конкурсе начинается в феврале 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Заявления принимаются в течение 30 дней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Подведение итогов конкурса – до конца апреля</a:t>
            </a:r>
          </a:p>
          <a:p>
            <a:pPr>
              <a:spcAft>
                <a:spcPct val="0"/>
              </a:spcAft>
              <a:defRPr/>
            </a:pPr>
            <a:endParaRPr lang="ru-RU" sz="1400" b="0" kern="1200" dirty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  <a:cs typeface="+mn-cs"/>
            </a:endParaRP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Заявления соискателей принимаются в электронном виде 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в МИС «Гранты и премии мэрии города Новосибирска»</a:t>
            </a:r>
          </a:p>
          <a:p>
            <a:pPr>
              <a:spcAft>
                <a:spcPct val="0"/>
              </a:spcAft>
              <a:defRPr/>
            </a:pPr>
            <a:r>
              <a:rPr lang="en-US" sz="1400" b="0" kern="1200" dirty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  <a:hlinkClick r:id="rId6"/>
              </a:rPr>
              <a:t>https://science.novo-sibirsk.ru</a:t>
            </a:r>
            <a:r>
              <a:rPr lang="en-US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  <a:hlinkClick r:id="rId6"/>
              </a:rPr>
              <a:t>/</a:t>
            </a:r>
            <a:endParaRPr lang="ru-RU" sz="1400" b="0" kern="1200" dirty="0" smtClean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  <a:cs typeface="+mn-cs"/>
            </a:endParaRPr>
          </a:p>
          <a:p>
            <a:pPr>
              <a:spcAft>
                <a:spcPct val="0"/>
              </a:spcAft>
              <a:defRPr/>
            </a:pPr>
            <a:endParaRPr lang="ru-RU" sz="1400" b="0" kern="1200" dirty="0" smtClean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2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83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11623"/>
              </p:ext>
            </p:extLst>
          </p:nvPr>
        </p:nvGraphicFramePr>
        <p:xfrm>
          <a:off x="0" y="723900"/>
          <a:ext cx="9144000" cy="3870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1113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4282937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3409950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Критерии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Премии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ДПИиП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)*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Премии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МНиИП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)**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Цели предоставления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Century Gothic" pitchFamily="34" charset="0"/>
                        </a:rPr>
                        <a:t>за достижение значимых результатов в сфере научной (научно-исследовательской), научно-технической или инновационной деятельности в течение двух предыдущих лет и прошедшем периоде года, в котором присуждается премия.</a:t>
                      </a:r>
                      <a:endParaRPr lang="ru-RU" sz="9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за значительный вклад:</a:t>
                      </a: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в развитие естественных, технических и гуманитарных наук, обеспечивающих инновационное развитие экономики и социальной сферы НСО;</a:t>
                      </a: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в разработку и промышленное освоение образцов новой техники и прогрессивных технологий, обеспечивающих инновационное развитие экономики и социальной сферы НСО.</a:t>
                      </a:r>
                      <a:endParaRPr lang="ru-RU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Номинации и размер премий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entury Gothic" pitchFamily="34" charset="0"/>
                        </a:rPr>
                        <a:t>«Лучший начинающий исследователь в образовательных организациях» (100 000 рублей)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Century Gothic" pitchFamily="34" charset="0"/>
                        </a:rPr>
                        <a:t>«Лучший молодой исследователь в образовательных организациях высшего образования» (100 000 рублей)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Century Gothic" pitchFamily="34" charset="0"/>
                        </a:rPr>
                        <a:t>«Лучший молодой исследователь в организациях науки» (100 000 рублей)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Century Gothic" pitchFamily="34" charset="0"/>
                        </a:rPr>
                        <a:t>«Лучший молодой </a:t>
                      </a:r>
                      <a:r>
                        <a:rPr lang="ru-RU" sz="900" dirty="0" err="1" smtClean="0">
                          <a:latin typeface="Century Gothic" pitchFamily="34" charset="0"/>
                        </a:rPr>
                        <a:t>инноватор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» (100 000 рублей)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Century Gothic" pitchFamily="34" charset="0"/>
                        </a:rPr>
                        <a:t>Всего: 30 премий.</a:t>
                      </a:r>
                      <a:r>
                        <a:rPr lang="ru-RU" sz="900" baseline="0" dirty="0" smtClean="0">
                          <a:latin typeface="Century Gothic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«Лучший молодой исследователь»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(13 премий по 150 000 рублей)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/>
                      </a:r>
                      <a:br>
                        <a:rPr lang="ru-RU" sz="900" dirty="0" smtClean="0">
                          <a:latin typeface="Century Gothic" pitchFamily="34" charset="0"/>
                        </a:rPr>
                      </a:b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«Лучший молодой изобретатель»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(3 премии: 125 000, 150 000, 200 000 рублей)</a:t>
                      </a:r>
                      <a:br>
                        <a:rPr lang="ru-RU" sz="900" dirty="0" smtClean="0">
                          <a:latin typeface="Century Gothic" pitchFamily="34" charset="0"/>
                        </a:rPr>
                      </a:b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«Лучший научный руководитель»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(3 премии: 125 000, 150 000, 200 000 рублей)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 smtClean="0">
                        <a:latin typeface="Century Gothic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Всего: 19 премий.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Категории соискателей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В зависимости от номинации: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  студенты до 30 лет;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  научные/педагогические работники, специалисты (инженерно-технические работники) образовательных организаций высшего образования/научных организаций </a:t>
                      </a:r>
                      <a:r>
                        <a:rPr lang="ru-RU" sz="900" i="1" u="sng" dirty="0" smtClean="0">
                          <a:latin typeface="Century Gothic" pitchFamily="34" charset="0"/>
                          <a:cs typeface="Arial" pitchFamily="34" charset="0"/>
                        </a:rPr>
                        <a:t>без ученой степени </a:t>
                      </a: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– до 30 лет;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  научные/педагогические работники, </a:t>
                      </a:r>
                      <a:r>
                        <a:rPr lang="ru-RU" sz="900" u="sng" dirty="0" smtClean="0">
                          <a:latin typeface="Century Gothic" pitchFamily="34" charset="0"/>
                          <a:cs typeface="Arial" pitchFamily="34" charset="0"/>
                        </a:rPr>
                        <a:t>имеющие ученую степень кандидата наук</a:t>
                      </a: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 (до 35 лет) </a:t>
                      </a:r>
                      <a:r>
                        <a:rPr lang="ru-RU" sz="900" u="sng" dirty="0" smtClean="0">
                          <a:latin typeface="Century Gothic" pitchFamily="34" charset="0"/>
                          <a:cs typeface="Arial" pitchFamily="34" charset="0"/>
                        </a:rPr>
                        <a:t>или доктора наук </a:t>
                      </a: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(до 40 лет);</a:t>
                      </a: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  специалисты/руководители</a:t>
                      </a:r>
                      <a:r>
                        <a:rPr lang="ru-RU" sz="9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инновационных</a:t>
                      </a:r>
                      <a:r>
                        <a:rPr lang="ru-RU" sz="9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организаций до 35 лет.</a:t>
                      </a:r>
                      <a:endParaRPr lang="ru-RU" sz="9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В зависимости от номинации: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 научные/научно-педагогические работники, </a:t>
                      </a:r>
                      <a:r>
                        <a:rPr lang="ru-RU" sz="900" dirty="0" err="1" smtClean="0">
                          <a:latin typeface="Century Gothic" pitchFamily="34" charset="0"/>
                          <a:cs typeface="Arial" pitchFamily="34" charset="0"/>
                        </a:rPr>
                        <a:t>имею-щие</a:t>
                      </a: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 ученую степень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кандидата наук – до 35 лет;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Century Gothic" pitchFamily="34" charset="0"/>
                          <a:cs typeface="Arial" pitchFamily="34" charset="0"/>
                        </a:rPr>
                        <a:t>доктора наук – до 40 лет.</a:t>
                      </a:r>
                      <a:endParaRPr lang="ru-RU" sz="9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805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Премии молодым ученым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4286" y="4559527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 smtClean="0">
                <a:latin typeface="Century Gothic" pitchFamily="34" charset="0"/>
              </a:rPr>
              <a:t>* в соответствии с постановлением мэрии города Новосибирска от 05.02.2019 №364 «О Положении о премиях мэрии города Новосибирска в сфере науки и инноваций» (в </a:t>
            </a:r>
            <a:r>
              <a:rPr lang="ru-RU" sz="800" dirty="0" err="1" smtClean="0">
                <a:latin typeface="Century Gothic" pitchFamily="34" charset="0"/>
              </a:rPr>
              <a:t>ред</a:t>
            </a:r>
            <a:r>
              <a:rPr lang="ru-RU" sz="800" dirty="0" smtClean="0">
                <a:latin typeface="Century Gothic" pitchFamily="34" charset="0"/>
              </a:rPr>
              <a:t> от 16.10.2019 года)</a:t>
            </a:r>
          </a:p>
          <a:p>
            <a:pPr algn="just"/>
            <a:r>
              <a:rPr lang="ru-RU" sz="800" dirty="0" smtClean="0">
                <a:latin typeface="Century Gothic" pitchFamily="34" charset="0"/>
              </a:rPr>
              <a:t>** в соответствии с постановлением Правительства Новосибирской области от 15.11.2010 №212-п «Об именных премиях Правительства Новосибирской области, именных стипендиях Правительства Новосибирской области, о грантах Правительства Новосибирской области» (в </a:t>
            </a:r>
            <a:r>
              <a:rPr lang="ru-RU" sz="800" dirty="0" err="1" smtClean="0">
                <a:latin typeface="Century Gothic" pitchFamily="34" charset="0"/>
              </a:rPr>
              <a:t>ред</a:t>
            </a:r>
            <a:r>
              <a:rPr lang="ru-RU" sz="800" dirty="0" smtClean="0">
                <a:latin typeface="Century Gothic" pitchFamily="34" charset="0"/>
              </a:rPr>
              <a:t> от 06.08.2019 года) </a:t>
            </a:r>
            <a:endParaRPr lang="ru-RU" sz="8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3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0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778809"/>
              </p:ext>
            </p:extLst>
          </p:nvPr>
        </p:nvGraphicFramePr>
        <p:xfrm>
          <a:off x="0" y="723900"/>
          <a:ext cx="9144000" cy="4373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10054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4004896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3829050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Критерии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Премии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ДПИиП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Премии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МНиИП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40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Перечень направлений научных исследований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900" b="1" dirty="0" smtClean="0">
                          <a:latin typeface="Century Gothic" pitchFamily="34" charset="0"/>
                        </a:rPr>
                        <a:t>Для номинаций: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900" b="1" dirty="0" smtClean="0">
                          <a:latin typeface="Century Gothic" pitchFamily="34" charset="0"/>
                        </a:rPr>
                        <a:t>«Лучший начинающий исследователь» /</a:t>
                      </a:r>
                      <a:r>
                        <a:rPr lang="ru-RU" sz="900" b="1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900" b="1" dirty="0" smtClean="0">
                          <a:latin typeface="Century Gothic" pitchFamily="34" charset="0"/>
                        </a:rPr>
                        <a:t>«Лучший молодой исследователь» премии присуждаются</a:t>
                      </a:r>
                      <a:r>
                        <a:rPr lang="ru-RU" sz="900" b="1" baseline="0" dirty="0" smtClean="0">
                          <a:latin typeface="Century Gothic" pitchFamily="34" charset="0"/>
                        </a:rPr>
                        <a:t> в </a:t>
                      </a:r>
                      <a:r>
                        <a:rPr lang="ru-RU" sz="900" b="1" dirty="0" smtClean="0">
                          <a:latin typeface="Century Gothic" pitchFamily="34" charset="0"/>
                        </a:rPr>
                        <a:t>отраслях: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физико-математических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химических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биологических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технических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сельскохозяйственных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гуманитарных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социально-экономических и общественных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медицинских наук;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наук о Земле.</a:t>
                      </a:r>
                    </a:p>
                    <a:p>
                      <a:r>
                        <a:rPr lang="ru-RU" sz="900" b="1" dirty="0" smtClean="0">
                          <a:latin typeface="Century Gothic" pitchFamily="34" charset="0"/>
                        </a:rPr>
                        <a:t>Для номинации:</a:t>
                      </a:r>
                    </a:p>
                    <a:p>
                      <a:r>
                        <a:rPr lang="ru-RU" sz="900" b="1" dirty="0" smtClean="0">
                          <a:latin typeface="Century Gothic" pitchFamily="34" charset="0"/>
                        </a:rPr>
                        <a:t>«Лучший молодой </a:t>
                      </a:r>
                      <a:r>
                        <a:rPr lang="ru-RU" sz="900" b="1" dirty="0" err="1" smtClean="0">
                          <a:latin typeface="Century Gothic" pitchFamily="34" charset="0"/>
                        </a:rPr>
                        <a:t>инноватор</a:t>
                      </a:r>
                      <a:r>
                        <a:rPr lang="ru-RU" sz="900" b="1" dirty="0" smtClean="0">
                          <a:latin typeface="Century Gothic" pitchFamily="34" charset="0"/>
                        </a:rPr>
                        <a:t>»</a:t>
                      </a:r>
                      <a:r>
                        <a:rPr lang="ru-RU" sz="900" b="1" baseline="0" dirty="0" smtClean="0">
                          <a:latin typeface="Century Gothic" pitchFamily="34" charset="0"/>
                        </a:rPr>
                        <a:t> - в </a:t>
                      </a:r>
                      <a:r>
                        <a:rPr lang="ru-RU" sz="900" b="1" dirty="0" smtClean="0">
                          <a:latin typeface="Century Gothic" pitchFamily="34" charset="0"/>
                        </a:rPr>
                        <a:t>сферах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: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приборостроения, наукоемкого оборудования и автоматизации;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информационно-коммуникационных технологий, искусственного интеллекта, роботизированных систем, информационной безопасности;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новых материалов, </a:t>
                      </a:r>
                      <a:r>
                        <a:rPr lang="ru-RU" sz="900" dirty="0" err="1" smtClean="0">
                          <a:latin typeface="Century Gothic" pitchFamily="34" charset="0"/>
                        </a:rPr>
                        <a:t>нанотехнологий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 и способов конструирования;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Биотехнологий;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медицины и здравоохранения;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err="1" smtClean="0">
                          <a:latin typeface="Century Gothic" pitchFamily="34" charset="0"/>
                        </a:rPr>
                        <a:t>энергоэффективности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 и энергосбережения, формирования новых источников, способов транспортировки и хранения энергии;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транспортных систем;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исследования недр и природных ресурсов, рациональной добычи и комплексной переработки полезных ископаемых.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экономические и гуманитарные науки;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высокотехнологичная медицина, здравоохранение, технологии </a:t>
                      </a:r>
                      <a:r>
                        <a:rPr lang="ru-RU" sz="900" dirty="0" err="1" smtClean="0">
                          <a:latin typeface="Century Gothic" pitchFamily="34" charset="0"/>
                        </a:rPr>
                        <a:t>здоровьесбережения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повышение эффективности хранения и переработки сельскохозяйственной продукции, создание безопасных и качественных продуктов питания;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создание новых материалов и технологий для строительства и реконструкции объектов ЖКХ;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экология, энергетика, формирование новых источников, способов транспортировки и хранения энергии;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цифровые, интеллектуальные, роботизированные, транспортные системы;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противодействие техногенным, биогенным, социокультурным угрозам, терроризму и идеологическому экстремизму, а также </a:t>
                      </a:r>
                      <a:r>
                        <a:rPr lang="ru-RU" sz="900" dirty="0" err="1" smtClean="0">
                          <a:latin typeface="Century Gothic" pitchFamily="34" charset="0"/>
                        </a:rPr>
                        <a:t>киберугрозам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 и иным источникам опасности для общества, экономики и государства;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err="1" smtClean="0">
                          <a:latin typeface="Century Gothic" pitchFamily="34" charset="0"/>
                        </a:rPr>
                        <a:t>аэро</a:t>
                      </a:r>
                      <a:r>
                        <a:rPr lang="ru-RU" sz="900" dirty="0" smtClean="0">
                          <a:latin typeface="Century Gothic" pitchFamily="34" charset="0"/>
                        </a:rPr>
                        <a:t>- и гидродинамические технологии;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каталитические технологии;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приборостроение, наукоемкое оборудование и автоматизация;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лазерные, плазменные и электронно-лучевые технологии;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исследование недр и природные ресурсы. Рациональная добыча и комплексная переработка полезных ископаемых. Шахтное и горнорудное оборудование;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00" dirty="0" smtClean="0">
                          <a:latin typeface="Century Gothic" pitchFamily="34" charset="0"/>
                        </a:rPr>
                        <a:t>фундаментальные научные исследования, направленные на оценку рисков и возможных опасностей для человечества.</a:t>
                      </a:r>
                      <a:endParaRPr lang="ru-RU" sz="900" b="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Премии молодым ученым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4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153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64073"/>
              </p:ext>
            </p:extLst>
          </p:nvPr>
        </p:nvGraphicFramePr>
        <p:xfrm>
          <a:off x="0" y="723900"/>
          <a:ext cx="9144000" cy="42824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123950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3788292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4231758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Критерии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Премии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ДПИиП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Премии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МНиИП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Критерии оценки заявлений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85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Для всех номинаций</a:t>
                      </a:r>
                      <a:endParaRPr lang="ru-RU" sz="850" dirty="0" smtClean="0">
                        <a:latin typeface="Century Gothic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850" b="1" dirty="0" smtClean="0">
                          <a:latin typeface="Century Gothic" pitchFamily="34" charset="0"/>
                        </a:rPr>
                        <a:t>1. Научный и/или внедренческий потенциал: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научная новизна работы;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значимость полученных результатов и возможность их применения в экономике, социальной сфере города Новосибирска;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перечень</a:t>
                      </a:r>
                      <a:r>
                        <a:rPr lang="ru-RU" sz="85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850" dirty="0" smtClean="0">
                          <a:latin typeface="Century Gothic" pitchFamily="34" charset="0"/>
                        </a:rPr>
                        <a:t>наград (медалей, дипломов, благодарственных писем);</a:t>
                      </a:r>
                      <a:endParaRPr lang="en-US" sz="850" dirty="0" smtClean="0">
                        <a:latin typeface="Century Gothic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850" b="1" dirty="0" smtClean="0">
                          <a:latin typeface="Century Gothic" pitchFamily="34" charset="0"/>
                        </a:rPr>
                        <a:t>2. Публикационная активность: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число публикаций, индексируемых в РИНЦ, </a:t>
                      </a:r>
                      <a:r>
                        <a:rPr lang="ru-RU" sz="850" dirty="0" err="1" smtClean="0">
                          <a:latin typeface="Century Gothic" pitchFamily="34" charset="0"/>
                        </a:rPr>
                        <a:t>Web</a:t>
                      </a:r>
                      <a:r>
                        <a:rPr lang="ru-RU" sz="85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850" dirty="0" err="1" smtClean="0">
                          <a:latin typeface="Century Gothic" pitchFamily="34" charset="0"/>
                        </a:rPr>
                        <a:t>of</a:t>
                      </a:r>
                      <a:r>
                        <a:rPr lang="ru-RU" sz="85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850" dirty="0" err="1" smtClean="0">
                          <a:latin typeface="Century Gothic" pitchFamily="34" charset="0"/>
                        </a:rPr>
                        <a:t>Science</a:t>
                      </a:r>
                      <a:r>
                        <a:rPr lang="ru-RU" sz="85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ru-RU" sz="850" dirty="0" err="1" smtClean="0">
                          <a:latin typeface="Century Gothic" pitchFamily="34" charset="0"/>
                        </a:rPr>
                        <a:t>Scopus</a:t>
                      </a:r>
                      <a:r>
                        <a:rPr lang="ru-RU" sz="850" dirty="0" smtClean="0">
                          <a:latin typeface="Century Gothic" pitchFamily="34" charset="0"/>
                        </a:rPr>
                        <a:t>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суммарный </a:t>
                      </a:r>
                      <a:r>
                        <a:rPr lang="ru-RU" sz="850" dirty="0" err="1" smtClean="0">
                          <a:latin typeface="Century Gothic" pitchFamily="34" charset="0"/>
                        </a:rPr>
                        <a:t>импакт</a:t>
                      </a:r>
                      <a:r>
                        <a:rPr lang="ru-RU" sz="850" dirty="0" smtClean="0">
                          <a:latin typeface="Century Gothic" pitchFamily="34" charset="0"/>
                        </a:rPr>
                        <a:t>-фактор/SJR журналов;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общее количество опубликованных научных, конструкторских и технологических произведений (в том числе книг, монографий);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850" b="1" dirty="0" smtClean="0">
                          <a:latin typeface="Century Gothic" pitchFamily="34" charset="0"/>
                        </a:rPr>
                        <a:t>3. Наличие объектов интеллектуальной собственности за два предыдущих года и прошедший период текущего года по теме научного исследования;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850" b="1" dirty="0" smtClean="0">
                          <a:latin typeface="Century Gothic" pitchFamily="34" charset="0"/>
                        </a:rPr>
                        <a:t>4.</a:t>
                      </a:r>
                      <a:r>
                        <a:rPr lang="ru-RU" sz="850" b="1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850" b="1" dirty="0" smtClean="0">
                          <a:latin typeface="Century Gothic" pitchFamily="34" charset="0"/>
                        </a:rPr>
                        <a:t>Вовлеченность в мировое научно-образовательное сообщество: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участие в работе российских и международных конференций (заграничных) с указанием статуса доклада;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участие в международных проектах;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участие в российских проектах;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850" b="1" dirty="0" smtClean="0">
                          <a:latin typeface="Century Gothic" pitchFamily="34" charset="0"/>
                        </a:rPr>
                        <a:t>5. Коммерциализация: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количество сделок, грантов, использованных результатов интеллектуальной деятельности, переданных по договору об отчуждении;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850" dirty="0" smtClean="0">
                          <a:latin typeface="Century Gothic" pitchFamily="34" charset="0"/>
                        </a:rPr>
                        <a:t>объем финансовых средств, полученных от передачи результатов интеллектуальной собственности.</a:t>
                      </a:r>
                      <a:endParaRPr lang="ru-RU" sz="85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85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Для номинаций «Лучший молодой исследователь»: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количество публикаций в журналах и (или) научных изданиях;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признание научных достижений соискателя экспертным сообществом на научных конференциях, конгрессах, симпозиумах, в выставках, ярмарках всероссийского, международного уровней;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опыт участия соискателя в конкурсах научных проектов за последние 5 лет;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85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Для номинаций «Лучший молодой изобретатель»: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наличие у соискателя авторского права на объект интеллектуальной собственности, зарегистрированного в РФ;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наличие у соискателя международных патентов и авторского права на объект интеллектуальной собственности, зарегистрированных за рубежом;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признание научных достижений соискателя экспертным сообществом на научных конференциях, конгрессах, симпозиумах, в выставках, ярмарках всероссийского, международного уровней;</a:t>
                      </a:r>
                      <a:endParaRPr lang="ru-RU" sz="850" b="1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85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Для номинации</a:t>
                      </a:r>
                      <a:r>
                        <a:rPr lang="ru-RU" sz="850" b="1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«Лучший научный руководитель»: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количество аспирантов, докторантов, молодых ученых, работающих под руководством соискателя и опубликовавших за последние 3 года свои статьи в журналах, включенных в одну из систем цитирования, и (или) получивших максимальное количество документов, подтверждающих права на объекты интеллектуальной собственности, зарегистрированные в порядке, установленном действующим законодательством Российской Федерации, за последние 5 лет;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количество аспирантов, докторантов, молодых ученых, работавших под руководством соискателя и защитивших диссертации за последние 5 лет;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5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количество научно-исследовательских проектов, выполненных с участием аспирантов, докторантов, молодых ученых и специалистов под руководством соискателя.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805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Премии молодым ученым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5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0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6" descr="fon4x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35"/>
            <a:ext cx="9129713" cy="4944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9144000" cy="445773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57739"/>
            <a:ext cx="9140825" cy="49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4288" y="1029399"/>
            <a:ext cx="9129712" cy="1691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342900" indent="-342900" algn="ctr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800" b="1" kern="0">
                <a:solidFill>
                  <a:srgbClr val="14529C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ct val="0"/>
              </a:spcAft>
              <a:defRPr/>
            </a:pPr>
            <a:r>
              <a:rPr lang="ru-RU" sz="2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Предоставление грантов </a:t>
            </a:r>
          </a:p>
          <a:p>
            <a:pPr>
              <a:spcAft>
                <a:spcPct val="0"/>
              </a:spcAft>
              <a:defRPr/>
            </a:pPr>
            <a:r>
              <a:rPr lang="ru-RU" sz="2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в форме субсидий в сфере научной и инновационной деятельности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0" y="3939572"/>
            <a:ext cx="9144000" cy="194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52560" rIns="90000" bIns="45000"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altLang="ru-RU" sz="16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1" y="198835"/>
            <a:ext cx="851650" cy="837913"/>
          </a:xfrm>
          <a:prstGeom prst="rect">
            <a:avLst/>
          </a:prstGeom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144" y="2432243"/>
            <a:ext cx="9129712" cy="132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342900" indent="-342900" algn="ctr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3800" b="1" kern="0">
                <a:solidFill>
                  <a:srgbClr val="14529C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Конкурс проводится ежегодно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Прием заявлений соискателей для участия в конкурсе начинается в феврале 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Заявления принимаются в течение 30 дней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Подведение итогов конкурса – до конца апреля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cs typeface="+mn-cs"/>
              </a:rPr>
              <a:t>Результаты выполнения научной работы должны быть представлены до 31 декабря года предоставления гранта</a:t>
            </a:r>
          </a:p>
          <a:p>
            <a:pPr>
              <a:spcAft>
                <a:spcPct val="0"/>
              </a:spcAft>
              <a:defRPr/>
            </a:pPr>
            <a:endParaRPr lang="ru-RU" sz="1400" b="0" kern="1200" dirty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  <a:cs typeface="+mn-cs"/>
            </a:endParaRPr>
          </a:p>
          <a:p>
            <a:pPr>
              <a:spcAft>
                <a:spcPct val="0"/>
              </a:spcAft>
              <a:defRPr/>
            </a:pPr>
            <a:r>
              <a:rPr lang="ru-RU" sz="1400" b="0" kern="1200" dirty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Заявления соискателей принимаются в электронном виде </a:t>
            </a:r>
          </a:p>
          <a:p>
            <a:pPr>
              <a:spcAft>
                <a:spcPct val="0"/>
              </a:spcAft>
              <a:defRPr/>
            </a:pPr>
            <a:r>
              <a:rPr lang="ru-RU" sz="1400" b="0" kern="1200" dirty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в МИС «Гранты и премии мэрии города Новосибирска»</a:t>
            </a:r>
          </a:p>
          <a:p>
            <a:pPr>
              <a:spcAft>
                <a:spcPct val="0"/>
              </a:spcAft>
              <a:defRPr/>
            </a:pPr>
            <a:r>
              <a:rPr lang="en-US" sz="1400" b="0" kern="1200" dirty="0">
                <a:solidFill>
                  <a:schemeClr val="tx1"/>
                </a:solidFill>
                <a:latin typeface="Century Gothic" panose="020B0502020202020204" pitchFamily="34" charset="0"/>
                <a:ea typeface="Microsoft YaHei" panose="020B0503020204020204" pitchFamily="34" charset="-122"/>
                <a:hlinkClick r:id="rId6"/>
              </a:rPr>
              <a:t>https://science.novo-sibirsk.ru/</a:t>
            </a:r>
            <a:endParaRPr lang="ru-RU" sz="1400" b="0" kern="1200" dirty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>
              <a:spcAft>
                <a:spcPct val="0"/>
              </a:spcAft>
              <a:defRPr/>
            </a:pPr>
            <a:endParaRPr lang="ru-RU" sz="1400" b="0" kern="1200" dirty="0" smtClean="0">
              <a:solidFill>
                <a:schemeClr val="tx1"/>
              </a:solidFill>
              <a:latin typeface="Century Gothic" panose="020B0502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Century Gothic" panose="020B0502020202020204" pitchFamily="34" charset="0"/>
              </a:rPr>
              <a:t>6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83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042441"/>
              </p:ext>
            </p:extLst>
          </p:nvPr>
        </p:nvGraphicFramePr>
        <p:xfrm>
          <a:off x="0" y="723900"/>
          <a:ext cx="9144000" cy="32004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1113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3730487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Критерии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в форме субсидий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ДПИиП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)*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МНиИП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)**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Цели предоставления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Century Gothic" pitchFamily="34" charset="0"/>
                        </a:rPr>
                        <a:t>финансовое обеспечение (возмещение) затрат в связи с выполнением научных (научно-исследовательских) и (или) научно-технических работ, а также работ по разработке и (или) внедрению инновационных продуктов, технологий </a:t>
                      </a:r>
                      <a:r>
                        <a:rPr lang="ru-RU" sz="1000" b="1" u="sng" dirty="0" smtClean="0">
                          <a:latin typeface="Century Gothic" pitchFamily="34" charset="0"/>
                        </a:rPr>
                        <a:t>в городское хозяйство и (или) социальную сферу города Новосибирска.</a:t>
                      </a:r>
                      <a:endParaRPr lang="ru-RU" sz="1000" b="1" u="sng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финансовое обеспечение затрат, связанных с выполнением научных (научно-исследовательских) и научно-технических работ и могут использоваться только на цели, указанные в заявке, договоре о предоставлении гранта.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Категории соискателей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студенты до 30 лет;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научные/педагогические работники, специалисты (инженерно-технические работники) образовательных организаций высшего образования/научных организаций без ученой степени – до 30 лет;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научные/педагогические работники, имеющие ученую степень кандидата наук (до 35 лет) или доктора наук (до 40 лет);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специалисты/руководители инновационных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организа-ций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до 35 лет.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коллектив численностью до 4 человек (включая руководителя проекта):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000" dirty="0" smtClean="0">
                        <a:latin typeface="Century Gothic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1000" u="sng" dirty="0" smtClean="0">
                          <a:latin typeface="Century Gothic" pitchFamily="34" charset="0"/>
                        </a:rPr>
                        <a:t>Руководитель проекта </a:t>
                      </a:r>
                      <a:r>
                        <a:rPr lang="ru-RU" sz="1000" dirty="0" smtClean="0">
                          <a:latin typeface="Century Gothic" pitchFamily="34" charset="0"/>
                        </a:rPr>
                        <a:t>- научный работник, научно-педагогический работник, имеющий на дату подачи заявки ученую степень кандидата либо доктора наук в возрасте до 40 лет 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ru-RU" sz="1000" u="sng" dirty="0" smtClean="0">
                          <a:latin typeface="Century Gothic" pitchFamily="34" charset="0"/>
                        </a:rPr>
                        <a:t>Члены научного коллектива </a:t>
                      </a:r>
                      <a:r>
                        <a:rPr lang="ru-RU" sz="1000" dirty="0" smtClean="0">
                          <a:latin typeface="Century Gothic" pitchFamily="34" charset="0"/>
                        </a:rPr>
                        <a:t>- аспиранты, докторанты, научные работники, научно-педагогические работники в возрасте до 40 лет.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805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Размер гранта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Century Gothic" pitchFamily="34" charset="0"/>
                        </a:rPr>
                        <a:t>500 000 рублей,</a:t>
                      </a:r>
                      <a:r>
                        <a:rPr lang="ru-RU" sz="1000" baseline="0" dirty="0" smtClean="0">
                          <a:latin typeface="Century Gothic" pitchFamily="34" charset="0"/>
                        </a:rPr>
                        <a:t> включая сумму НДФЛ.</a:t>
                      </a:r>
                      <a:endParaRPr lang="ru-RU" sz="1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500 000 рублей, включая сумму НДФЛ.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Гранты молодым ученым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4286" y="4557502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 smtClean="0">
                <a:latin typeface="Century Gothic" pitchFamily="34" charset="0"/>
              </a:rPr>
              <a:t>*в соответствии с постановлением мэрии города Новосибирска от 29.10.2019 №3978 «О порядке предоставления грантов в форме субсидий в сфере научной и инновационной деятельности» </a:t>
            </a:r>
          </a:p>
          <a:p>
            <a:pPr algn="just"/>
            <a:r>
              <a:rPr lang="ru-RU" sz="800" dirty="0" smtClean="0">
                <a:latin typeface="Century Gothic" pitchFamily="34" charset="0"/>
              </a:rPr>
              <a:t>** в соответствии с постановлением Правительства Новосибирской области от 15.11.2010 №212-п «Об именных премиях Правительства Новосибирской области, именных стипендиях Правительства Новосибирской области, о грантах Правительства Новосибирской области» (в </a:t>
            </a:r>
            <a:r>
              <a:rPr lang="ru-RU" sz="800" dirty="0" err="1" smtClean="0">
                <a:latin typeface="Century Gothic" pitchFamily="34" charset="0"/>
              </a:rPr>
              <a:t>ред</a:t>
            </a:r>
            <a:r>
              <a:rPr lang="ru-RU" sz="800" dirty="0" smtClean="0">
                <a:latin typeface="Century Gothic" pitchFamily="34" charset="0"/>
              </a:rPr>
              <a:t> от 06.08.2019 года) </a:t>
            </a:r>
            <a:endParaRPr lang="ru-RU" sz="8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7</a:t>
            </a:r>
            <a:endParaRPr lang="ru-RU" sz="11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0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50981"/>
              </p:ext>
            </p:extLst>
          </p:nvPr>
        </p:nvGraphicFramePr>
        <p:xfrm>
          <a:off x="0" y="723900"/>
          <a:ext cx="9144000" cy="41605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10054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4404946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Критерии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в форме субсидий 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ДПИиП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МНиИП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Перечень направлений научных исследований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совершенствование мер социального обслуживания, социальной поддержки и защиты населения Новосибирска;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развитие зеленых и парковых зон города;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развитие дорожной деятельности и общественного транспорта города;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создание новых материалов и технологий для городского строительства и реконструкции объектов ЖКХ;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err="1" smtClean="0">
                          <a:latin typeface="Century Gothic" pitchFamily="34" charset="0"/>
                        </a:rPr>
                        <a:t>энергоэффективность</a:t>
                      </a:r>
                      <a:r>
                        <a:rPr lang="ru-RU" sz="950" dirty="0" smtClean="0">
                          <a:latin typeface="Century Gothic" pitchFamily="34" charset="0"/>
                        </a:rPr>
                        <a:t> и энергосбережение в энергетических системах и комплексах города;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охрана окружающей среды и природных ресурсов в городе Новосибирске;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организация бесперебойной работы городских систем водоснабжения, водоотведения и теплоснабжения;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информационно-телекоммуникационные технологии в управлении городской инфраструктурой;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предупреждение и ликвидация чрезвычайных ситуаций природного и техногенного характера и обеспечение пожарной безопасности;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совершенствование деятельности </a:t>
                      </a:r>
                      <a:r>
                        <a:rPr lang="ru-RU" sz="950" dirty="0" err="1" smtClean="0">
                          <a:latin typeface="Century Gothic" pitchFamily="34" charset="0"/>
                        </a:rPr>
                        <a:t>муници-пальных</a:t>
                      </a:r>
                      <a:r>
                        <a:rPr lang="ru-RU" sz="950" dirty="0" smtClean="0">
                          <a:latin typeface="Century Gothic" pitchFamily="34" charset="0"/>
                        </a:rPr>
                        <a:t> образовательных организаций города в сфере дошкольного, общего и дополнительного образования детей.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экономические и гуманитарные науки;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высокотехнологичная медицина, здравоохранение, технологии </a:t>
                      </a:r>
                      <a:r>
                        <a:rPr lang="ru-RU" sz="950" dirty="0" err="1" smtClean="0">
                          <a:latin typeface="Century Gothic" pitchFamily="34" charset="0"/>
                        </a:rPr>
                        <a:t>здоровьесбережения</a:t>
                      </a:r>
                      <a:r>
                        <a:rPr lang="ru-RU" sz="950" dirty="0" smtClean="0">
                          <a:latin typeface="Century Gothic" pitchFamily="34" charset="0"/>
                        </a:rPr>
                        <a:t>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повышение эффективности хранения и переработки сельскохозяйственной продукции, создание безопасных и качественных продуктов питания;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создание новых материалов и технологий для строительства и реконструкции объектов ЖКХ;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экология, энергетика, формирование новых источников, способов транспортировки и хранения энергии;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цифровые, интеллектуальные, роботизированные, транспортные системы;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противодействие техногенным, биогенным, социокультурным угрозам, терроризму и идеологическому экстремизму, а также </a:t>
                      </a:r>
                      <a:r>
                        <a:rPr lang="ru-RU" sz="950" dirty="0" err="1" smtClean="0">
                          <a:latin typeface="Century Gothic" pitchFamily="34" charset="0"/>
                        </a:rPr>
                        <a:t>киберугрозам</a:t>
                      </a:r>
                      <a:r>
                        <a:rPr lang="ru-RU" sz="950" dirty="0" smtClean="0">
                          <a:latin typeface="Century Gothic" pitchFamily="34" charset="0"/>
                        </a:rPr>
                        <a:t> и иным источникам опасности для общества, экономики и государства;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err="1" smtClean="0">
                          <a:latin typeface="Century Gothic" pitchFamily="34" charset="0"/>
                        </a:rPr>
                        <a:t>аэро</a:t>
                      </a:r>
                      <a:r>
                        <a:rPr lang="ru-RU" sz="950" dirty="0" smtClean="0">
                          <a:latin typeface="Century Gothic" pitchFamily="34" charset="0"/>
                        </a:rPr>
                        <a:t>- и гидродинамические технологии;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каталитические технологии;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приборостроение, наукоемкое оборудование и автоматизация;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лазерные, плазменные и электронно-лучевые технологии;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исследование недр и природные ресурсы. Рациональная добыча и комплексная переработка полезных ископаемых. Шахтное и горнорудное оборудование;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950" dirty="0" smtClean="0">
                          <a:latin typeface="Century Gothic" pitchFamily="34" charset="0"/>
                        </a:rPr>
                        <a:t>фундаментальные научные исследования, направленные на оценку рисков и возможных опасностей для человечества.</a:t>
                      </a:r>
                      <a:endParaRPr lang="ru-RU" sz="950" b="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514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Гранты молодым ученым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>
                <a:latin typeface="Century Gothic" panose="020B0502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79719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/>
          </p:cNvSpPr>
          <p:nvPr/>
        </p:nvSpPr>
        <p:spPr>
          <a:xfrm>
            <a:off x="8586341" y="4756843"/>
            <a:ext cx="440184" cy="273844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 algn="ctr">
              <a:defRPr/>
            </a:pPr>
            <a:endParaRPr lang="ru-RU" sz="2000" b="1" dirty="0">
              <a:solidFill>
                <a:srgbClr val="00252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53282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Century Gothic" panose="020B0502020202020204" pitchFamily="34" charset="0"/>
              </a:rPr>
              <a:t>Направления возмещения затрат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838027"/>
              </p:ext>
            </p:extLst>
          </p:nvPr>
        </p:nvGraphicFramePr>
        <p:xfrm>
          <a:off x="0" y="723900"/>
          <a:ext cx="9144000" cy="34442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51113">
                  <a:extLst>
                    <a:ext uri="{9D8B030D-6E8A-4147-A177-3AD203B41FA5}">
                      <a16:colId xmlns:a16="http://schemas.microsoft.com/office/drawing/2014/main" val="1965902576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561580416"/>
                    </a:ext>
                  </a:extLst>
                </a:gridCol>
                <a:gridCol w="3730487">
                  <a:extLst>
                    <a:ext uri="{9D8B030D-6E8A-4147-A177-3AD203B41FA5}">
                      <a16:colId xmlns:a16="http://schemas.microsoft.com/office/drawing/2014/main" val="33823687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Критерии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в форме субсидий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ДПИиП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Гранты (</a:t>
                      </a:r>
                      <a:r>
                        <a:rPr lang="ru-RU" sz="1400" b="1" dirty="0" err="1" smtClean="0">
                          <a:latin typeface="Century Gothic" panose="020B0502020202020204" pitchFamily="34" charset="0"/>
                        </a:rPr>
                        <a:t>МНиИП</a:t>
                      </a:r>
                      <a:r>
                        <a:rPr lang="ru-RU" sz="1400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642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Виды затрат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приобретение специального оборудования, расходных материалов, комплектующих;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оплата выполнения работ и оказания услуг производственного характера, выполняемых сторонними организациями, индивидуальными предпринимателями, физическими лицами по договорам гражданско-правового характера; 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оплата выполнения научных и (или) научно-технических работ соисполнителями</a:t>
                      </a:r>
                      <a:r>
                        <a:rPr lang="ru-RU" sz="1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Century Gothic" pitchFamily="34" charset="0"/>
                        </a:rPr>
                        <a:t>- сторонними организациями, индивидуальными предпринимателями, физическими лицами по договорам гражданско-правового характера;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приобретение готового или разработка специального программного обеспечения;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участие в выездных мероприятиях по теме научной работы;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публикации по теме научной работы;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оплата государственной пошлины на регистрацию интеллектуальной собственности по теме научной работы.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оплата труда (вознаграждение) руководителю проекта, научному коллективу</a:t>
                      </a:r>
                      <a:r>
                        <a:rPr lang="ru-RU" sz="1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800" baseline="0" dirty="0" smtClean="0">
                          <a:latin typeface="Century Gothic" pitchFamily="34" charset="0"/>
                        </a:rPr>
                        <a:t>(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размер вознаграждения руководителю не должен 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&gt;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50% от суммы вознаграждений всех исполнителей проекта)</a:t>
                      </a:r>
                      <a:r>
                        <a:rPr lang="ru-RU" sz="1000" dirty="0" smtClean="0">
                          <a:latin typeface="Century Gothic" pitchFamily="34" charset="0"/>
                        </a:rPr>
                        <a:t>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приобретение специального оборудования, расходных материалов, комплектующих 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(расходы на приобретение расходных материалов не должны 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&gt;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50% от объема финансирования проекта);</a:t>
                      </a:r>
                      <a:endParaRPr lang="ru-RU" sz="1000" dirty="0" smtClean="0">
                        <a:latin typeface="Century Gothic" pitchFamily="34" charset="0"/>
                      </a:endParaRP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транспортные расходы на поездки, совершаемые в целях реализации проекта 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(максимальное суммарное время пребывания в поездках</a:t>
                      </a:r>
                      <a:r>
                        <a:rPr lang="ru-RU" sz="800" baseline="0" dirty="0" smtClean="0">
                          <a:latin typeface="Century Gothic" pitchFamily="34" charset="0"/>
                        </a:rPr>
                        <a:t> на 1 исполнителя – не более 30 дней в году)</a:t>
                      </a:r>
                      <a:r>
                        <a:rPr lang="ru-RU" sz="1000" dirty="0" smtClean="0">
                          <a:latin typeface="Century Gothic" pitchFamily="34" charset="0"/>
                        </a:rPr>
                        <a:t>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оплата выполнения работ, оказания услуг сторонними организациями, направленных на реализацию проекта 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(расходы</a:t>
                      </a:r>
                      <a:r>
                        <a:rPr lang="ru-RU" sz="800" baseline="0" dirty="0" smtClean="0">
                          <a:latin typeface="Century Gothic" pitchFamily="34" charset="0"/>
                        </a:rPr>
                        <a:t> на оплату услуг сторонних организаций не должны </a:t>
                      </a:r>
                      <a:r>
                        <a:rPr lang="en-US" sz="800" baseline="0" dirty="0" smtClean="0">
                          <a:latin typeface="Century Gothic" pitchFamily="34" charset="0"/>
                        </a:rPr>
                        <a:t>&gt;</a:t>
                      </a:r>
                      <a:r>
                        <a:rPr lang="ru-RU" sz="800" baseline="0" dirty="0" smtClean="0">
                          <a:latin typeface="Century Gothic" pitchFamily="34" charset="0"/>
                        </a:rPr>
                        <a:t>50% от объема финансирования проекта)</a:t>
                      </a:r>
                      <a:r>
                        <a:rPr lang="ru-RU" sz="1000" dirty="0" smtClean="0">
                          <a:latin typeface="Century Gothic" pitchFamily="34" charset="0"/>
                        </a:rPr>
                        <a:t>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публикации по теме проекта;</a:t>
                      </a:r>
                    </a:p>
                    <a:p>
                      <a:pPr marL="171450" indent="-171450" algn="just">
                        <a:buFont typeface="Wingdings" pitchFamily="2" charset="2"/>
                        <a:buChar char="§"/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оплата государственной пошлины на регистрацию интеллектуальной собственности по теме проекта.</a:t>
                      </a: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1000" dirty="0" smtClean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805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53281"/>
            <a:ext cx="9144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Гранты молодым ученым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66499" y="4881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>
                <a:latin typeface="Century Gothic" panose="020B0502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1615921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262626"/>
      </a:dk1>
      <a:lt1>
        <a:srgbClr val="FFFFFF"/>
      </a:lt1>
      <a:dk2>
        <a:srgbClr val="000000"/>
      </a:dk2>
      <a:lt2>
        <a:srgbClr val="808080"/>
      </a:lt2>
      <a:accent1>
        <a:srgbClr val="7FD02E"/>
      </a:accent1>
      <a:accent2>
        <a:srgbClr val="921FB1"/>
      </a:accent2>
      <a:accent3>
        <a:srgbClr val="0070C0"/>
      </a:accent3>
      <a:accent4>
        <a:srgbClr val="000000"/>
      </a:accent4>
      <a:accent5>
        <a:srgbClr val="007E66"/>
      </a:accent5>
      <a:accent6>
        <a:srgbClr val="14529C"/>
      </a:accent6>
      <a:hlink>
        <a:srgbClr val="0000E5"/>
      </a:hlink>
      <a:folHlink>
        <a:srgbClr val="B2B2B2"/>
      </a:folHlink>
    </a:clrScheme>
    <a:fontScheme name="Другая 1">
      <a:majorFont>
        <a:latin typeface="verdana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12351</TotalTime>
  <Words>2752</Words>
  <Application>Microsoft Office PowerPoint</Application>
  <PresentationFormat>Экран (16:9)</PresentationFormat>
  <Paragraphs>359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Microsoft YaHei</vt:lpstr>
      <vt:lpstr>Arial</vt:lpstr>
      <vt:lpstr>Calibri</vt:lpstr>
      <vt:lpstr>Century Gothic</vt:lpstr>
      <vt:lpstr>PT_Russia Text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Andrew Kitsen</dc:creator>
  <cp:lastModifiedBy>Буторина Диана Андреевна</cp:lastModifiedBy>
  <cp:revision>1389</cp:revision>
  <cp:lastPrinted>2020-03-13T09:09:48Z</cp:lastPrinted>
  <dcterms:created xsi:type="dcterms:W3CDTF">1601-01-01T00:00:00Z</dcterms:created>
  <dcterms:modified xsi:type="dcterms:W3CDTF">2020-03-16T11:06:46Z</dcterms:modified>
</cp:coreProperties>
</file>