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5"/>
  </p:notesMasterIdLst>
  <p:sldIdLst>
    <p:sldId id="258" r:id="rId2"/>
    <p:sldId id="291" r:id="rId3"/>
    <p:sldId id="292" r:id="rId4"/>
    <p:sldId id="293" r:id="rId5"/>
    <p:sldId id="296" r:id="rId6"/>
    <p:sldId id="298" r:id="rId7"/>
    <p:sldId id="299" r:id="rId8"/>
    <p:sldId id="300" r:id="rId9"/>
    <p:sldId id="295" r:id="rId10"/>
    <p:sldId id="301" r:id="rId11"/>
    <p:sldId id="303" r:id="rId12"/>
    <p:sldId id="302" r:id="rId13"/>
    <p:sldId id="29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DAF0"/>
    <a:srgbClr val="D4E5F4"/>
    <a:srgbClr val="B5D2EC"/>
    <a:srgbClr val="CADFF1"/>
    <a:srgbClr val="F7FAFD"/>
    <a:srgbClr val="D2E3F3"/>
    <a:srgbClr val="B9D4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43" autoAdjust="0"/>
    <p:restoredTop sz="94651" autoAdjust="0"/>
  </p:normalViewPr>
  <p:slideViewPr>
    <p:cSldViewPr snapToGrid="0">
      <p:cViewPr varScale="1">
        <p:scale>
          <a:sx n="69" d="100"/>
          <a:sy n="69" d="100"/>
        </p:scale>
        <p:origin x="18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B7D09-F734-4E8B-9DC1-40D44C261C3E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8E079-AA79-478F-8D18-C400174ADD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629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8E079-AA79-478F-8D18-C400174ADDE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405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BF81-FA85-4D45-BE04-0CAE82D06F73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84D8-9D7C-4959-8E01-2ADE6B473D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88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BF81-FA85-4D45-BE04-0CAE82D06F73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84D8-9D7C-4959-8E01-2ADE6B473D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55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BF81-FA85-4D45-BE04-0CAE82D06F73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84D8-9D7C-4959-8E01-2ADE6B473D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17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BF81-FA85-4D45-BE04-0CAE82D06F73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84D8-9D7C-4959-8E01-2ADE6B473D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3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BF81-FA85-4D45-BE04-0CAE82D06F73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84D8-9D7C-4959-8E01-2ADE6B473D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636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BF81-FA85-4D45-BE04-0CAE82D06F73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84D8-9D7C-4959-8E01-2ADE6B473D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039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BF81-FA85-4D45-BE04-0CAE82D06F73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84D8-9D7C-4959-8E01-2ADE6B473D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050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BF81-FA85-4D45-BE04-0CAE82D06F73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84D8-9D7C-4959-8E01-2ADE6B473D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870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BF81-FA85-4D45-BE04-0CAE82D06F73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84D8-9D7C-4959-8E01-2ADE6B473D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865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BF81-FA85-4D45-BE04-0CAE82D06F73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84D8-9D7C-4959-8E01-2ADE6B473D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468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BF81-FA85-4D45-BE04-0CAE82D06F73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84D8-9D7C-4959-8E01-2ADE6B473D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483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accent1">
                <a:lumMod val="5000"/>
                <a:lumOff val="95000"/>
              </a:schemeClr>
            </a:gs>
            <a:gs pos="88000">
              <a:schemeClr val="accent1">
                <a:lumMod val="45000"/>
                <a:lumOff val="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8BF81-FA85-4D45-BE04-0CAE82D06F73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B84D8-9D7C-4959-8E01-2ADE6B473D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11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wmf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youngscience.gov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cienceid.net/presiden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cienceid.net/presiden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id.net/presiden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cienceid.net/presiden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cienceid.net/presiden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cienceid.net/president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accent1">
                <a:lumMod val="5000"/>
                <a:lumOff val="95000"/>
              </a:schemeClr>
            </a:gs>
            <a:gs pos="88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263640"/>
            <a:ext cx="12192000" cy="594360"/>
          </a:xfrm>
          <a:prstGeom prst="rect">
            <a:avLst/>
          </a:prstGeom>
          <a:solidFill>
            <a:srgbClr val="C3D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472" y="960096"/>
            <a:ext cx="11530584" cy="256948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3500" b="1" dirty="0" smtClean="0"/>
              <a:t>Вопрос </a:t>
            </a:r>
            <a:r>
              <a:rPr lang="ru-RU" sz="3500" b="1" dirty="0"/>
              <a:t>повестки № </a:t>
            </a:r>
            <a:r>
              <a:rPr lang="ru-RU" sz="3500" b="1" dirty="0" smtClean="0"/>
              <a:t>3</a:t>
            </a:r>
            <a:endParaRPr lang="en-US" sz="3500" b="1" dirty="0"/>
          </a:p>
          <a:p>
            <a:pPr marL="0" indent="0" algn="ctr">
              <a:buNone/>
            </a:pPr>
            <a:r>
              <a:rPr lang="ru-RU" dirty="0" smtClean="0"/>
              <a:t>«Об опыте участия молодых ученых в федеральных, региональных и муниципальных конкурсах в области науки и инноваций»</a:t>
            </a:r>
            <a:endParaRPr lang="ru-RU" sz="32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39" y="6365677"/>
            <a:ext cx="320783" cy="390286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 bwMode="black">
          <a:xfrm>
            <a:off x="678461" y="6419206"/>
            <a:ext cx="3523487" cy="283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dirty="0" smtClean="0"/>
              <a:t>Правительство Новосибирской области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6289964" y="4766378"/>
            <a:ext cx="5588092" cy="11772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2400" b="1" dirty="0" smtClean="0"/>
              <a:t>Лидер Е.В.</a:t>
            </a:r>
            <a:endParaRPr lang="ru-RU" sz="2400" b="1" dirty="0"/>
          </a:p>
          <a:p>
            <a:pPr marL="0" indent="0" algn="r">
              <a:buNone/>
            </a:pPr>
            <a:r>
              <a:rPr lang="ru-RU" sz="1800" dirty="0" smtClean="0"/>
              <a:t>председатель Совета научной молодежи Сибирского отделения Российской академии наук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79571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6263640"/>
            <a:ext cx="12192000" cy="594360"/>
          </a:xfrm>
          <a:prstGeom prst="rect">
            <a:avLst/>
          </a:prstGeom>
          <a:solidFill>
            <a:srgbClr val="C3D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39" y="6365677"/>
            <a:ext cx="320783" cy="390286"/>
          </a:xfrm>
          <a:prstGeom prst="rect">
            <a:avLst/>
          </a:prstGeom>
        </p:spPr>
      </p:pic>
      <p:sp>
        <p:nvSpPr>
          <p:cNvPr id="24" name="Объект 2"/>
          <p:cNvSpPr txBox="1">
            <a:spLocks/>
          </p:cNvSpPr>
          <p:nvPr/>
        </p:nvSpPr>
        <p:spPr bwMode="black">
          <a:xfrm>
            <a:off x="678461" y="6419206"/>
            <a:ext cx="3523487" cy="283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dirty="0" smtClean="0"/>
              <a:t>Правительство Новосибирской области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 l="2700" t="8667" r="3475" b="10133"/>
          <a:stretch>
            <a:fillRect/>
          </a:stretch>
        </p:blipFill>
        <p:spPr bwMode="auto">
          <a:xfrm>
            <a:off x="0" y="0"/>
            <a:ext cx="8013192" cy="3900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ÐÐ°ÑÑÐ¸Ð½ÐºÐ¸ Ð¿Ð¾ Ð·Ð°Ð¿ÑÐ¾ÑÑ ÑÑÑÐ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1522" y="0"/>
            <a:ext cx="3840478" cy="192023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0584" y="3953884"/>
            <a:ext cx="11990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Мой первый грант  (Код конкурса: «</a:t>
            </a:r>
            <a:r>
              <a:rPr lang="ru-RU" sz="2400" dirty="0" err="1" smtClean="0"/>
              <a:t>мол_а</a:t>
            </a:r>
            <a:r>
              <a:rPr lang="ru-RU" sz="2400" dirty="0" smtClean="0"/>
              <a:t>»)</a:t>
            </a:r>
          </a:p>
          <a:p>
            <a:endParaRPr lang="ru-RU" sz="1200" dirty="0" smtClean="0"/>
          </a:p>
          <a:p>
            <a:r>
              <a:rPr lang="ru-RU" sz="2400" dirty="0" smtClean="0"/>
              <a:t>Конкурс на лучшие научные проекты, выполняемые ведущими молодежными коллективами (Код конкурса: «</a:t>
            </a:r>
            <a:r>
              <a:rPr lang="ru-RU" sz="2400" dirty="0" err="1" smtClean="0"/>
              <a:t>мол_а_вед</a:t>
            </a:r>
            <a:r>
              <a:rPr lang="ru-RU" sz="2400" dirty="0" smtClean="0"/>
              <a:t>»)</a:t>
            </a:r>
          </a:p>
          <a:p>
            <a:endParaRPr lang="ru-RU" sz="1200" dirty="0" smtClean="0"/>
          </a:p>
          <a:p>
            <a:r>
              <a:rPr lang="ru-RU" sz="2400" dirty="0" smtClean="0"/>
              <a:t>Конкурс проектов фундаментальных научных исследований, выполняемых молодыми учеными, проводимом РФФИ совместно с субъектами РФ (Код конкурса: «</a:t>
            </a:r>
            <a:r>
              <a:rPr lang="ru-RU" sz="2400" dirty="0" err="1" smtClean="0"/>
              <a:t>р_мол_а</a:t>
            </a:r>
            <a:r>
              <a:rPr lang="ru-RU" sz="2400" dirty="0" smtClean="0"/>
              <a:t>»)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4179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6263640"/>
            <a:ext cx="12192000" cy="594360"/>
          </a:xfrm>
          <a:prstGeom prst="rect">
            <a:avLst/>
          </a:prstGeom>
          <a:solidFill>
            <a:srgbClr val="C3D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39" y="6365677"/>
            <a:ext cx="320783" cy="390286"/>
          </a:xfrm>
          <a:prstGeom prst="rect">
            <a:avLst/>
          </a:prstGeom>
        </p:spPr>
      </p:pic>
      <p:sp>
        <p:nvSpPr>
          <p:cNvPr id="24" name="Объект 2"/>
          <p:cNvSpPr txBox="1">
            <a:spLocks/>
          </p:cNvSpPr>
          <p:nvPr/>
        </p:nvSpPr>
        <p:spPr bwMode="black">
          <a:xfrm>
            <a:off x="678461" y="6419206"/>
            <a:ext cx="3523487" cy="283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dirty="0" smtClean="0"/>
              <a:t>Правительство Новосибирской области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55449" y="0"/>
            <a:ext cx="11548872" cy="621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800" b="1" dirty="0" smtClean="0">
                <a:latin typeface="Calibri" pitchFamily="34" charset="0"/>
              </a:rPr>
              <a:t>Гранты, стипендии и премии Правительства </a:t>
            </a:r>
            <a:r>
              <a:rPr lang="ru-RU" altLang="ru-RU" sz="2800" b="1" dirty="0">
                <a:latin typeface="Calibri" pitchFamily="34" charset="0"/>
              </a:rPr>
              <a:t>Новосибирской области </a:t>
            </a:r>
            <a:endParaRPr lang="ru-RU" altLang="ru-RU" sz="2800" b="1" dirty="0" smtClean="0">
              <a:latin typeface="Calibri" pitchFamily="34" charset="0"/>
            </a:endParaRP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687388" y="2436051"/>
            <a:ext cx="21605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dirty="0">
                <a:latin typeface="Calibri" pitchFamily="34" charset="0"/>
              </a:rPr>
              <a:t>Администрация НСО</a:t>
            </a:r>
          </a:p>
        </p:txBody>
      </p:sp>
      <p:pic>
        <p:nvPicPr>
          <p:cNvPr id="12" name="Picture 14" descr="Картинки по запросу нсо 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9434" y="830453"/>
            <a:ext cx="1249363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18288" y="3064636"/>
            <a:ext cx="361188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000" dirty="0" smtClean="0">
                <a:latin typeface="Calibri" pitchFamily="34" charset="0"/>
                <a:cs typeface="Calibri" pitchFamily="34" charset="0"/>
              </a:rPr>
              <a:t>На </a:t>
            </a:r>
            <a:r>
              <a:rPr lang="ru-RU" altLang="ru-RU" sz="2000" dirty="0">
                <a:latin typeface="Calibri" pitchFamily="34" charset="0"/>
                <a:cs typeface="Calibri" pitchFamily="34" charset="0"/>
              </a:rPr>
              <a:t>конкурс по отбору кандидатов на присуждение именных премий Правительства Новосибирской области в 2017 году было подано </a:t>
            </a:r>
            <a:r>
              <a:rPr lang="ru-RU" altLang="ru-RU" sz="2000" b="1" dirty="0">
                <a:latin typeface="Calibri" pitchFamily="34" charset="0"/>
                <a:cs typeface="Calibri" pitchFamily="34" charset="0"/>
              </a:rPr>
              <a:t>25 заявок</a:t>
            </a:r>
            <a:r>
              <a:rPr lang="ru-RU" altLang="ru-RU" sz="2000" dirty="0">
                <a:latin typeface="Calibri" pitchFamily="34" charset="0"/>
                <a:cs typeface="Calibri" pitchFamily="34" charset="0"/>
              </a:rPr>
              <a:t>, победителям конкурса стали </a:t>
            </a:r>
            <a:r>
              <a:rPr lang="ru-RU" altLang="ru-RU" sz="2000" b="1" dirty="0">
                <a:latin typeface="Calibri" pitchFamily="34" charset="0"/>
                <a:cs typeface="Calibri" pitchFamily="34" charset="0"/>
              </a:rPr>
              <a:t>7</a:t>
            </a:r>
            <a:r>
              <a:rPr lang="ru-RU" altLang="ru-RU" sz="2000" dirty="0">
                <a:latin typeface="Calibri" pitchFamily="34" charset="0"/>
                <a:cs typeface="Calibri" pitchFamily="34" charset="0"/>
              </a:rPr>
              <a:t> молодых исследователей.  </a:t>
            </a:r>
            <a:endParaRPr lang="ru-RU" altLang="ru-RU" sz="2000" dirty="0"/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4" cstate="print"/>
          <a:srcRect l="15150" t="9067" r="20575" b="10533"/>
          <a:stretch>
            <a:fillRect/>
          </a:stretch>
        </p:blipFill>
        <p:spPr bwMode="auto">
          <a:xfrm>
            <a:off x="3831336" y="527578"/>
            <a:ext cx="8133518" cy="572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179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6263640"/>
            <a:ext cx="12192000" cy="594360"/>
          </a:xfrm>
          <a:prstGeom prst="rect">
            <a:avLst/>
          </a:prstGeom>
          <a:solidFill>
            <a:srgbClr val="C3D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39" y="6365677"/>
            <a:ext cx="320783" cy="390286"/>
          </a:xfrm>
          <a:prstGeom prst="rect">
            <a:avLst/>
          </a:prstGeom>
        </p:spPr>
      </p:pic>
      <p:sp>
        <p:nvSpPr>
          <p:cNvPr id="24" name="Объект 2"/>
          <p:cNvSpPr txBox="1">
            <a:spLocks/>
          </p:cNvSpPr>
          <p:nvPr/>
        </p:nvSpPr>
        <p:spPr bwMode="black">
          <a:xfrm>
            <a:off x="678461" y="6419206"/>
            <a:ext cx="3523487" cy="283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dirty="0" smtClean="0"/>
              <a:t>Правительство Новосибирской области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55449" y="0"/>
            <a:ext cx="11548872" cy="676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800" b="1" dirty="0" smtClean="0">
                <a:latin typeface="Calibri" pitchFamily="34" charset="0"/>
              </a:rPr>
              <a:t>Гранты, стипендии и премии</a:t>
            </a:r>
            <a:r>
              <a:rPr lang="en-US" altLang="ru-RU" sz="2800" b="1" dirty="0" smtClean="0">
                <a:latin typeface="Calibri" pitchFamily="34" charset="0"/>
              </a:rPr>
              <a:t> </a:t>
            </a:r>
            <a:r>
              <a:rPr lang="ru-RU" altLang="ru-RU" sz="2800" b="1" dirty="0" smtClean="0">
                <a:latin typeface="Calibri" pitchFamily="34" charset="0"/>
              </a:rPr>
              <a:t>мэрии </a:t>
            </a:r>
            <a:r>
              <a:rPr lang="ru-RU" altLang="ru-RU" sz="2800" b="1" dirty="0">
                <a:latin typeface="Calibri" pitchFamily="34" charset="0"/>
              </a:rPr>
              <a:t>города Новосибирска</a:t>
            </a:r>
          </a:p>
        </p:txBody>
      </p:sp>
      <p:pic>
        <p:nvPicPr>
          <p:cNvPr id="11" name="Picture 11" descr="Картинки по запросу герб новосибирс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83" y="1844993"/>
            <a:ext cx="2064391" cy="202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71958" y="4144137"/>
            <a:ext cx="2565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>
                <a:latin typeface="+mn-lt"/>
              </a:rPr>
              <a:t>Мэрия г. Новосибирска</a:t>
            </a: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3157664" y="1235836"/>
            <a:ext cx="8711247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sz="2400" dirty="0">
                <a:latin typeface="Calibri" pitchFamily="34" charset="0"/>
                <a:cs typeface="Calibri" pitchFamily="34" charset="0"/>
              </a:rPr>
              <a:t>На конкурс </a:t>
            </a:r>
            <a:r>
              <a:rPr lang="ru-RU" altLang="ru-RU" sz="2400" b="1" dirty="0">
                <a:latin typeface="Calibri" pitchFamily="34" charset="0"/>
                <a:cs typeface="Calibri" pitchFamily="34" charset="0"/>
              </a:rPr>
              <a:t>премий мэрии города Новосибирска </a:t>
            </a:r>
            <a:r>
              <a:rPr lang="ru-RU" altLang="ru-RU" sz="2400" dirty="0">
                <a:latin typeface="Calibri" pitchFamily="34" charset="0"/>
                <a:cs typeface="Calibri" pitchFamily="34" charset="0"/>
              </a:rPr>
              <a:t>в сфере науки и инноваций для молодых ученых и специалистов в 2017-19 годах было подано порядка </a:t>
            </a:r>
            <a:r>
              <a:rPr lang="ru-RU" altLang="ru-RU" sz="2400" b="1" dirty="0">
                <a:latin typeface="Calibri" pitchFamily="34" charset="0"/>
                <a:cs typeface="Calibri" pitchFamily="34" charset="0"/>
              </a:rPr>
              <a:t>500 заявок</a:t>
            </a:r>
            <a:r>
              <a:rPr lang="ru-RU" altLang="ru-RU" sz="2400" dirty="0">
                <a:latin typeface="Calibri" pitchFamily="34" charset="0"/>
                <a:cs typeface="Calibri" pitchFamily="34" charset="0"/>
              </a:rPr>
              <a:t>. По итогам конкурса лауреатами премии мэрии города Новосибирска стали по </a:t>
            </a:r>
            <a:r>
              <a:rPr lang="ru-RU" altLang="ru-RU" sz="2400" b="1" dirty="0">
                <a:latin typeface="Calibri" pitchFamily="34" charset="0"/>
                <a:cs typeface="Calibri" pitchFamily="34" charset="0"/>
              </a:rPr>
              <a:t>30</a:t>
            </a:r>
            <a:r>
              <a:rPr lang="ru-RU" altLang="ru-RU" sz="2400" dirty="0">
                <a:latin typeface="Calibri" pitchFamily="34" charset="0"/>
                <a:cs typeface="Calibri" pitchFamily="34" charset="0"/>
              </a:rPr>
              <a:t> молодых исследователей в 2017, 2018 и 2019 годах. </a:t>
            </a:r>
            <a:endParaRPr lang="ru-RU" altLang="ru-RU" sz="2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altLang="ru-RU" sz="2400" dirty="0" smtClean="0">
                <a:latin typeface="Calibri" pitchFamily="34" charset="0"/>
                <a:cs typeface="Calibri" pitchFamily="34" charset="0"/>
              </a:rPr>
              <a:t>Размер премии </a:t>
            </a:r>
            <a:r>
              <a:rPr lang="ru-RU" altLang="ru-RU" sz="2400" b="1" dirty="0" smtClean="0">
                <a:latin typeface="Calibri" pitchFamily="34" charset="0"/>
                <a:cs typeface="Calibri" pitchFamily="34" charset="0"/>
              </a:rPr>
              <a:t>100 000 рублей</a:t>
            </a:r>
          </a:p>
          <a:p>
            <a:pPr algn="just"/>
            <a:endParaRPr lang="ru-RU" altLang="ru-RU" sz="2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altLang="ru-RU" sz="2400" dirty="0" smtClean="0">
                <a:latin typeface="Calibri" pitchFamily="34" charset="0"/>
                <a:cs typeface="Calibri" pitchFamily="34" charset="0"/>
              </a:rPr>
              <a:t>Ежегодно выделяется </a:t>
            </a:r>
            <a:r>
              <a:rPr lang="ru-RU" altLang="ru-RU" sz="2400" b="1" dirty="0" smtClean="0">
                <a:latin typeface="Calibri" pitchFamily="34" charset="0"/>
                <a:cs typeface="Calibri" pitchFamily="34" charset="0"/>
              </a:rPr>
              <a:t>6 грантов мэрии города Новосибирска</a:t>
            </a:r>
            <a:r>
              <a:rPr lang="ru-RU" alt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smtClean="0"/>
              <a:t>в форме субсидий в сфере научной и инновационной деятельности</a:t>
            </a:r>
          </a:p>
          <a:p>
            <a:pPr algn="just"/>
            <a:r>
              <a:rPr lang="ru-RU" altLang="ru-RU" sz="2400" dirty="0" smtClean="0">
                <a:latin typeface="Calibri" pitchFamily="34" charset="0"/>
                <a:cs typeface="Calibri" pitchFamily="34" charset="0"/>
              </a:rPr>
              <a:t>Размер гранта до </a:t>
            </a:r>
            <a:r>
              <a:rPr lang="ru-RU" altLang="ru-RU" sz="2400" b="1" dirty="0" smtClean="0">
                <a:latin typeface="Calibri" pitchFamily="34" charset="0"/>
                <a:cs typeface="Calibri" pitchFamily="34" charset="0"/>
              </a:rPr>
              <a:t>500 000 рублей </a:t>
            </a:r>
            <a:endParaRPr lang="ru-RU" altLang="ru-RU" sz="2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79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6263640"/>
            <a:ext cx="12192000" cy="594360"/>
          </a:xfrm>
          <a:prstGeom prst="rect">
            <a:avLst/>
          </a:prstGeom>
          <a:solidFill>
            <a:srgbClr val="C3D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39" y="6365677"/>
            <a:ext cx="320783" cy="390286"/>
          </a:xfrm>
          <a:prstGeom prst="rect">
            <a:avLst/>
          </a:prstGeom>
        </p:spPr>
      </p:pic>
      <p:sp>
        <p:nvSpPr>
          <p:cNvPr id="24" name="Объект 2"/>
          <p:cNvSpPr txBox="1">
            <a:spLocks/>
          </p:cNvSpPr>
          <p:nvPr/>
        </p:nvSpPr>
        <p:spPr bwMode="black">
          <a:xfrm>
            <a:off x="678461" y="6419206"/>
            <a:ext cx="3523487" cy="283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dirty="0" smtClean="0"/>
              <a:t>Правительство Новосибирской области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Calibri" pitchFamily="34" charset="0"/>
                <a:cs typeface="Calibri" pitchFamily="34" charset="0"/>
              </a:rPr>
              <a:t>Конкурс поддержки академической мобильности молодых преподавателей НГУ </a:t>
            </a:r>
            <a:endParaRPr lang="ru-RU" altLang="ru-RU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8050530" y="4779899"/>
            <a:ext cx="367207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000" dirty="0">
                <a:latin typeface="Calibri" pitchFamily="34" charset="0"/>
                <a:cs typeface="Calibri" pitchFamily="34" charset="0"/>
              </a:rPr>
              <a:t>Ежегодно</a:t>
            </a:r>
          </a:p>
          <a:p>
            <a:endParaRPr lang="ru-RU" altLang="ru-RU" sz="1200" dirty="0">
              <a:latin typeface="Calibri" pitchFamily="34" charset="0"/>
              <a:cs typeface="Calibri" pitchFamily="34" charset="0"/>
            </a:endParaRPr>
          </a:p>
          <a:p>
            <a:r>
              <a:rPr lang="ru-RU" altLang="ru-RU" sz="2000" dirty="0">
                <a:latin typeface="Calibri" pitchFamily="34" charset="0"/>
                <a:cs typeface="Calibri" pitchFamily="34" charset="0"/>
              </a:rPr>
              <a:t>120-130 заявок</a:t>
            </a:r>
          </a:p>
          <a:p>
            <a:endParaRPr lang="ru-RU" altLang="ru-RU" sz="1200" dirty="0">
              <a:latin typeface="Calibri" pitchFamily="34" charset="0"/>
              <a:cs typeface="Calibri" pitchFamily="34" charset="0"/>
            </a:endParaRPr>
          </a:p>
          <a:p>
            <a:r>
              <a:rPr lang="ru-RU" altLang="ru-RU" sz="2000" dirty="0">
                <a:latin typeface="Calibri" pitchFamily="34" charset="0"/>
                <a:cs typeface="Calibri" pitchFamily="34" charset="0"/>
              </a:rPr>
              <a:t>60% </a:t>
            </a:r>
            <a:r>
              <a:rPr lang="ru-RU" altLang="ru-RU" sz="2000" dirty="0" smtClean="0">
                <a:latin typeface="Calibri" pitchFamily="34" charset="0"/>
                <a:cs typeface="Calibri" pitchFamily="34" charset="0"/>
              </a:rPr>
              <a:t>получают поддержку</a:t>
            </a:r>
            <a:endParaRPr lang="ru-RU" altLang="ru-RU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5840"/>
            <a:ext cx="2729852" cy="147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3" descr="Картинки по запросу НГУ эмблем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8772" y="1292034"/>
            <a:ext cx="2685243" cy="811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 l="12463" b="10448"/>
          <a:stretch>
            <a:fillRect/>
          </a:stretch>
        </p:blipFill>
        <p:spPr bwMode="auto">
          <a:xfrm>
            <a:off x="0" y="2624328"/>
            <a:ext cx="7413625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Leno4ka\Downloads\amChart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73890" y="516573"/>
            <a:ext cx="6072187" cy="416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179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6263640"/>
            <a:ext cx="12192000" cy="594360"/>
          </a:xfrm>
          <a:prstGeom prst="rect">
            <a:avLst/>
          </a:prstGeom>
          <a:solidFill>
            <a:srgbClr val="C3D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39" y="6365677"/>
            <a:ext cx="320783" cy="390286"/>
          </a:xfrm>
          <a:prstGeom prst="rect">
            <a:avLst/>
          </a:prstGeom>
        </p:spPr>
      </p:pic>
      <p:sp>
        <p:nvSpPr>
          <p:cNvPr id="24" name="Объект 2"/>
          <p:cNvSpPr txBox="1">
            <a:spLocks/>
          </p:cNvSpPr>
          <p:nvPr/>
        </p:nvSpPr>
        <p:spPr bwMode="black">
          <a:xfrm>
            <a:off x="678461" y="6419206"/>
            <a:ext cx="3523487" cy="283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dirty="0" smtClean="0"/>
              <a:t>Правительство Новосибирской области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 l="18010" t="14301" r="18204" b="72050"/>
          <a:stretch>
            <a:fillRect/>
          </a:stretch>
        </p:blipFill>
        <p:spPr bwMode="auto">
          <a:xfrm>
            <a:off x="179388" y="0"/>
            <a:ext cx="11626738" cy="139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70244" y="1482916"/>
            <a:ext cx="11479212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создан в марте 2007 года в соответствии с перечнем поручений Президента РФ от 04.08.2006 № Пр-1321</a:t>
            </a:r>
          </a:p>
          <a:p>
            <a:pPr algn="just"/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является консультативным органом Совета при Президенте Российской Федерации по науке и образованию </a:t>
            </a:r>
          </a:p>
          <a:p>
            <a:pPr algn="just">
              <a:buFontTx/>
              <a:buChar char="-"/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в составе Координационного совета 55 человек из числа молодых ученых до 39 лет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 Новосибирской области: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к.х.н. Лидер Е.В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ИНХ СО РАН)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к.х.н.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Адонин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С.А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ИНХ СО РАН)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  <a:hlinkClick r:id="rId4"/>
              </a:rPr>
              <a:t>http://youngscience.gov.ru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270248" y="3410330"/>
            <a:ext cx="7921752" cy="284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В период с 2007 по </a:t>
            </a:r>
            <a:r>
              <a:rPr lang="ru-RU" b="1" dirty="0" smtClean="0"/>
              <a:t>2019 </a:t>
            </a:r>
            <a:r>
              <a:rPr lang="ru-RU" b="1" dirty="0"/>
              <a:t>год</a:t>
            </a:r>
          </a:p>
          <a:p>
            <a:pPr algn="ctr"/>
            <a:endParaRPr lang="ru-RU" b="1" dirty="0"/>
          </a:p>
          <a:p>
            <a:r>
              <a:rPr lang="ru-RU" b="1" u="sng" dirty="0"/>
              <a:t>Молодые ученые СО РАН получили: </a:t>
            </a:r>
          </a:p>
          <a:p>
            <a:endParaRPr lang="ru-RU" b="1" dirty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b="1" dirty="0" smtClean="0"/>
              <a:t>38 </a:t>
            </a:r>
            <a:r>
              <a:rPr lang="ru-RU" b="1" dirty="0"/>
              <a:t>МД гранта президента для молодых докторов наук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b="1" dirty="0" smtClean="0"/>
              <a:t>406 </a:t>
            </a:r>
            <a:r>
              <a:rPr lang="ru-RU" b="1" dirty="0"/>
              <a:t>МК грантов президента для молодых кандидатов наук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b="1" dirty="0" smtClean="0"/>
              <a:t>336 </a:t>
            </a:r>
            <a:r>
              <a:rPr lang="ru-RU" b="1" dirty="0"/>
              <a:t>СП стипендий президента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b="1" dirty="0" smtClean="0"/>
              <a:t>8 </a:t>
            </a:r>
            <a:r>
              <a:rPr lang="ru-RU" b="1" dirty="0"/>
              <a:t>Премий президента для молодых ученых</a:t>
            </a:r>
          </a:p>
        </p:txBody>
      </p:sp>
    </p:spTree>
    <p:extLst>
      <p:ext uri="{BB962C8B-B14F-4D97-AF65-F5344CB8AC3E}">
        <p14:creationId xmlns:p14="http://schemas.microsoft.com/office/powerpoint/2010/main" val="94179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6263640"/>
            <a:ext cx="12192000" cy="594360"/>
          </a:xfrm>
          <a:prstGeom prst="rect">
            <a:avLst/>
          </a:prstGeom>
          <a:solidFill>
            <a:srgbClr val="C3D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39" y="6365677"/>
            <a:ext cx="320783" cy="390286"/>
          </a:xfrm>
          <a:prstGeom prst="rect">
            <a:avLst/>
          </a:prstGeom>
        </p:spPr>
      </p:pic>
      <p:sp>
        <p:nvSpPr>
          <p:cNvPr id="24" name="Объект 2"/>
          <p:cNvSpPr txBox="1">
            <a:spLocks/>
          </p:cNvSpPr>
          <p:nvPr/>
        </p:nvSpPr>
        <p:spPr bwMode="black">
          <a:xfrm>
            <a:off x="678461" y="6419206"/>
            <a:ext cx="3523487" cy="283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dirty="0" smtClean="0"/>
              <a:t>Правительство Новосибирской области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050" t="12267" r="1675" b="12267"/>
          <a:stretch>
            <a:fillRect/>
          </a:stretch>
        </p:blipFill>
        <p:spPr bwMode="auto">
          <a:xfrm>
            <a:off x="1124712" y="283464"/>
            <a:ext cx="9890126" cy="431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029968" y="4956048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hlinkClick r:id="rId4"/>
              </a:rPr>
              <a:t>https://scienceid.net/president/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4179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6263640"/>
            <a:ext cx="12192000" cy="594360"/>
          </a:xfrm>
          <a:prstGeom prst="rect">
            <a:avLst/>
          </a:prstGeom>
          <a:solidFill>
            <a:srgbClr val="C3D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39" y="6365677"/>
            <a:ext cx="320783" cy="390286"/>
          </a:xfrm>
          <a:prstGeom prst="rect">
            <a:avLst/>
          </a:prstGeom>
        </p:spPr>
      </p:pic>
      <p:sp>
        <p:nvSpPr>
          <p:cNvPr id="24" name="Объект 2"/>
          <p:cNvSpPr txBox="1">
            <a:spLocks/>
          </p:cNvSpPr>
          <p:nvPr/>
        </p:nvSpPr>
        <p:spPr bwMode="black">
          <a:xfrm>
            <a:off x="678461" y="6419206"/>
            <a:ext cx="3523487" cy="283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dirty="0" smtClean="0"/>
              <a:t>Правительство Новосибирской области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3400" t="16533" r="24850" b="11333"/>
          <a:stretch>
            <a:fillRect/>
          </a:stretch>
        </p:blipFill>
        <p:spPr bwMode="auto">
          <a:xfrm>
            <a:off x="2386583" y="0"/>
            <a:ext cx="7965421" cy="624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648200" y="633478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hlinkClick r:id="rId4"/>
              </a:rPr>
              <a:t>https://scienceid.net/president/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4179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6263640"/>
            <a:ext cx="12192000" cy="594360"/>
          </a:xfrm>
          <a:prstGeom prst="rect">
            <a:avLst/>
          </a:prstGeom>
          <a:solidFill>
            <a:srgbClr val="C3D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39" y="6365677"/>
            <a:ext cx="320783" cy="390286"/>
          </a:xfrm>
          <a:prstGeom prst="rect">
            <a:avLst/>
          </a:prstGeom>
        </p:spPr>
      </p:pic>
      <p:sp>
        <p:nvSpPr>
          <p:cNvPr id="24" name="Объект 2"/>
          <p:cNvSpPr txBox="1">
            <a:spLocks/>
          </p:cNvSpPr>
          <p:nvPr/>
        </p:nvSpPr>
        <p:spPr bwMode="black">
          <a:xfrm>
            <a:off x="678461" y="6419206"/>
            <a:ext cx="3523487" cy="283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dirty="0" smtClean="0"/>
              <a:t>Правительство Новосибирской области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8200" y="633478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hlinkClick r:id="rId3"/>
              </a:rPr>
              <a:t>https://scienceid.net/president/</a:t>
            </a:r>
            <a:endParaRPr lang="ru-RU" sz="2400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 l="23475" t="17600" r="26500" b="12667"/>
          <a:stretch>
            <a:fillRect/>
          </a:stretch>
        </p:blipFill>
        <p:spPr bwMode="auto">
          <a:xfrm>
            <a:off x="2478024" y="0"/>
            <a:ext cx="7973568" cy="625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179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6263640"/>
            <a:ext cx="12192000" cy="594360"/>
          </a:xfrm>
          <a:prstGeom prst="rect">
            <a:avLst/>
          </a:prstGeom>
          <a:solidFill>
            <a:srgbClr val="C3D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39" y="6365677"/>
            <a:ext cx="320783" cy="390286"/>
          </a:xfrm>
          <a:prstGeom prst="rect">
            <a:avLst/>
          </a:prstGeom>
        </p:spPr>
      </p:pic>
      <p:sp>
        <p:nvSpPr>
          <p:cNvPr id="24" name="Объект 2"/>
          <p:cNvSpPr txBox="1">
            <a:spLocks/>
          </p:cNvSpPr>
          <p:nvPr/>
        </p:nvSpPr>
        <p:spPr bwMode="black">
          <a:xfrm>
            <a:off x="678461" y="6419206"/>
            <a:ext cx="3523487" cy="283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dirty="0" smtClean="0"/>
              <a:t>Правительство Новосибирской области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 l="20325" t="19067" r="21475" b="11200"/>
          <a:stretch>
            <a:fillRect/>
          </a:stretch>
        </p:blipFill>
        <p:spPr bwMode="auto">
          <a:xfrm>
            <a:off x="1472183" y="0"/>
            <a:ext cx="9281161" cy="625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648200" y="633478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hlinkClick r:id="rId4"/>
              </a:rPr>
              <a:t>https://scienceid.net/president/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4179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6263640"/>
            <a:ext cx="12192000" cy="594360"/>
          </a:xfrm>
          <a:prstGeom prst="rect">
            <a:avLst/>
          </a:prstGeom>
          <a:solidFill>
            <a:srgbClr val="C3D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39" y="6365677"/>
            <a:ext cx="320783" cy="390286"/>
          </a:xfrm>
          <a:prstGeom prst="rect">
            <a:avLst/>
          </a:prstGeom>
        </p:spPr>
      </p:pic>
      <p:sp>
        <p:nvSpPr>
          <p:cNvPr id="24" name="Объект 2"/>
          <p:cNvSpPr txBox="1">
            <a:spLocks/>
          </p:cNvSpPr>
          <p:nvPr/>
        </p:nvSpPr>
        <p:spPr bwMode="black">
          <a:xfrm>
            <a:off x="678461" y="6419206"/>
            <a:ext cx="3523487" cy="283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dirty="0" smtClean="0"/>
              <a:t>Правительство Новосибирской области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 l="14625" t="26933" r="17950" b="19200"/>
          <a:stretch>
            <a:fillRect/>
          </a:stretch>
        </p:blipFill>
        <p:spPr bwMode="auto">
          <a:xfrm>
            <a:off x="786384" y="694944"/>
            <a:ext cx="10662176" cy="4791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648200" y="633478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hlinkClick r:id="rId4"/>
              </a:rPr>
              <a:t>https://scienceid.net/president/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4179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6263640"/>
            <a:ext cx="12192000" cy="594360"/>
          </a:xfrm>
          <a:prstGeom prst="rect">
            <a:avLst/>
          </a:prstGeom>
          <a:solidFill>
            <a:srgbClr val="C3D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39" y="6365677"/>
            <a:ext cx="320783" cy="390286"/>
          </a:xfrm>
          <a:prstGeom prst="rect">
            <a:avLst/>
          </a:prstGeom>
        </p:spPr>
      </p:pic>
      <p:sp>
        <p:nvSpPr>
          <p:cNvPr id="24" name="Объект 2"/>
          <p:cNvSpPr txBox="1">
            <a:spLocks/>
          </p:cNvSpPr>
          <p:nvPr/>
        </p:nvSpPr>
        <p:spPr bwMode="black">
          <a:xfrm>
            <a:off x="678461" y="6419206"/>
            <a:ext cx="3523487" cy="283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dirty="0" smtClean="0"/>
              <a:t>Правительство Новосибирской области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 l="18300" t="17600" r="19375" b="12267"/>
          <a:stretch>
            <a:fillRect/>
          </a:stretch>
        </p:blipFill>
        <p:spPr bwMode="auto">
          <a:xfrm>
            <a:off x="941832" y="0"/>
            <a:ext cx="9881152" cy="625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648200" y="633478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hlinkClick r:id="rId4"/>
              </a:rPr>
              <a:t>https://scienceid.net/president/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4179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Церемония вручения премий Президента в области науки и инноваций для молодых учёных за 2017 год. Лауреатом премии стал Константин Кох – за развитие методов получения халькогенидных соединений и создание функциональных кристаллов для высокотехнологичных устройств."/>
          <p:cNvPicPr>
            <a:picLocks noChangeAspect="1" noChangeArrowheads="1"/>
          </p:cNvPicPr>
          <p:nvPr/>
        </p:nvPicPr>
        <p:blipFill>
          <a:blip r:embed="rId2" cstate="print"/>
          <a:srcRect l="25871" r="4471"/>
          <a:stretch>
            <a:fillRect/>
          </a:stretch>
        </p:blipFill>
        <p:spPr bwMode="auto">
          <a:xfrm>
            <a:off x="265176" y="822579"/>
            <a:ext cx="4389120" cy="388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0"/>
            <a:ext cx="12192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Премии </a:t>
            </a:r>
            <a:r>
              <a:rPr lang="ru-RU" sz="2800" b="1" dirty="0" smtClean="0"/>
              <a:t>Президента</a:t>
            </a:r>
            <a:r>
              <a:rPr lang="en-US" sz="2800" b="1" dirty="0" smtClean="0"/>
              <a:t> </a:t>
            </a:r>
            <a:r>
              <a:rPr lang="ru-RU" sz="2800" b="1" dirty="0" smtClean="0"/>
              <a:t>РФ </a:t>
            </a:r>
            <a:r>
              <a:rPr lang="ru-RU" sz="2800" b="1" dirty="0"/>
              <a:t>в области науки и инноваций для молодых </a:t>
            </a:r>
            <a:r>
              <a:rPr lang="ru-RU" sz="2800" b="1" dirty="0" smtClean="0"/>
              <a:t>учёных</a:t>
            </a:r>
          </a:p>
          <a:p>
            <a:pPr algn="ctr"/>
            <a:r>
              <a:rPr lang="ru-RU" sz="2200" b="1" dirty="0" smtClean="0"/>
              <a:t>8 февраля 2018 г., Новосибирск		7 февраля 2019 г., Москва</a:t>
            </a:r>
            <a:endParaRPr lang="ru-RU" sz="2200" b="1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4749102"/>
            <a:ext cx="604418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Кох Константин </a:t>
            </a:r>
            <a:r>
              <a:rPr lang="ru-RU" b="1" dirty="0" smtClean="0"/>
              <a:t>Александрович</a:t>
            </a:r>
            <a:endParaRPr lang="ru-RU" dirty="0"/>
          </a:p>
          <a:p>
            <a:r>
              <a:rPr lang="ru-RU" dirty="0" err="1"/>
              <a:t>к.г.-м.н</a:t>
            </a:r>
            <a:r>
              <a:rPr lang="ru-RU" dirty="0"/>
              <a:t>., с.н.с. Института геологии и минералогии им. В.С.Соболева СО РАН, – за развитие методов получения халькогенидных соединений и создание функциональных кристаллов для высокотехнологичных устройств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6263640"/>
            <a:ext cx="12192000" cy="594360"/>
          </a:xfrm>
          <a:prstGeom prst="rect">
            <a:avLst/>
          </a:prstGeom>
          <a:solidFill>
            <a:srgbClr val="C3D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39" y="6365677"/>
            <a:ext cx="320783" cy="390286"/>
          </a:xfrm>
          <a:prstGeom prst="rect">
            <a:avLst/>
          </a:prstGeom>
        </p:spPr>
      </p:pic>
      <p:sp>
        <p:nvSpPr>
          <p:cNvPr id="10" name="Объект 2"/>
          <p:cNvSpPr txBox="1">
            <a:spLocks/>
          </p:cNvSpPr>
          <p:nvPr/>
        </p:nvSpPr>
        <p:spPr bwMode="black">
          <a:xfrm>
            <a:off x="678461" y="6419206"/>
            <a:ext cx="3523487" cy="283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dirty="0" smtClean="0"/>
              <a:t>Правительство Новосибирской области</a:t>
            </a:r>
          </a:p>
        </p:txBody>
      </p:sp>
      <p:pic>
        <p:nvPicPr>
          <p:cNvPr id="3074" name="Picture 2" descr="Ð¦ÐµÑÐµÐ¼Ð¾Ð½Ð¸Ñ Ð²ÑÑÑÐµÐ½Ð¸Ñ Ð¿ÑÐµÐ¼Ð¸Ð¹ ÐÑÐµÐ·Ð¸Ð´ÐµÐ½ÑÐ° Ð²Â Ð¾Ð±Ð»Ð°ÑÑÐ¸ Ð½Ð°ÑÐºÐ¸ Ð¸Â Ð¸Ð½Ð½Ð¾Ð²Ð°ÑÐ¸Ð¹ Ð´Ð»Ñ Ð¼Ð¾Ð»Ð¾Ð´ÑÑ ÑÑÑÐ½ÑÑ Ð·Ð°Â 2018Â Ð³Ð¾Ð´. Ð¡Â Ð»Ð°ÑÑÐµÐ°ÑÐ¾Ð¼ Ð¿ÑÐµÐ¼Ð¸Ð¸ ÐÐºÐ°ÑÐµÑÐ¸Ð½Ð¾Ð¹ ÐÑÐ¸Ð·Ð°Ð½Ð¾Ð²Ð¾Ð¹."/>
          <p:cNvPicPr>
            <a:picLocks noChangeAspect="1" noChangeArrowheads="1"/>
          </p:cNvPicPr>
          <p:nvPr/>
        </p:nvPicPr>
        <p:blipFill>
          <a:blip r:embed="rId4" cstate="print"/>
          <a:srcRect l="7721"/>
          <a:stretch>
            <a:fillRect/>
          </a:stretch>
        </p:blipFill>
        <p:spPr bwMode="auto">
          <a:xfrm>
            <a:off x="6793992" y="1061339"/>
            <a:ext cx="5277738" cy="352894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089904" y="4736592"/>
            <a:ext cx="6053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Гризанова</a:t>
            </a:r>
            <a:r>
              <a:rPr lang="ru-RU" b="1" dirty="0" smtClean="0"/>
              <a:t> Екатерина Валерьевна</a:t>
            </a:r>
          </a:p>
          <a:p>
            <a:r>
              <a:rPr lang="ru-RU" dirty="0" smtClean="0"/>
              <a:t>к.б.н., в.н.с. Новосибирского государственного аграрного университета, – за определение механизмов возникновения устойчивости насекомых-вредителей к биологическим средствам защиты растений. </a:t>
            </a:r>
            <a:endParaRPr lang="ru-RU" dirty="0"/>
          </a:p>
        </p:txBody>
      </p:sp>
      <p:pic>
        <p:nvPicPr>
          <p:cNvPr id="3076" name="Picture 4" descr="ÐÐ°ÑÑÐ¸Ð½ÐºÐ¸ Ð¿Ð¾ Ð·Ð°Ð¿ÑÐ¾ÑÑ Ð¿ÑÐµÐ·Ð¸Ð´ÐµÐ½Ñ ÑÐ¾ÑÑÐ¸Ð¸ Ð¼Ð¾Ð»Ð¾Ð´ÑÐ¼ ÑÑÐµÐ½ÑÐ¼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9599" y="1727327"/>
            <a:ext cx="1609725" cy="1800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984</TotalTime>
  <Words>488</Words>
  <Application>Microsoft Office PowerPoint</Application>
  <PresentationFormat>Широкоэкранный</PresentationFormat>
  <Paragraphs>69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КООРДИНАЦИОННЫЙ СОВЕТ  при Губернаторе Новосибирской области по вопросам развития Новосибирского научного центра</dc:title>
  <dc:creator>Бочкарев Сергей Валерьевич</dc:creator>
  <cp:lastModifiedBy>Бочкарев Сергей Валерьевич</cp:lastModifiedBy>
  <cp:revision>123</cp:revision>
  <dcterms:created xsi:type="dcterms:W3CDTF">2019-04-29T04:35:11Z</dcterms:created>
  <dcterms:modified xsi:type="dcterms:W3CDTF">2020-03-17T09:24:23Z</dcterms:modified>
</cp:coreProperties>
</file>