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37" r:id="rId2"/>
    <p:sldId id="470" r:id="rId3"/>
    <p:sldId id="683" r:id="rId4"/>
    <p:sldId id="682" r:id="rId5"/>
    <p:sldId id="681" r:id="rId6"/>
  </p:sldIdLst>
  <p:sldSz cx="9144000" cy="5143500" type="screen16x9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9D7EEE3-A803-4F82-B634-5D27098712F8}">
          <p14:sldIdLst>
            <p14:sldId id="537"/>
            <p14:sldId id="470"/>
            <p14:sldId id="682"/>
            <p14:sldId id="681"/>
          </p14:sldIdLst>
        </p14:section>
        <p14:section name="Раздел без заголовка" id="{71FDA274-1E74-4486-94DF-EDDE429D4A9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3975">
          <p15:clr>
            <a:srgbClr val="A4A3A4"/>
          </p15:clr>
        </p15:guide>
        <p15:guide id="2" pos="529">
          <p15:clr>
            <a:srgbClr val="A4A3A4"/>
          </p15:clr>
        </p15:guide>
        <p15:guide id="3" orient="horz" pos="29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  <p15:guide id="3" orient="horz" pos="1831">
          <p15:clr>
            <a:srgbClr val="A4A3A4"/>
          </p15:clr>
        </p15:guide>
        <p15:guide id="4" pos="28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6C31"/>
    <a:srgbClr val="14529C"/>
    <a:srgbClr val="2C4810"/>
    <a:srgbClr val="B80896"/>
    <a:srgbClr val="5CBD03"/>
    <a:srgbClr val="229E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533" autoAdjust="0"/>
  </p:normalViewPr>
  <p:slideViewPr>
    <p:cSldViewPr snapToGrid="0">
      <p:cViewPr varScale="1">
        <p:scale>
          <a:sx n="98" d="100"/>
          <a:sy n="98" d="100"/>
        </p:scale>
        <p:origin x="-396" y="-90"/>
      </p:cViewPr>
      <p:guideLst>
        <p:guide orient="horz" pos="3975"/>
        <p:guide orient="horz" pos="2981"/>
        <p:guide pos="529"/>
      </p:guideLst>
    </p:cSldViewPr>
  </p:slideViewPr>
  <p:outlineViewPr>
    <p:cViewPr varScale="1"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674" y="-84"/>
      </p:cViewPr>
      <p:guideLst>
        <p:guide orient="horz" pos="2674"/>
        <p:guide orient="horz" pos="1831"/>
        <p:guide pos="1942"/>
        <p:guide pos="28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515" cy="341145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040" y="1"/>
            <a:ext cx="4302515" cy="341145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52679767-DB40-462C-BE38-6B07A7CA1196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530"/>
            <a:ext cx="4302515" cy="341145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040" y="6456530"/>
            <a:ext cx="4302515" cy="341145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5114D240-F266-4E3D-B519-7C0B1DE7A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36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697163" y="515938"/>
            <a:ext cx="45275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2247" y="3228771"/>
            <a:ext cx="7940060" cy="30581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4306685" cy="3391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17869" y="0"/>
            <a:ext cx="4306685" cy="3391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6457539"/>
            <a:ext cx="4306685" cy="3391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17869" y="6457539"/>
            <a:ext cx="4306685" cy="3391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27E37E9-F76F-48BB-ABD4-5AA5A46753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73366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40CE8E-34AD-4507-9882-B7EDF40694E7}" type="slidenum">
              <a:rPr lang="ru-RU" altLang="ru-RU" sz="1300"/>
              <a:pPr>
                <a:spcBef>
                  <a:spcPct val="0"/>
                </a:spcBef>
              </a:pPr>
              <a:t>1</a:t>
            </a:fld>
            <a:endParaRPr lang="ru-RU" altLang="ru-RU" sz="13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15938"/>
            <a:ext cx="4532313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228770"/>
            <a:ext cx="7942144" cy="305920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49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C88571-EE62-4724-B55E-9DFB59A5DE20}" type="slidenum">
              <a:rPr lang="ru-RU" altLang="ru-RU" sz="1300"/>
              <a:pPr>
                <a:spcBef>
                  <a:spcPct val="0"/>
                </a:spcBef>
              </a:pPr>
              <a:t>2</a:t>
            </a:fld>
            <a:endParaRPr lang="ru-RU" altLang="ru-RU" sz="13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15938"/>
            <a:ext cx="4532313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228770"/>
            <a:ext cx="7942144" cy="305920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26746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C88571-EE62-4724-B55E-9DFB59A5DE20}" type="slidenum">
              <a:rPr lang="ru-RU" altLang="ru-RU" sz="1300"/>
              <a:pPr>
                <a:spcBef>
                  <a:spcPct val="0"/>
                </a:spcBef>
              </a:pPr>
              <a:t>3</a:t>
            </a:fld>
            <a:endParaRPr lang="ru-RU" altLang="ru-RU" sz="13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15938"/>
            <a:ext cx="4532313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228770"/>
            <a:ext cx="7942144" cy="305920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26746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C88571-EE62-4724-B55E-9DFB59A5DE20}" type="slidenum">
              <a:rPr lang="ru-RU" altLang="ru-RU" sz="1300"/>
              <a:pPr>
                <a:spcBef>
                  <a:spcPct val="0"/>
                </a:spcBef>
              </a:pPr>
              <a:t>4</a:t>
            </a:fld>
            <a:endParaRPr lang="ru-RU" altLang="ru-RU" sz="13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15938"/>
            <a:ext cx="4532313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228770"/>
            <a:ext cx="7942144" cy="305920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414364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40CE8E-34AD-4507-9882-B7EDF40694E7}" type="slidenum">
              <a:rPr lang="ru-RU" altLang="ru-RU" sz="1300"/>
              <a:pPr>
                <a:spcBef>
                  <a:spcPct val="0"/>
                </a:spcBef>
              </a:pPr>
              <a:t>5</a:t>
            </a:fld>
            <a:endParaRPr lang="ru-RU" altLang="ru-RU" sz="13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15938"/>
            <a:ext cx="4532313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228770"/>
            <a:ext cx="7942144" cy="305920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65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FF2A6-7BB9-4C21-887A-B10AB1A8B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0414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E47F-D777-4594-A441-FA2B39FB6C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8599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1203326"/>
            <a:ext cx="2055813" cy="3392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3326"/>
            <a:ext cx="6019800" cy="3392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A887-49AB-4486-9A8A-A5255C2DC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4186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597026"/>
            <a:ext cx="7770813" cy="1100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8562-E76F-4AD7-A0D2-1D7C4DFF5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595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1DAA5-0C8A-407E-89D4-202AAC984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8976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3AE0-BDED-4055-BD0E-653C3E436A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0343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3326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03326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61DF-F00B-45A9-B767-9E1D96B67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5906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9B65-D618-4F67-AA53-C59347FD3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9855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F45B-4075-42FF-B110-AD83BA0CF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0638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BAC36-34B0-4990-A191-27237BBFD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9455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7B01-254C-4D96-9E33-79ED351BBF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2319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4C800-D5B3-4109-9773-9DA5363E8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0192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1596628"/>
            <a:ext cx="77708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1" y="4767262"/>
            <a:ext cx="2132013" cy="271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10.2.16</a:t>
            </a:r>
            <a:endParaRPr lang="ru-RU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4767262"/>
            <a:ext cx="2895600" cy="2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4767262"/>
            <a:ext cx="2132013" cy="271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503242E-F5A8-4D08-AED6-32F67C8C0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3723"/>
            <a:ext cx="8228013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rtechnology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novo-sibirsk.ru/dep/industry-sci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6" descr="fon4x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35"/>
            <a:ext cx="9129713" cy="494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9144000" cy="445773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57739"/>
            <a:ext cx="9140825" cy="49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" y="1406769"/>
            <a:ext cx="9129712" cy="169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800" b="1" kern="0">
                <a:solidFill>
                  <a:srgbClr val="14529C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ct val="0"/>
              </a:spcAft>
              <a:defRPr/>
            </a:pPr>
            <a:r>
              <a:rPr lang="ru-RU" sz="2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</a:rPr>
              <a:t>Городские мероприятия по популяризации научно-технической </a:t>
            </a:r>
            <a:endParaRPr lang="ru-RU" sz="2800" kern="1200" dirty="0">
              <a:solidFill>
                <a:schemeClr val="tx1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+mn-cs"/>
            </a:endParaRPr>
          </a:p>
          <a:p>
            <a:pPr>
              <a:spcAft>
                <a:spcPct val="0"/>
              </a:spcAft>
              <a:defRPr/>
            </a:pPr>
            <a:r>
              <a:rPr lang="ru-RU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</a:rPr>
              <a:t>и инновационной деятельности 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0" y="3939572"/>
            <a:ext cx="9144000" cy="19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2560" rIns="90000" bIns="45000"/>
          <a:lstStyle>
            <a:lvl1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201" y="3429231"/>
            <a:ext cx="4992944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Профорук Елена Владимировна 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заместитель начальника управления науки и внедрения научных разработок мэрии города Новосибирска</a:t>
            </a:r>
            <a:endParaRPr lang="ru-RU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1" y="198835"/>
            <a:ext cx="851650" cy="837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8429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"/>
          <p:cNvSpPr txBox="1">
            <a:spLocks/>
          </p:cNvSpPr>
          <p:nvPr/>
        </p:nvSpPr>
        <p:spPr>
          <a:xfrm>
            <a:off x="8586341" y="4756843"/>
            <a:ext cx="440184" cy="27384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defRPr/>
            </a:pPr>
            <a:endParaRPr lang="ru-RU" sz="2000" b="1" dirty="0">
              <a:solidFill>
                <a:srgbClr val="00252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53282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Городской день науки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760" y="849336"/>
            <a:ext cx="648847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Сроки проведения: </a:t>
            </a:r>
            <a:r>
              <a:rPr lang="ru-RU" sz="2000" dirty="0" smtClean="0">
                <a:latin typeface="Century Gothic" panose="020B0502020202020204" pitchFamily="34" charset="0"/>
              </a:rPr>
              <a:t>апрель - май 2020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760" y="2066437"/>
            <a:ext cx="909924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Охват целевой аудитории: </a:t>
            </a:r>
            <a:r>
              <a:rPr lang="ru-RU" sz="2000" dirty="0" smtClean="0">
                <a:latin typeface="Century Gothic" panose="020B0502020202020204" pitchFamily="34" charset="0"/>
              </a:rPr>
              <a:t>более 10 000 чел.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760" y="1358551"/>
            <a:ext cx="9099240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Категории участников: </a:t>
            </a:r>
            <a:r>
              <a:rPr lang="ru-RU" sz="2000" dirty="0" smtClean="0">
                <a:latin typeface="Century Gothic" panose="020B0502020202020204" pitchFamily="34" charset="0"/>
              </a:rPr>
              <a:t>школьники, студенты, </a:t>
            </a:r>
          </a:p>
          <a:p>
            <a:pPr>
              <a:defRPr/>
            </a:pPr>
            <a:r>
              <a:rPr lang="ru-RU" sz="2000" dirty="0" smtClean="0">
                <a:latin typeface="Century Gothic" panose="020B0502020202020204" pitchFamily="34" charset="0"/>
              </a:rPr>
              <a:t>молодые специалисты, активные граждане </a:t>
            </a:r>
          </a:p>
          <a:p>
            <a:pPr>
              <a:defRPr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                        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523" y="823542"/>
            <a:ext cx="1463289" cy="1681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82" y="2558795"/>
            <a:ext cx="3889585" cy="2334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258" y="2554720"/>
            <a:ext cx="1871634" cy="1201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884" r="13598"/>
          <a:stretch/>
        </p:blipFill>
        <p:spPr>
          <a:xfrm>
            <a:off x="6275283" y="2554720"/>
            <a:ext cx="1381125" cy="1201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258" y="3819346"/>
            <a:ext cx="1638760" cy="10744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0758" y="3819346"/>
            <a:ext cx="1665892" cy="107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390" y="3906270"/>
            <a:ext cx="1272446" cy="900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2390" y="2830085"/>
            <a:ext cx="1272446" cy="831500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8749384" y="48818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ru-RU" sz="1100" b="1" dirty="0" smtClean="0">
                <a:latin typeface="Century Gothic" panose="020B0502020202020204" pitchFamily="34" charset="0"/>
              </a:rPr>
              <a:t>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094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"/>
          <p:cNvSpPr txBox="1">
            <a:spLocks/>
          </p:cNvSpPr>
          <p:nvPr/>
        </p:nvSpPr>
        <p:spPr>
          <a:xfrm>
            <a:off x="8586341" y="4756843"/>
            <a:ext cx="440184" cy="27384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defRPr/>
            </a:pPr>
            <a:endParaRPr lang="ru-RU" sz="2000" b="1" dirty="0">
              <a:solidFill>
                <a:srgbClr val="00252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53282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Форум «Городские технологии»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760" y="849336"/>
            <a:ext cx="648847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Сроки проведения: </a:t>
            </a:r>
            <a:r>
              <a:rPr lang="ru-RU" sz="2000" dirty="0" smtClean="0">
                <a:latin typeface="Century Gothic" panose="020B0502020202020204" pitchFamily="34" charset="0"/>
              </a:rPr>
              <a:t>14 – 15 мая 2020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760" y="2066437"/>
            <a:ext cx="909924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Охват целевой аудитории: </a:t>
            </a:r>
            <a:r>
              <a:rPr lang="ru-RU" sz="2000" dirty="0" smtClean="0">
                <a:latin typeface="Century Gothic" panose="020B0502020202020204" pitchFamily="34" charset="0"/>
              </a:rPr>
              <a:t>более 6 000 чел.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760" y="1358551"/>
            <a:ext cx="909924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Категории участников: </a:t>
            </a:r>
            <a:r>
              <a:rPr lang="ru-RU" sz="2000" dirty="0" smtClean="0">
                <a:latin typeface="Century Gothic" panose="020B0502020202020204" pitchFamily="34" charset="0"/>
              </a:rPr>
              <a:t>представители ОНПК, инновационного бизнеса, власти, активные граждане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59279" y="801476"/>
            <a:ext cx="264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https://gortechnology.ru/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486" y="3002605"/>
            <a:ext cx="2966936" cy="19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41" y="3015574"/>
            <a:ext cx="2962074" cy="197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062" y="2996120"/>
            <a:ext cx="3005845" cy="200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6"/>
          <p:cNvSpPr txBox="1"/>
          <p:nvPr/>
        </p:nvSpPr>
        <p:spPr>
          <a:xfrm>
            <a:off x="8880786" y="48818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ru-RU" sz="1100" b="1" dirty="0" smtClean="0">
                <a:latin typeface="Century Gothic" panose="020B0502020202020204" pitchFamily="34" charset="0"/>
              </a:rPr>
              <a:t>3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094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5915" y="2199360"/>
            <a:ext cx="555834" cy="69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16732" t="26807" r="12021" b="27177"/>
          <a:stretch/>
        </p:blipFill>
        <p:spPr>
          <a:xfrm>
            <a:off x="6364360" y="2355540"/>
            <a:ext cx="1026129" cy="373138"/>
          </a:xfrm>
          <a:prstGeom prst="rect">
            <a:avLst/>
          </a:prstGeom>
        </p:spPr>
      </p:pic>
      <p:sp>
        <p:nvSpPr>
          <p:cNvPr id="17" name="Номер слайда 1"/>
          <p:cNvSpPr txBox="1">
            <a:spLocks/>
          </p:cNvSpPr>
          <p:nvPr/>
        </p:nvSpPr>
        <p:spPr>
          <a:xfrm>
            <a:off x="8586341" y="4756843"/>
            <a:ext cx="440184" cy="27384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defRPr/>
            </a:pPr>
            <a:endParaRPr lang="ru-RU" sz="2000" b="1" dirty="0">
              <a:solidFill>
                <a:srgbClr val="00252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53282"/>
            <a:ext cx="914400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Мероприятия, направленные на стимулирование инновационной активности молодежи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54309"/>
            <a:ext cx="5996988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Меры поддержки: </a:t>
            </a:r>
            <a:r>
              <a:rPr lang="ru-RU" sz="2000" dirty="0" smtClean="0">
                <a:latin typeface="Century Gothic" panose="020B0502020202020204" pitchFamily="34" charset="0"/>
              </a:rPr>
              <a:t>софинансирование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12134"/>
            <a:ext cx="648847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Сроки проведения: </a:t>
            </a:r>
            <a:r>
              <a:rPr lang="ru-RU" sz="2000" dirty="0" smtClean="0">
                <a:latin typeface="Century Gothic" panose="020B0502020202020204" pitchFamily="34" charset="0"/>
              </a:rPr>
              <a:t>в течение 2020 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0489" y="1939475"/>
            <a:ext cx="1636036" cy="12052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467" b="4130"/>
          <a:stretch/>
        </p:blipFill>
        <p:spPr>
          <a:xfrm>
            <a:off x="3312780" y="3217490"/>
            <a:ext cx="2476216" cy="1813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508" y="1939475"/>
            <a:ext cx="1712967" cy="1205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8" y="3224115"/>
            <a:ext cx="2709859" cy="18065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74" r="12089"/>
          <a:stretch/>
        </p:blipFill>
        <p:spPr>
          <a:xfrm>
            <a:off x="5108461" y="2167356"/>
            <a:ext cx="1152525" cy="7647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599"/>
          <a:stretch/>
        </p:blipFill>
        <p:spPr>
          <a:xfrm>
            <a:off x="2748010" y="2267487"/>
            <a:ext cx="1376031" cy="5189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89" y="2177698"/>
            <a:ext cx="728822" cy="7288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14" y="3224115"/>
            <a:ext cx="2601611" cy="1808934"/>
          </a:xfrm>
          <a:prstGeom prst="rect">
            <a:avLst/>
          </a:prstGeom>
        </p:spPr>
      </p:pic>
      <p:sp>
        <p:nvSpPr>
          <p:cNvPr id="21" name="TextBox 6"/>
          <p:cNvSpPr txBox="1"/>
          <p:nvPr/>
        </p:nvSpPr>
        <p:spPr>
          <a:xfrm>
            <a:off x="8939154" y="48818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087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9144000" cy="48227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57739"/>
            <a:ext cx="9140825" cy="49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456961"/>
            <a:ext cx="9140824" cy="11387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</a:p>
          <a:p>
            <a:pPr algn="ctr">
              <a:defRPr/>
            </a:pPr>
            <a:endParaRPr lang="ru-RU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7298" y="1897027"/>
            <a:ext cx="37018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latin typeface="Century Gothic" panose="020B0502020202020204" pitchFamily="34" charset="0"/>
              </a:rPr>
              <a:t>Управление науки и внедрения научных разработок мэрии г. Новосибирска</a:t>
            </a:r>
          </a:p>
          <a:p>
            <a:pPr>
              <a:defRPr/>
            </a:pPr>
            <a:endParaRPr lang="ru-RU" sz="600" dirty="0" smtClean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000" dirty="0" smtClean="0">
                <a:latin typeface="Century Gothic" panose="020B0502020202020204" pitchFamily="34" charset="0"/>
              </a:rPr>
              <a:t>         </a:t>
            </a:r>
          </a:p>
          <a:p>
            <a:pPr algn="r">
              <a:defRPr/>
            </a:pPr>
            <a:r>
              <a:rPr lang="en-US" sz="1000" dirty="0" smtClean="0">
                <a:latin typeface="Century Gothic" panose="020B0502020202020204" pitchFamily="34" charset="0"/>
                <a:hlinkClick r:id="rId4"/>
              </a:rPr>
              <a:t>https</a:t>
            </a:r>
            <a:r>
              <a:rPr lang="en-US" sz="1000" dirty="0">
                <a:latin typeface="Century Gothic" panose="020B0502020202020204" pitchFamily="34" charset="0"/>
                <a:hlinkClick r:id="rId4"/>
              </a:rPr>
              <a:t>://novo-sibirsk.ru/dep/industry-science</a:t>
            </a:r>
            <a:r>
              <a:rPr lang="en-US" sz="1000" dirty="0" smtClean="0">
                <a:latin typeface="Century Gothic" panose="020B0502020202020204" pitchFamily="34" charset="0"/>
                <a:hlinkClick r:id="rId4"/>
              </a:rPr>
              <a:t>/</a:t>
            </a:r>
            <a:endParaRPr lang="ru-RU" sz="1000" dirty="0" smtClean="0">
              <a:latin typeface="Century Gothic" panose="020B0502020202020204" pitchFamily="34" charset="0"/>
            </a:endParaRPr>
          </a:p>
          <a:p>
            <a:pPr>
              <a:defRPr/>
            </a:pPr>
            <a:endParaRPr lang="ru-RU" sz="600" dirty="0" smtClean="0">
              <a:latin typeface="Century Gothic" panose="020B0502020202020204" pitchFamily="34" charset="0"/>
            </a:endParaRPr>
          </a:p>
          <a:p>
            <a:pPr algn="r">
              <a:defRPr/>
            </a:pPr>
            <a:r>
              <a:rPr lang="ru-RU" sz="1000" dirty="0" smtClean="0">
                <a:latin typeface="Century Gothic" panose="020B0502020202020204" pitchFamily="34" charset="0"/>
              </a:rPr>
              <a:t>+ (383) 227 55 86</a:t>
            </a:r>
          </a:p>
          <a:p>
            <a:pPr>
              <a:defRPr/>
            </a:pP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89" y="2532850"/>
            <a:ext cx="184475" cy="184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2820" y="2741112"/>
            <a:ext cx="219015" cy="219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58" y="1999623"/>
            <a:ext cx="265192" cy="260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4118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262626"/>
      </a:dk1>
      <a:lt1>
        <a:srgbClr val="FFFFFF"/>
      </a:lt1>
      <a:dk2>
        <a:srgbClr val="000000"/>
      </a:dk2>
      <a:lt2>
        <a:srgbClr val="808080"/>
      </a:lt2>
      <a:accent1>
        <a:srgbClr val="7FD02E"/>
      </a:accent1>
      <a:accent2>
        <a:srgbClr val="921FB1"/>
      </a:accent2>
      <a:accent3>
        <a:srgbClr val="0070C0"/>
      </a:accent3>
      <a:accent4>
        <a:srgbClr val="000000"/>
      </a:accent4>
      <a:accent5>
        <a:srgbClr val="007E66"/>
      </a:accent5>
      <a:accent6>
        <a:srgbClr val="14529C"/>
      </a:accent6>
      <a:hlink>
        <a:srgbClr val="0000E5"/>
      </a:hlink>
      <a:folHlink>
        <a:srgbClr val="B2B2B2"/>
      </a:folHlink>
    </a:clrScheme>
    <a:fontScheme name="Другая 1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11991</TotalTime>
  <Words>151</Words>
  <Application>Microsoft Office PowerPoint</Application>
  <PresentationFormat>Экран (16:9)</PresentationFormat>
  <Paragraphs>35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 Kitsen</dc:creator>
  <cp:lastModifiedBy>1</cp:lastModifiedBy>
  <cp:revision>1364</cp:revision>
  <cp:lastPrinted>2020-03-13T09:09:48Z</cp:lastPrinted>
  <dcterms:created xsi:type="dcterms:W3CDTF">1601-01-01T00:00:00Z</dcterms:created>
  <dcterms:modified xsi:type="dcterms:W3CDTF">2020-03-16T23:20:32Z</dcterms:modified>
</cp:coreProperties>
</file>