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24"/>
  </p:notesMasterIdLst>
  <p:sldIdLst>
    <p:sldId id="310" r:id="rId3"/>
    <p:sldId id="273" r:id="rId4"/>
    <p:sldId id="280" r:id="rId5"/>
    <p:sldId id="285" r:id="rId6"/>
    <p:sldId id="299" r:id="rId7"/>
    <p:sldId id="300" r:id="rId8"/>
    <p:sldId id="302" r:id="rId9"/>
    <p:sldId id="303" r:id="rId10"/>
    <p:sldId id="301" r:id="rId11"/>
    <p:sldId id="298" r:id="rId12"/>
    <p:sldId id="266" r:id="rId13"/>
    <p:sldId id="304" r:id="rId14"/>
    <p:sldId id="305" r:id="rId15"/>
    <p:sldId id="292" r:id="rId16"/>
    <p:sldId id="294" r:id="rId17"/>
    <p:sldId id="293" r:id="rId18"/>
    <p:sldId id="308" r:id="rId19"/>
    <p:sldId id="289" r:id="rId20"/>
    <p:sldId id="309" r:id="rId21"/>
    <p:sldId id="291" r:id="rId22"/>
    <p:sldId id="306" r:id="rId2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entury Gothic" panose="020B0502020202020204" pitchFamily="34" charset="0"/>
      <p:regular r:id="rId29"/>
      <p:bold r:id="rId30"/>
      <p:italic r:id="rId31"/>
      <p:boldItalic r:id="rId32"/>
    </p:embeddedFont>
    <p:embeddedFont>
      <p:font typeface="Rubik Medium" panose="020B0604020202020204" charset="-79"/>
      <p:regular r:id="rId33"/>
      <p:italic r:id="rId34"/>
    </p:embeddedFont>
    <p:embeddedFont>
      <p:font typeface="Arial Black" panose="020B0A04020102020204" pitchFamily="34" charset="0"/>
      <p:bold r:id="rId35"/>
    </p:embeddedFont>
    <p:embeddedFont>
      <p:font typeface="Calibri Light" panose="020F0302020204030204" pitchFamily="34" charset="0"/>
      <p:regular r:id="rId36"/>
      <p:italic r:id="rId37"/>
    </p:embeddedFont>
    <p:embeddedFont>
      <p:font typeface="Istok Web" panose="020B0604020202020204" charset="-52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279" autoAdjust="0"/>
  </p:normalViewPr>
  <p:slideViewPr>
    <p:cSldViewPr snapToGrid="0" snapToObjects="1">
      <p:cViewPr varScale="1">
        <p:scale>
          <a:sx n="147" d="100"/>
          <a:sy n="147" d="100"/>
        </p:scale>
        <p:origin x="48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0" Type="http://schemas.openxmlformats.org/officeDocument/2006/relationships/slide" Target="slides/slide18.xml"/><Relationship Id="rId41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78317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2C8E079-AA79-478F-8D18-C400174ADDED}" type="slidenum">
              <a:rPr lang="ru-RU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8405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b0ad1a1f9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b0ad1a1f9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b0ad1a1f9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b0ad1a1f9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46096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b0ad1a1f9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b0ad1a1f9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4609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b0ad1a1f9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b0ad1a1f9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46096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b0ad1a1f9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b0ad1a1f9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b0ad1a1f9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b0ad1a1f9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b0ad1a1f9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b0ad1a1f9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b0ad1a1f9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b0ad1a1f9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b0ad1a1f9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b0ad1a1f9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7594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b0ad1a1f9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b0ad1a1f9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759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55357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b0ad1a1f9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b0ad1a1f9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b0ad1a1f9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b0ad1a1f9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759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b0ad1a1f9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b0ad1a1f9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4609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b0ad1a1f9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b0ad1a1f9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b0ad1a1f9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b0ad1a1f9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b0ad1a1f9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b0ad1a1f9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b0ad1a1f9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b0ad1a1f9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b0ad1a1f9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b0ad1a1f9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b0ad1a1f9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b0ad1a1f9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75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75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BF81-FA85-4D45-BE04-0CAE82D06F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84D8-9D7C-4959-8E01-2ADE6B473D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584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BF81-FA85-4D45-BE04-0CAE82D06F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84D8-9D7C-4959-8E01-2ADE6B473D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179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BF81-FA85-4D45-BE04-0CAE82D06F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84D8-9D7C-4959-8E01-2ADE6B473D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536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BF81-FA85-4D45-BE04-0CAE82D06F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84D8-9D7C-4959-8E01-2ADE6B473D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697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BF81-FA85-4D45-BE04-0CAE82D06F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84D8-9D7C-4959-8E01-2ADE6B473D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799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BF81-FA85-4D45-BE04-0CAE82D06F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84D8-9D7C-4959-8E01-2ADE6B473D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827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BF81-FA85-4D45-BE04-0CAE82D06F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84D8-9D7C-4959-8E01-2ADE6B473D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38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BF81-FA85-4D45-BE04-0CAE82D06F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84D8-9D7C-4959-8E01-2ADE6B473D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106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725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025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75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342900" lvl="0" indent="-25717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800" lvl="1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025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342900" lvl="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75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725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257175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800" lvl="1" indent="-238125" algn="ctr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 algn="ctr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 algn="ctr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 algn="ctr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 algn="ctr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 algn="ctr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 algn="ctr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 algn="ctr"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BF81-FA85-4D45-BE04-0CAE82D06F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84D8-9D7C-4959-8E01-2ADE6B473D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874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BF81-FA85-4D45-BE04-0CAE82D06F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84D8-9D7C-4959-8E01-2ADE6B473D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359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BF81-FA85-4D45-BE04-0CAE82D06F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84D8-9D7C-4959-8E01-2ADE6B473D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336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750">
                <a:solidFill>
                  <a:schemeClr val="dk2"/>
                </a:solidFill>
              </a:defRPr>
            </a:lvl1pPr>
            <a:lvl2pPr lvl="1" algn="r">
              <a:buNone/>
              <a:defRPr sz="750">
                <a:solidFill>
                  <a:schemeClr val="dk2"/>
                </a:solidFill>
              </a:defRPr>
            </a:lvl2pPr>
            <a:lvl3pPr lvl="2" algn="r">
              <a:buNone/>
              <a:defRPr sz="750">
                <a:solidFill>
                  <a:schemeClr val="dk2"/>
                </a:solidFill>
              </a:defRPr>
            </a:lvl3pPr>
            <a:lvl4pPr lvl="3" algn="r">
              <a:buNone/>
              <a:defRPr sz="750">
                <a:solidFill>
                  <a:schemeClr val="dk2"/>
                </a:solidFill>
              </a:defRPr>
            </a:lvl4pPr>
            <a:lvl5pPr lvl="4" algn="r">
              <a:buNone/>
              <a:defRPr sz="750">
                <a:solidFill>
                  <a:schemeClr val="dk2"/>
                </a:solidFill>
              </a:defRPr>
            </a:lvl5pPr>
            <a:lvl6pPr lvl="5" algn="r">
              <a:buNone/>
              <a:defRPr sz="750">
                <a:solidFill>
                  <a:schemeClr val="dk2"/>
                </a:solidFill>
              </a:defRPr>
            </a:lvl6pPr>
            <a:lvl7pPr lvl="6" algn="r">
              <a:buNone/>
              <a:defRPr sz="750">
                <a:solidFill>
                  <a:schemeClr val="dk2"/>
                </a:solidFill>
              </a:defRPr>
            </a:lvl7pPr>
            <a:lvl8pPr lvl="7" algn="r">
              <a:buNone/>
              <a:defRPr sz="750">
                <a:solidFill>
                  <a:schemeClr val="dk2"/>
                </a:solidFill>
              </a:defRPr>
            </a:lvl8pPr>
            <a:lvl9pPr lvl="8" algn="r">
              <a:buNone/>
              <a:defRPr sz="75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5" r:id="rId3"/>
    <p:sldLayoutId id="2147483656" r:id="rId4"/>
    <p:sldLayoutId id="2147483657" r:id="rId5"/>
    <p:sldLayoutId id="2147483658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chemeClr val="accent1">
                <a:lumMod val="5000"/>
                <a:lumOff val="95000"/>
              </a:schemeClr>
            </a:gs>
            <a:gs pos="88000">
              <a:schemeClr val="accent1">
                <a:lumMod val="45000"/>
                <a:lumOff val="5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buFontTx/>
              <a:buNone/>
            </a:pPr>
            <a:fld id="{52E8BF81-FA85-4D45-BE04-0CAE82D06F73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  <a:buFontTx/>
                <a:buNone/>
              </a:pPr>
              <a:t>17.03.2020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buFontTx/>
              <a:buNone/>
            </a:pPr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buFontTx/>
              <a:buNone/>
            </a:pPr>
            <a:fld id="{777B84D8-9D7C-4959-8E01-2ADE6B473DC6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  <a:buFontTx/>
                <a:buNone/>
              </a:pPr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96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accent1">
                <a:lumMod val="5000"/>
                <a:lumOff val="95000"/>
              </a:schemeClr>
            </a:gs>
            <a:gs pos="88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4697730"/>
            <a:ext cx="9144000" cy="445770"/>
          </a:xfrm>
          <a:prstGeom prst="rect">
            <a:avLst/>
          </a:prstGeom>
          <a:solidFill>
            <a:srgbClr val="C3D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</a:pPr>
            <a:endParaRPr lang="ru-RU" kern="1200">
              <a:solidFill>
                <a:prstClr val="white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0604" y="720072"/>
            <a:ext cx="8647938" cy="192711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2600" b="1" smtClean="0"/>
              <a:t>Вопрос </a:t>
            </a:r>
            <a:r>
              <a:rPr lang="ru-RU" sz="2600" b="1" dirty="0"/>
              <a:t>повестки № </a:t>
            </a:r>
            <a:r>
              <a:rPr lang="ru-RU" sz="2600" b="1" dirty="0" smtClean="0"/>
              <a:t>8</a:t>
            </a:r>
            <a:endParaRPr lang="en-US" sz="2600" b="1" dirty="0"/>
          </a:p>
          <a:p>
            <a:pPr marL="0" indent="0" algn="ctr">
              <a:buNone/>
            </a:pPr>
            <a:r>
              <a:rPr lang="ru-RU" dirty="0" smtClean="0"/>
              <a:t>«О </a:t>
            </a:r>
            <a:r>
              <a:rPr lang="ru-RU" dirty="0"/>
              <a:t>программах Академпарка по поддержке проектных команд научных </a:t>
            </a:r>
            <a:r>
              <a:rPr lang="ru-RU" dirty="0" smtClean="0"/>
              <a:t>институтов»</a:t>
            </a:r>
            <a:endParaRPr lang="ru-RU" sz="2400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31" y="4774259"/>
            <a:ext cx="240587" cy="292715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 bwMode="black">
          <a:xfrm>
            <a:off x="508847" y="4814405"/>
            <a:ext cx="2642615" cy="212421"/>
          </a:xfrm>
          <a:prstGeom prst="rect">
            <a:avLst/>
          </a:prstGeom>
        </p:spPr>
        <p:txBody>
          <a:bodyPr vert="horz" lIns="68579" tIns="34289" rIns="68579" bIns="3428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ru-RU" sz="1100" dirty="0">
                <a:solidFill>
                  <a:prstClr val="black"/>
                </a:solidFill>
              </a:rPr>
              <a:t>Правительство Новосибирской области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717474" y="3574785"/>
            <a:ext cx="4191069" cy="882916"/>
          </a:xfrm>
          <a:prstGeom prst="rect">
            <a:avLst/>
          </a:prstGeom>
        </p:spPr>
        <p:txBody>
          <a:bodyPr vert="horz" lIns="68579" tIns="34289" rIns="68579" bIns="3428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ClrTx/>
              <a:buNone/>
            </a:pPr>
            <a:r>
              <a:rPr lang="ru-RU" sz="1800" b="1" dirty="0" err="1" smtClean="0">
                <a:solidFill>
                  <a:prstClr val="black"/>
                </a:solidFill>
              </a:rPr>
              <a:t>Логвинский</a:t>
            </a:r>
            <a:r>
              <a:rPr lang="ru-RU" sz="1800" b="1" dirty="0" smtClean="0">
                <a:solidFill>
                  <a:prstClr val="black"/>
                </a:solidFill>
              </a:rPr>
              <a:t> А.Л.</a:t>
            </a:r>
            <a:endParaRPr lang="ru-RU" sz="1800" b="1" dirty="0">
              <a:solidFill>
                <a:prstClr val="black"/>
              </a:solidFill>
            </a:endParaRPr>
          </a:p>
          <a:p>
            <a:pPr marL="0" indent="0" algn="r">
              <a:buClrTx/>
              <a:buNone/>
            </a:pPr>
            <a:r>
              <a:rPr lang="ru-RU" sz="1400" dirty="0" smtClean="0">
                <a:solidFill>
                  <a:prstClr val="black"/>
                </a:solidFill>
              </a:rPr>
              <a:t>Исполнительный директор Фонда «Научно-технологический парк Новосибирского Академгородка»</a:t>
            </a:r>
            <a:endParaRPr lang="ru-RU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34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97" y="567808"/>
            <a:ext cx="2462213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одзаголовок 6"/>
          <p:cNvSpPr txBox="1">
            <a:spLocks/>
          </p:cNvSpPr>
          <p:nvPr/>
        </p:nvSpPr>
        <p:spPr>
          <a:xfrm>
            <a:off x="427600" y="1499755"/>
            <a:ext cx="8203652" cy="4320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  <a:cs typeface="Calibri" pitchFamily="34" charset="0"/>
              </a:rPr>
              <a:t>Заявки принимаются</a:t>
            </a:r>
            <a:r>
              <a:rPr lang="en-US" b="1" dirty="0" smtClean="0">
                <a:solidFill>
                  <a:srgbClr val="0070C0"/>
                </a:solidFill>
                <a:latin typeface="Century Gothic" pitchFamily="34" charset="0"/>
                <a:cs typeface="Calibri" pitchFamily="34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  <a:cs typeface="Calibri" pitchFamily="34" charset="0"/>
              </a:rPr>
              <a:t>до 21.09.2019</a:t>
            </a:r>
          </a:p>
          <a:p>
            <a:endParaRPr lang="ru-RU" b="1" dirty="0" smtClean="0">
              <a:solidFill>
                <a:srgbClr val="0070C0"/>
              </a:solidFill>
              <a:latin typeface="Century Gothic" pitchFamily="34" charset="0"/>
              <a:cs typeface="Calibri" pitchFamily="34" charset="0"/>
            </a:endParaRPr>
          </a:p>
          <a:p>
            <a:r>
              <a:rPr lang="en-US" sz="2800" b="1" u="sng" dirty="0" smtClean="0">
                <a:solidFill>
                  <a:srgbClr val="0070C0"/>
                </a:solidFill>
                <a:latin typeface="Century Gothic" pitchFamily="34" charset="0"/>
                <a:cs typeface="Calibri" pitchFamily="34" charset="0"/>
              </a:rPr>
              <a:t>astart.academaprk.com</a:t>
            </a:r>
          </a:p>
          <a:p>
            <a:endParaRPr lang="en-US" sz="2800" b="1" dirty="0">
              <a:solidFill>
                <a:srgbClr val="0070C0"/>
              </a:solidFill>
              <a:latin typeface="Century Gothic" pitchFamily="34" charset="0"/>
              <a:cs typeface="Calibri" pitchFamily="34" charset="0"/>
            </a:endParaRPr>
          </a:p>
          <a:p>
            <a:r>
              <a:rPr lang="ru-RU" sz="2000" b="1" dirty="0">
                <a:solidFill>
                  <a:srgbClr val="0070C0"/>
                </a:solidFill>
                <a:latin typeface="Century Gothic" pitchFamily="34" charset="0"/>
                <a:cs typeface="Calibri" pitchFamily="34" charset="0"/>
              </a:rPr>
              <a:t>Или в</a:t>
            </a:r>
            <a:r>
              <a:rPr lang="ru-RU" sz="2800" b="1" dirty="0" smtClean="0">
                <a:solidFill>
                  <a:srgbClr val="0070C0"/>
                </a:solidFill>
                <a:latin typeface="Century Gothic" pitchFamily="34" charset="0"/>
                <a:cs typeface="Calibri" pitchFamily="34" charset="0"/>
              </a:rPr>
              <a:t> </a:t>
            </a:r>
            <a:endParaRPr lang="en-US" sz="2800" b="1" dirty="0" smtClean="0">
              <a:solidFill>
                <a:srgbClr val="0070C0"/>
              </a:solidFill>
              <a:latin typeface="Century Gothic" pitchFamily="34" charset="0"/>
              <a:cs typeface="Calibri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227" y="2960467"/>
            <a:ext cx="755015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577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71;p15">
            <a:extLst>
              <a:ext uri="{FF2B5EF4-FFF2-40B4-BE49-F238E27FC236}">
                <a16:creationId xmlns:a16="http://schemas.microsoft.com/office/drawing/2014/main" id="{A65AB6F1-3DBE-9C4E-81AF-AEA0EA66099E}"/>
              </a:ext>
            </a:extLst>
          </p:cNvPr>
          <p:cNvSpPr txBox="1">
            <a:spLocks/>
          </p:cNvSpPr>
          <p:nvPr/>
        </p:nvSpPr>
        <p:spPr>
          <a:xfrm>
            <a:off x="377728" y="296052"/>
            <a:ext cx="4475025" cy="3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ru-RU" sz="1800" dirty="0" smtClean="0">
                <a:solidFill>
                  <a:srgbClr val="0070C0"/>
                </a:solidFill>
                <a:latin typeface="Arial Black" pitchFamily="34" charset="0"/>
                <a:ea typeface="Rubik Medium"/>
                <a:cs typeface="Rubik Medium"/>
                <a:sym typeface="Rubik Medium"/>
              </a:rPr>
              <a:t>Бизнес инкубатор</a:t>
            </a:r>
            <a:endParaRPr lang="ru-RU" sz="1800" dirty="0">
              <a:solidFill>
                <a:srgbClr val="0070C0"/>
              </a:solidFill>
              <a:latin typeface="Arial Black" pitchFamily="34" charset="0"/>
              <a:ea typeface="Rubik Medium"/>
              <a:cs typeface="Rubik Medium"/>
              <a:sym typeface="Rubik Medium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685" y="2698012"/>
            <a:ext cx="2445488" cy="244548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06702" y="1575352"/>
            <a:ext cx="7482655" cy="2416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b="1" kern="0" dirty="0" smtClean="0">
                <a:solidFill>
                  <a:srgbClr val="0070C0"/>
                </a:solidFill>
                <a:latin typeface="Century Gothic" pitchFamily="34" charset="0"/>
                <a:cs typeface="Calibri" pitchFamily="34" charset="0"/>
              </a:rPr>
              <a:t>Что такое бизнес-инкубатора Академпарка:</a:t>
            </a:r>
            <a:endParaRPr lang="ru-RU" b="1" kern="0" dirty="0">
              <a:solidFill>
                <a:srgbClr val="0070C0"/>
              </a:solidFill>
              <a:latin typeface="Century Gothic" pitchFamily="34" charset="0"/>
              <a:cs typeface="Calibri" pitchFamily="34" charset="0"/>
            </a:endParaRPr>
          </a:p>
          <a:p>
            <a:pPr lvl="0"/>
            <a:endParaRPr lang="ru-RU" sz="500" dirty="0">
              <a:solidFill>
                <a:srgbClr val="000000">
                  <a:lumMod val="65000"/>
                  <a:lumOff val="35000"/>
                </a:srgbClr>
              </a:solidFill>
              <a:latin typeface="Calibri" pitchFamily="34" charset="0"/>
              <a:cs typeface="Calibri" pitchFamily="34" charset="0"/>
            </a:endParaRPr>
          </a:p>
          <a:p>
            <a:pPr lvl="0" algn="just"/>
            <a:r>
              <a:rPr lang="ru-RU" sz="1600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  <a:cs typeface="Calibri" pitchFamily="34" charset="0"/>
              </a:rPr>
              <a:t>Система мер поддержки, направленных на обеспечение начинающих проектов недостающими материальными, интеллектуальными, финансовыми ресурсами и недостающими компетенциями, расширение партнёрской сети компании</a:t>
            </a:r>
          </a:p>
          <a:p>
            <a:pPr lvl="0" algn="just"/>
            <a:endParaRPr lang="ru-RU" sz="1600" kern="0" dirty="0">
              <a:solidFill>
                <a:srgbClr val="000000">
                  <a:lumMod val="65000"/>
                  <a:lumOff val="35000"/>
                </a:srgbClr>
              </a:solidFill>
              <a:latin typeface="Century Gothic" pitchFamily="34" charset="0"/>
              <a:cs typeface="Calibri" pitchFamily="34" charset="0"/>
            </a:endParaRPr>
          </a:p>
          <a:p>
            <a:pPr lvl="0" algn="just"/>
            <a:endParaRPr lang="ru-RU" sz="1600" kern="0" dirty="0" smtClean="0">
              <a:solidFill>
                <a:srgbClr val="000000">
                  <a:lumMod val="65000"/>
                  <a:lumOff val="35000"/>
                </a:srgbClr>
              </a:solidFill>
              <a:latin typeface="Century Gothic" pitchFamily="34" charset="0"/>
              <a:cs typeface="Calibri" pitchFamily="34" charset="0"/>
            </a:endParaRPr>
          </a:p>
          <a:p>
            <a:pPr lvl="0" algn="just"/>
            <a:endParaRPr lang="ru-RU" sz="1600" kern="0" dirty="0">
              <a:solidFill>
                <a:srgbClr val="000000">
                  <a:lumMod val="65000"/>
                  <a:lumOff val="35000"/>
                </a:srgbClr>
              </a:solidFill>
              <a:latin typeface="Century Gothic" pitchFamily="34" charset="0"/>
              <a:cs typeface="Calibri" pitchFamily="34" charset="0"/>
            </a:endParaRPr>
          </a:p>
          <a:p>
            <a:pPr lvl="0" algn="just"/>
            <a:r>
              <a:rPr lang="ru-RU" sz="1600" i="1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  <a:cs typeface="Calibri" pitchFamily="34" charset="0"/>
              </a:rPr>
              <a:t>«Коллективный бизнес – ангел»</a:t>
            </a:r>
            <a:endParaRPr lang="ru-RU" sz="1100" i="1" dirty="0">
              <a:solidFill>
                <a:srgbClr val="EEEEEE">
                  <a:lumMod val="75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03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71;p15">
            <a:extLst>
              <a:ext uri="{FF2B5EF4-FFF2-40B4-BE49-F238E27FC236}">
                <a16:creationId xmlns:a16="http://schemas.microsoft.com/office/drawing/2014/main" id="{A65AB6F1-3DBE-9C4E-81AF-AEA0EA66099E}"/>
              </a:ext>
            </a:extLst>
          </p:cNvPr>
          <p:cNvSpPr txBox="1">
            <a:spLocks/>
          </p:cNvSpPr>
          <p:nvPr/>
        </p:nvSpPr>
        <p:spPr>
          <a:xfrm>
            <a:off x="377728" y="296052"/>
            <a:ext cx="4475025" cy="3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ru-RU" sz="1800" dirty="0" smtClean="0">
                <a:solidFill>
                  <a:srgbClr val="0070C0"/>
                </a:solidFill>
                <a:latin typeface="Arial Black" pitchFamily="34" charset="0"/>
                <a:ea typeface="Rubik Medium"/>
                <a:cs typeface="Rubik Medium"/>
                <a:sym typeface="Rubik Medium"/>
              </a:rPr>
              <a:t>Бизнес инкубатор</a:t>
            </a:r>
            <a:endParaRPr lang="ru-RU" sz="1800" dirty="0">
              <a:solidFill>
                <a:srgbClr val="0070C0"/>
              </a:solidFill>
              <a:latin typeface="Arial Black" pitchFamily="34" charset="0"/>
              <a:ea typeface="Rubik Medium"/>
              <a:cs typeface="Rubik Medium"/>
              <a:sym typeface="Rubik Medium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6702" y="1575352"/>
            <a:ext cx="7482655" cy="30777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b="1" kern="0" dirty="0" smtClean="0">
                <a:solidFill>
                  <a:srgbClr val="0070C0"/>
                </a:solidFill>
                <a:latin typeface="Century Gothic" pitchFamily="34" charset="0"/>
                <a:cs typeface="Calibri" pitchFamily="34" charset="0"/>
              </a:rPr>
              <a:t>Направления поддержки: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500" dirty="0" smtClean="0">
              <a:solidFill>
                <a:srgbClr val="000000">
                  <a:lumMod val="65000"/>
                  <a:lumOff val="35000"/>
                </a:srgbClr>
              </a:solidFill>
              <a:latin typeface="Calibri" pitchFamily="34" charset="0"/>
              <a:cs typeface="Calibri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  <a:cs typeface="Calibri" pitchFamily="34" charset="0"/>
              </a:rPr>
              <a:t>Экспертное сопровождение проектов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  <a:cs typeface="Calibri" pitchFamily="34" charset="0"/>
              </a:rPr>
              <a:t>Доступ к институтам и программам финансовой поддержки и частным инвесторам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  <a:cs typeface="Calibri" pitchFamily="34" charset="0"/>
              </a:rPr>
              <a:t>Субсидирование работ, выполняемых сервисными компаниями Академпарка и другими подрядчиками, аутсорсинг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  <a:cs typeface="Calibri" pitchFamily="34" charset="0"/>
              </a:rPr>
              <a:t>Аренда офисных и специализированных рабочих мест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  <a:cs typeface="Calibri" pitchFamily="34" charset="0"/>
              </a:rPr>
              <a:t>Юридические и бухгалтерские услуги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  <a:cs typeface="Calibri" pitchFamily="34" charset="0"/>
              </a:rPr>
              <a:t>Доступ к корпоративным заказчикам и экспертам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  <a:cs typeface="Calibri" pitchFamily="34" charset="0"/>
              </a:rPr>
              <a:t>Сообщество технологических предпринимателей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  <a:cs typeface="Calibri" pitchFamily="34" charset="0"/>
              </a:rPr>
              <a:t>PR–сопровождение, использование бренда Академпарк </a:t>
            </a:r>
          </a:p>
          <a:p>
            <a:pPr algn="ctr"/>
            <a:endParaRPr lang="ru-RU" sz="1100" dirty="0">
              <a:solidFill>
                <a:srgbClr val="EEEEEE">
                  <a:lumMod val="75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5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D09FA9D-1A96-A74E-819C-CD69BB36D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5737" y="0"/>
            <a:ext cx="3518263" cy="3039478"/>
          </a:xfrm>
          <a:prstGeom prst="rect">
            <a:avLst/>
          </a:prstGeom>
        </p:spPr>
      </p:pic>
      <p:sp>
        <p:nvSpPr>
          <p:cNvPr id="16" name="Google Shape;71;p15">
            <a:extLst>
              <a:ext uri="{FF2B5EF4-FFF2-40B4-BE49-F238E27FC236}">
                <a16:creationId xmlns:a16="http://schemas.microsoft.com/office/drawing/2014/main" id="{A65AB6F1-3DBE-9C4E-81AF-AEA0EA66099E}"/>
              </a:ext>
            </a:extLst>
          </p:cNvPr>
          <p:cNvSpPr txBox="1">
            <a:spLocks/>
          </p:cNvSpPr>
          <p:nvPr/>
        </p:nvSpPr>
        <p:spPr>
          <a:xfrm>
            <a:off x="377728" y="296052"/>
            <a:ext cx="4475025" cy="3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ru-RU" sz="1800" dirty="0" smtClean="0">
                <a:solidFill>
                  <a:srgbClr val="0070C0"/>
                </a:solidFill>
                <a:latin typeface="Arial Black" pitchFamily="34" charset="0"/>
                <a:ea typeface="Rubik Medium"/>
                <a:cs typeface="Rubik Medium"/>
                <a:sym typeface="Rubik Medium"/>
              </a:rPr>
              <a:t>Бизнес инкубатор</a:t>
            </a:r>
            <a:endParaRPr lang="ru-RU" sz="1800" dirty="0">
              <a:solidFill>
                <a:srgbClr val="0070C0"/>
              </a:solidFill>
              <a:latin typeface="Arial Black" pitchFamily="34" charset="0"/>
              <a:ea typeface="Rubik Medium"/>
              <a:cs typeface="Rubik Medium"/>
              <a:sym typeface="Rubik Medium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702" y="1575352"/>
            <a:ext cx="7482655" cy="143116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b="1" kern="0" dirty="0" smtClean="0">
                <a:solidFill>
                  <a:srgbClr val="0070C0"/>
                </a:solidFill>
                <a:latin typeface="Century Gothic" pitchFamily="34" charset="0"/>
                <a:cs typeface="Calibri" pitchFamily="34" charset="0"/>
              </a:rPr>
              <a:t>Как стать резидентом?</a:t>
            </a:r>
          </a:p>
          <a:p>
            <a:pPr lvl="0"/>
            <a:endParaRPr lang="ru-RU" sz="500" dirty="0" smtClean="0">
              <a:solidFill>
                <a:srgbClr val="000000">
                  <a:lumMod val="65000"/>
                  <a:lumOff val="35000"/>
                </a:srgbClr>
              </a:solidFill>
              <a:latin typeface="Calibri" pitchFamily="34" charset="0"/>
              <a:cs typeface="Calibri" pitchFamily="34" charset="0"/>
            </a:endParaRPr>
          </a:p>
          <a:p>
            <a:pPr lvl="0"/>
            <a:endParaRPr lang="ru-RU" sz="1600" kern="0" dirty="0" smtClean="0">
              <a:solidFill>
                <a:srgbClr val="000000">
                  <a:lumMod val="65000"/>
                  <a:lumOff val="35000"/>
                </a:srgbClr>
              </a:solidFill>
              <a:latin typeface="Century Gothic" pitchFamily="34" charset="0"/>
              <a:cs typeface="Calibri" pitchFamily="34" charset="0"/>
            </a:endParaRPr>
          </a:p>
          <a:p>
            <a:pPr marL="342900" lvl="0" indent="-342900">
              <a:buAutoNum type="arabicPeriod"/>
            </a:pPr>
            <a:r>
              <a:rPr lang="ru-RU" sz="1600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  <a:cs typeface="Calibri" pitchFamily="34" charset="0"/>
              </a:rPr>
              <a:t>А:СТАРТ</a:t>
            </a:r>
          </a:p>
          <a:p>
            <a:pPr marL="342900" lvl="0" indent="-342900">
              <a:buAutoNum type="arabicPeriod"/>
            </a:pPr>
            <a:endParaRPr lang="ru-RU" sz="1600" kern="0" dirty="0">
              <a:solidFill>
                <a:srgbClr val="000000">
                  <a:lumMod val="65000"/>
                  <a:lumOff val="35000"/>
                </a:srgbClr>
              </a:solidFill>
              <a:latin typeface="Century Gothic" pitchFamily="34" charset="0"/>
              <a:cs typeface="Calibri" pitchFamily="34" charset="0"/>
            </a:endParaRPr>
          </a:p>
          <a:p>
            <a:pPr marL="342900" lvl="0" indent="-342900">
              <a:buAutoNum type="arabicPeriod"/>
            </a:pPr>
            <a:r>
              <a:rPr lang="ru-RU" sz="1600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  <a:cs typeface="Calibri" pitchFamily="34" charset="0"/>
              </a:rPr>
              <a:t>Экспертный совет</a:t>
            </a:r>
            <a:endParaRPr lang="ru-RU" sz="1100" dirty="0">
              <a:solidFill>
                <a:srgbClr val="EEEEEE">
                  <a:lumMod val="75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одзаголовок 6"/>
          <p:cNvSpPr txBox="1">
            <a:spLocks/>
          </p:cNvSpPr>
          <p:nvPr/>
        </p:nvSpPr>
        <p:spPr>
          <a:xfrm>
            <a:off x="377728" y="3293646"/>
            <a:ext cx="8203652" cy="4320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u="sng" dirty="0" smtClean="0">
                <a:solidFill>
                  <a:srgbClr val="0070C0"/>
                </a:solidFill>
                <a:latin typeface="Century Gothic" pitchFamily="34" charset="0"/>
                <a:cs typeface="Calibri" pitchFamily="34" charset="0"/>
              </a:rPr>
              <a:t>incubator.academaprk.com</a:t>
            </a:r>
          </a:p>
          <a:p>
            <a:endParaRPr lang="en-US" sz="2800" b="1" dirty="0">
              <a:solidFill>
                <a:srgbClr val="0070C0"/>
              </a:solidFill>
              <a:latin typeface="Century Gothic" pitchFamily="34" charset="0"/>
              <a:cs typeface="Calibri" pitchFamily="34" charset="0"/>
            </a:endParaRPr>
          </a:p>
          <a:p>
            <a:r>
              <a:rPr lang="ru-RU" sz="2000" b="1" dirty="0">
                <a:solidFill>
                  <a:srgbClr val="0070C0"/>
                </a:solidFill>
                <a:latin typeface="Century Gothic" pitchFamily="34" charset="0"/>
                <a:cs typeface="Calibri" pitchFamily="34" charset="0"/>
              </a:rPr>
              <a:t>Или в</a:t>
            </a:r>
            <a:r>
              <a:rPr lang="ru-RU" sz="2800" b="1" dirty="0" smtClean="0">
                <a:solidFill>
                  <a:srgbClr val="0070C0"/>
                </a:solidFill>
                <a:latin typeface="Century Gothic" pitchFamily="34" charset="0"/>
                <a:cs typeface="Calibri" pitchFamily="34" charset="0"/>
              </a:rPr>
              <a:t> </a:t>
            </a:r>
            <a:endParaRPr lang="en-US" sz="2800" b="1" dirty="0" smtClean="0">
              <a:solidFill>
                <a:srgbClr val="0070C0"/>
              </a:solidFill>
              <a:latin typeface="Century Gothic" pitchFamily="34" charset="0"/>
              <a:cs typeface="Calibri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4184235"/>
            <a:ext cx="7805737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13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14" y="2293974"/>
            <a:ext cx="2668773" cy="2668773"/>
          </a:xfrm>
          <a:prstGeom prst="rect">
            <a:avLst/>
          </a:prstGeom>
        </p:spPr>
      </p:pic>
      <p:sp>
        <p:nvSpPr>
          <p:cNvPr id="11" name="Google Shape;71;p15">
            <a:extLst>
              <a:ext uri="{FF2B5EF4-FFF2-40B4-BE49-F238E27FC236}">
                <a16:creationId xmlns:a16="http://schemas.microsoft.com/office/drawing/2014/main" id="{A65AB6F1-3DBE-9C4E-81AF-AEA0EA66099E}"/>
              </a:ext>
            </a:extLst>
          </p:cNvPr>
          <p:cNvSpPr txBox="1">
            <a:spLocks/>
          </p:cNvSpPr>
          <p:nvPr/>
        </p:nvSpPr>
        <p:spPr>
          <a:xfrm>
            <a:off x="377728" y="296052"/>
            <a:ext cx="4475025" cy="3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000000"/>
              </a:buClr>
            </a:pPr>
            <a:r>
              <a:rPr lang="ru-RU" sz="1800" dirty="0" err="1" smtClean="0">
                <a:solidFill>
                  <a:srgbClr val="0070C0"/>
                </a:solidFill>
                <a:latin typeface="Arial Black" pitchFamily="34" charset="0"/>
                <a:ea typeface="Rubik Medium"/>
                <a:cs typeface="Rubik Medium"/>
                <a:sym typeface="Rubik Medium"/>
              </a:rPr>
              <a:t>Грантовые</a:t>
            </a:r>
            <a:r>
              <a:rPr lang="ru-RU" sz="1800" dirty="0" smtClean="0">
                <a:solidFill>
                  <a:srgbClr val="0070C0"/>
                </a:solidFill>
                <a:latin typeface="Arial Black" pitchFamily="34" charset="0"/>
                <a:ea typeface="Rubik Medium"/>
                <a:cs typeface="Rubik Medium"/>
                <a:sym typeface="Rubik Medium"/>
              </a:rPr>
              <a:t> программы Фонда содействия инновациям</a:t>
            </a:r>
            <a:endParaRPr lang="ru-RU" sz="1800" dirty="0">
              <a:solidFill>
                <a:srgbClr val="0070C0"/>
              </a:solidFill>
              <a:latin typeface="Arial Black" pitchFamily="34" charset="0"/>
              <a:ea typeface="Rubik Medium"/>
              <a:cs typeface="Rubik Medium"/>
              <a:sym typeface="Rubik Medium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8992" y="910633"/>
            <a:ext cx="7860873" cy="432426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</a:rPr>
              <a:t>УМНИК</a:t>
            </a:r>
            <a:r>
              <a:rPr lang="en-US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</a:rPr>
              <a:t>*</a:t>
            </a:r>
            <a:endParaRPr lang="ru-RU" b="1" dirty="0" smtClean="0">
              <a:solidFill>
                <a:srgbClr val="000000">
                  <a:lumMod val="65000"/>
                  <a:lumOff val="35000"/>
                </a:srgbClr>
              </a:solidFill>
              <a:latin typeface="Century Gothic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</a:rPr>
              <a:t>до 30 лет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</a:rPr>
              <a:t>500 тыс. руб.</a:t>
            </a:r>
          </a:p>
          <a:p>
            <a:endParaRPr lang="ru-RU" dirty="0">
              <a:solidFill>
                <a:srgbClr val="000000">
                  <a:lumMod val="65000"/>
                  <a:lumOff val="35000"/>
                </a:srgbClr>
              </a:solidFill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</a:rPr>
              <a:t>Старт</a:t>
            </a:r>
            <a:r>
              <a:rPr lang="en-US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</a:rPr>
              <a:t>*</a:t>
            </a:r>
            <a:endParaRPr lang="ru-RU" b="1" dirty="0" smtClean="0">
              <a:solidFill>
                <a:srgbClr val="000000">
                  <a:lumMod val="65000"/>
                  <a:lumOff val="35000"/>
                </a:srgbClr>
              </a:solidFill>
              <a:latin typeface="Century Gothic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</a:rPr>
              <a:t>ф/л или малое предприятие до 2 лет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</a:rPr>
              <a:t>2-10 млн. руб.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solidFill>
                <a:srgbClr val="000000">
                  <a:lumMod val="65000"/>
                  <a:lumOff val="35000"/>
                </a:srgbClr>
              </a:solidFill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</a:rPr>
              <a:t>Развитие</a:t>
            </a:r>
            <a:r>
              <a:rPr lang="en-US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</a:rPr>
              <a:t>*</a:t>
            </a:r>
            <a:endParaRPr lang="ru-RU" b="1" dirty="0" smtClean="0">
              <a:solidFill>
                <a:srgbClr val="000000">
                  <a:lumMod val="65000"/>
                  <a:lumOff val="35000"/>
                </a:srgbClr>
              </a:solidFill>
              <a:latin typeface="Century Gothic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ru-RU" dirty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</a:rPr>
              <a:t>Малое предприятие</a:t>
            </a: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</a:rPr>
              <a:t> </a:t>
            </a:r>
            <a:r>
              <a:rPr lang="ru-RU" dirty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</a:rPr>
              <a:t>больше</a:t>
            </a: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</a:rPr>
              <a:t> 2 </a:t>
            </a:r>
            <a:r>
              <a:rPr lang="ru-RU" dirty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</a:rPr>
              <a:t>лет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dirty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</a:rPr>
              <a:t>До 15 млн. </a:t>
            </a:r>
            <a:r>
              <a:rPr lang="ru-RU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</a:rPr>
              <a:t>руб.</a:t>
            </a:r>
            <a:endParaRPr lang="ru-RU" dirty="0">
              <a:solidFill>
                <a:srgbClr val="000000">
                  <a:lumMod val="65000"/>
                  <a:lumOff val="35000"/>
                </a:srgbClr>
              </a:solidFill>
              <a:latin typeface="Century Gothic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ru-RU" dirty="0" err="1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</a:rPr>
              <a:t>Софинансирование</a:t>
            </a:r>
            <a:r>
              <a:rPr lang="ru-RU" dirty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</a:rPr>
              <a:t> 30</a:t>
            </a:r>
            <a:r>
              <a:rPr lang="ru-RU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</a:rPr>
              <a:t>%</a:t>
            </a:r>
            <a:endParaRPr lang="en-US" dirty="0" smtClean="0">
              <a:solidFill>
                <a:srgbClr val="000000">
                  <a:lumMod val="65000"/>
                  <a:lumOff val="35000"/>
                </a:srgbClr>
              </a:solidFill>
              <a:latin typeface="Century Gothic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dirty="0">
              <a:solidFill>
                <a:srgbClr val="000000">
                  <a:lumMod val="65000"/>
                  <a:lumOff val="35000"/>
                </a:srgbClr>
              </a:solidFill>
              <a:latin typeface="Century Gothic" pitchFamily="34" charset="0"/>
            </a:endParaRPr>
          </a:p>
          <a:p>
            <a:r>
              <a:rPr lang="en-US" sz="1100" b="1" i="1" dirty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</a:rPr>
              <a:t>* </a:t>
            </a:r>
            <a:r>
              <a:rPr lang="ru-RU" sz="1100" b="1" i="1" dirty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</a:rPr>
              <a:t>идёт приём заявок</a:t>
            </a:r>
            <a:endParaRPr lang="en-US" sz="1100" b="1" i="1" dirty="0">
              <a:solidFill>
                <a:srgbClr val="000000">
                  <a:lumMod val="65000"/>
                  <a:lumOff val="35000"/>
                </a:srgbClr>
              </a:solidFill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100" dirty="0">
              <a:solidFill>
                <a:srgbClr val="000000">
                  <a:lumMod val="65000"/>
                  <a:lumOff val="35000"/>
                </a:srgbClr>
              </a:solidFill>
              <a:latin typeface="Century Gothic" pitchFamily="34" charset="0"/>
            </a:endParaRPr>
          </a:p>
          <a:p>
            <a:pPr algn="ctr"/>
            <a:endParaRPr lang="ru-RU" sz="1200" dirty="0">
              <a:solidFill>
                <a:srgbClr val="EEEEEE">
                  <a:lumMod val="75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551" y="771746"/>
            <a:ext cx="1731718" cy="115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023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1;p15">
            <a:extLst>
              <a:ext uri="{FF2B5EF4-FFF2-40B4-BE49-F238E27FC236}">
                <a16:creationId xmlns:a16="http://schemas.microsoft.com/office/drawing/2014/main" id="{A65AB6F1-3DBE-9C4E-81AF-AEA0EA66099E}"/>
              </a:ext>
            </a:extLst>
          </p:cNvPr>
          <p:cNvSpPr txBox="1">
            <a:spLocks/>
          </p:cNvSpPr>
          <p:nvPr/>
        </p:nvSpPr>
        <p:spPr>
          <a:xfrm>
            <a:off x="377728" y="296052"/>
            <a:ext cx="4475025" cy="3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000000"/>
              </a:buClr>
            </a:pPr>
            <a:r>
              <a:rPr lang="ru-RU" sz="1800" dirty="0" err="1" smtClean="0">
                <a:solidFill>
                  <a:srgbClr val="0070C0"/>
                </a:solidFill>
                <a:latin typeface="Arial Black" pitchFamily="34" charset="0"/>
                <a:ea typeface="Rubik Medium"/>
                <a:cs typeface="Rubik Medium"/>
                <a:sym typeface="Rubik Medium"/>
              </a:rPr>
              <a:t>Грантовые</a:t>
            </a:r>
            <a:r>
              <a:rPr lang="ru-RU" sz="1800" dirty="0" smtClean="0">
                <a:solidFill>
                  <a:srgbClr val="0070C0"/>
                </a:solidFill>
                <a:latin typeface="Arial Black" pitchFamily="34" charset="0"/>
                <a:ea typeface="Rubik Medium"/>
                <a:cs typeface="Rubik Medium"/>
                <a:sym typeface="Rubik Medium"/>
              </a:rPr>
              <a:t> программы Фонда содействия инновациям</a:t>
            </a:r>
            <a:endParaRPr lang="ru-RU" sz="1800" dirty="0">
              <a:solidFill>
                <a:srgbClr val="0070C0"/>
              </a:solidFill>
              <a:latin typeface="Arial Black" pitchFamily="34" charset="0"/>
              <a:ea typeface="Rubik Medium"/>
              <a:cs typeface="Rubik Medium"/>
              <a:sym typeface="Rubik Medium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8992" y="910633"/>
            <a:ext cx="7860873" cy="40626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</a:rPr>
              <a:t>Конкурсы в 2020 году:*</a:t>
            </a:r>
          </a:p>
          <a:p>
            <a:endParaRPr lang="ru-RU" dirty="0">
              <a:solidFill>
                <a:srgbClr val="000000">
                  <a:lumMod val="65000"/>
                  <a:lumOff val="35000"/>
                </a:srgbClr>
              </a:solidFill>
              <a:latin typeface="Century Gothic" pitchFamily="34" charset="0"/>
            </a:endParaRPr>
          </a:p>
          <a:p>
            <a:r>
              <a:rPr lang="ru-RU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</a:rPr>
              <a:t>УМНИК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</a:rPr>
              <a:t>3-4 квартал 2020 года</a:t>
            </a:r>
          </a:p>
          <a:p>
            <a:endParaRPr lang="ru-RU" dirty="0">
              <a:solidFill>
                <a:srgbClr val="000000">
                  <a:lumMod val="65000"/>
                  <a:lumOff val="35000"/>
                </a:srgbClr>
              </a:solidFill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</a:rPr>
              <a:t>СТАРТ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</a:rPr>
              <a:t>Постоянно в течении года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solidFill>
                <a:srgbClr val="000000">
                  <a:lumMod val="65000"/>
                  <a:lumOff val="35000"/>
                </a:srgbClr>
              </a:solidFill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</a:rPr>
              <a:t>Развитие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</a:rPr>
              <a:t>2-3 квартал 2020 года</a:t>
            </a:r>
          </a:p>
          <a:p>
            <a:endParaRPr lang="ru-RU" sz="1100" b="1" i="1" dirty="0" smtClean="0">
              <a:solidFill>
                <a:srgbClr val="000000">
                  <a:lumMod val="65000"/>
                  <a:lumOff val="35000"/>
                </a:srgbClr>
              </a:solidFill>
              <a:latin typeface="Century Gothic" pitchFamily="34" charset="0"/>
            </a:endParaRPr>
          </a:p>
          <a:p>
            <a:endParaRPr lang="ru-RU" sz="1100" b="1" i="1" dirty="0">
              <a:solidFill>
                <a:srgbClr val="000000">
                  <a:lumMod val="65000"/>
                  <a:lumOff val="35000"/>
                </a:srgbClr>
              </a:solidFill>
              <a:latin typeface="Century Gothic" pitchFamily="34" charset="0"/>
            </a:endParaRPr>
          </a:p>
          <a:p>
            <a:endParaRPr lang="ru-RU" sz="1100" b="1" i="1" dirty="0" smtClean="0">
              <a:solidFill>
                <a:srgbClr val="000000">
                  <a:lumMod val="65000"/>
                  <a:lumOff val="35000"/>
                </a:srgbClr>
              </a:solidFill>
              <a:latin typeface="Century Gothic" pitchFamily="34" charset="0"/>
            </a:endParaRPr>
          </a:p>
          <a:p>
            <a:endParaRPr lang="ru-RU" sz="1100" b="1" i="1" dirty="0">
              <a:solidFill>
                <a:srgbClr val="000000">
                  <a:lumMod val="65000"/>
                  <a:lumOff val="35000"/>
                </a:srgbClr>
              </a:solidFill>
              <a:latin typeface="Century Gothic" pitchFamily="34" charset="0"/>
            </a:endParaRPr>
          </a:p>
          <a:p>
            <a:endParaRPr lang="ru-RU" sz="1100" b="1" i="1" dirty="0" smtClean="0">
              <a:solidFill>
                <a:srgbClr val="000000">
                  <a:lumMod val="65000"/>
                  <a:lumOff val="35000"/>
                </a:srgbClr>
              </a:solidFill>
              <a:latin typeface="Century Gothic" pitchFamily="34" charset="0"/>
            </a:endParaRPr>
          </a:p>
          <a:p>
            <a:r>
              <a:rPr lang="ru-RU" sz="1100" b="1" i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</a:rPr>
              <a:t>* Предварительный график</a:t>
            </a:r>
            <a:endParaRPr lang="ru-RU" sz="1100" b="1" i="1" dirty="0">
              <a:solidFill>
                <a:srgbClr val="000000">
                  <a:lumMod val="65000"/>
                  <a:lumOff val="35000"/>
                </a:srgbClr>
              </a:solidFill>
              <a:latin typeface="Century Gothic" pitchFamily="34" charset="0"/>
            </a:endParaRPr>
          </a:p>
          <a:p>
            <a:pPr algn="ctr"/>
            <a:endParaRPr lang="ru-RU" sz="1200" dirty="0">
              <a:solidFill>
                <a:srgbClr val="EEEEEE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18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1;p15">
            <a:extLst>
              <a:ext uri="{FF2B5EF4-FFF2-40B4-BE49-F238E27FC236}">
                <a16:creationId xmlns:a16="http://schemas.microsoft.com/office/drawing/2014/main" id="{A65AB6F1-3DBE-9C4E-81AF-AEA0EA66099E}"/>
              </a:ext>
            </a:extLst>
          </p:cNvPr>
          <p:cNvSpPr txBox="1">
            <a:spLocks/>
          </p:cNvSpPr>
          <p:nvPr/>
        </p:nvSpPr>
        <p:spPr>
          <a:xfrm>
            <a:off x="377728" y="296052"/>
            <a:ext cx="4475025" cy="3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000000"/>
              </a:buClr>
            </a:pPr>
            <a:r>
              <a:rPr lang="ru-RU" sz="1800" dirty="0" err="1" smtClean="0">
                <a:solidFill>
                  <a:srgbClr val="0070C0"/>
                </a:solidFill>
                <a:latin typeface="Arial Black" pitchFamily="34" charset="0"/>
                <a:ea typeface="Rubik Medium"/>
                <a:cs typeface="Rubik Medium"/>
                <a:sym typeface="Rubik Medium"/>
              </a:rPr>
              <a:t>Грантовые</a:t>
            </a:r>
            <a:r>
              <a:rPr lang="ru-RU" sz="1800" dirty="0" smtClean="0">
                <a:solidFill>
                  <a:srgbClr val="0070C0"/>
                </a:solidFill>
                <a:latin typeface="Arial Black" pitchFamily="34" charset="0"/>
                <a:ea typeface="Rubik Medium"/>
                <a:cs typeface="Rubik Medium"/>
                <a:sym typeface="Rubik Medium"/>
              </a:rPr>
              <a:t> программы Фонда содействия инновациям</a:t>
            </a:r>
            <a:endParaRPr lang="ru-RU" sz="1800" dirty="0">
              <a:solidFill>
                <a:srgbClr val="0070C0"/>
              </a:solidFill>
              <a:latin typeface="Arial Black" pitchFamily="34" charset="0"/>
              <a:ea typeface="Rubik Medium"/>
              <a:cs typeface="Rubik Medium"/>
              <a:sym typeface="Rubik Medium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6702" y="4385695"/>
            <a:ext cx="5225853" cy="430883"/>
          </a:xfrm>
          <a:prstGeom prst="rect">
            <a:avLst/>
          </a:prstGeom>
        </p:spPr>
        <p:txBody>
          <a:bodyPr wrap="square" lIns="91426" tIns="45718" rIns="91426" bIns="45718">
            <a:spAutoFit/>
          </a:bodyPr>
          <a:lstStyle/>
          <a:p>
            <a:r>
              <a:rPr lang="ru-RU" sz="1100" b="1" i="1" kern="1200" dirty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  <a:ea typeface="+mn-ea"/>
                <a:cs typeface="+mn-cs"/>
              </a:rPr>
              <a:t>* Поддержка представительства компаниям из НСО оказывается на безвозмездной основе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6702" y="1575352"/>
            <a:ext cx="7482655" cy="24160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b="1" kern="0" dirty="0" smtClean="0">
                <a:solidFill>
                  <a:srgbClr val="0070C0"/>
                </a:solidFill>
                <a:latin typeface="Century Gothic" pitchFamily="34" charset="0"/>
                <a:cs typeface="Calibri" pitchFamily="34" charset="0"/>
              </a:rPr>
              <a:t>Сервисы </a:t>
            </a:r>
            <a:r>
              <a:rPr lang="ru-RU" b="1" kern="0" dirty="0">
                <a:solidFill>
                  <a:srgbClr val="0070C0"/>
                </a:solidFill>
                <a:latin typeface="Century Gothic" pitchFamily="34" charset="0"/>
                <a:cs typeface="Calibri" pitchFamily="34" charset="0"/>
              </a:rPr>
              <a:t>регионального представительства: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500" dirty="0" smtClean="0">
              <a:solidFill>
                <a:srgbClr val="000000">
                  <a:lumMod val="65000"/>
                  <a:lumOff val="35000"/>
                </a:srgbClr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500" dirty="0" smtClean="0">
              <a:solidFill>
                <a:srgbClr val="000000">
                  <a:lumMod val="65000"/>
                  <a:lumOff val="35000"/>
                </a:srgbClr>
              </a:solidFill>
              <a:latin typeface="Calibri" pitchFamily="34" charset="0"/>
              <a:cs typeface="Calibri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  <a:cs typeface="Calibri" pitchFamily="34" charset="0"/>
              </a:rPr>
              <a:t>Консультационное и информационное </a:t>
            </a:r>
            <a:r>
              <a:rPr lang="ru-RU" sz="1600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  <a:cs typeface="Calibri" pitchFamily="34" charset="0"/>
              </a:rPr>
              <a:t>сопровождение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  <a:cs typeface="Calibri" pitchFamily="34" charset="0"/>
              </a:rPr>
              <a:t>Лоббирование интересов новосибирских компаний</a:t>
            </a:r>
            <a:endParaRPr lang="ru-RU" sz="1600" kern="0" dirty="0">
              <a:solidFill>
                <a:srgbClr val="000000">
                  <a:lumMod val="65000"/>
                  <a:lumOff val="35000"/>
                </a:srgbClr>
              </a:solidFill>
              <a:latin typeface="Century Gothic" pitchFamily="34" charset="0"/>
              <a:cs typeface="Calibri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  <a:cs typeface="Calibri" pitchFamily="34" charset="0"/>
              </a:rPr>
              <a:t>Сопровождение программы УМНИК на территории региона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  <a:cs typeface="Calibri" pitchFamily="34" charset="0"/>
              </a:rPr>
              <a:t>Организация экспертиз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  <a:cs typeface="Calibri" pitchFamily="34" charset="0"/>
              </a:rPr>
              <a:t>Продвижение программ Фонда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  <a:cs typeface="Calibri" pitchFamily="34" charset="0"/>
              </a:rPr>
              <a:t>Последующее сопровождение победителей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  <a:cs typeface="Calibri" pitchFamily="34" charset="0"/>
              </a:rPr>
              <a:t>Программы ФСИ НТИ</a:t>
            </a:r>
          </a:p>
          <a:p>
            <a:pPr algn="ctr"/>
            <a:endParaRPr lang="ru-RU" sz="1100" dirty="0">
              <a:solidFill>
                <a:srgbClr val="EEEEEE">
                  <a:lumMod val="75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75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1;p15">
            <a:extLst>
              <a:ext uri="{FF2B5EF4-FFF2-40B4-BE49-F238E27FC236}">
                <a16:creationId xmlns:a16="http://schemas.microsoft.com/office/drawing/2014/main" id="{A65AB6F1-3DBE-9C4E-81AF-AEA0EA66099E}"/>
              </a:ext>
            </a:extLst>
          </p:cNvPr>
          <p:cNvSpPr txBox="1">
            <a:spLocks/>
          </p:cNvSpPr>
          <p:nvPr/>
        </p:nvSpPr>
        <p:spPr>
          <a:xfrm>
            <a:off x="377728" y="296052"/>
            <a:ext cx="4475025" cy="3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000000"/>
              </a:buClr>
            </a:pPr>
            <a:r>
              <a:rPr lang="ru-RU" sz="1800" dirty="0" err="1" smtClean="0">
                <a:solidFill>
                  <a:srgbClr val="0070C0"/>
                </a:solidFill>
                <a:latin typeface="Arial Black" pitchFamily="34" charset="0"/>
                <a:ea typeface="Rubik Medium"/>
                <a:cs typeface="Rubik Medium"/>
                <a:sym typeface="Rubik Medium"/>
              </a:rPr>
              <a:t>Грантовые</a:t>
            </a:r>
            <a:r>
              <a:rPr lang="ru-RU" sz="1800" dirty="0" smtClean="0">
                <a:solidFill>
                  <a:srgbClr val="0070C0"/>
                </a:solidFill>
                <a:latin typeface="Arial Black" pitchFamily="34" charset="0"/>
                <a:ea typeface="Rubik Medium"/>
                <a:cs typeface="Rubik Medium"/>
                <a:sym typeface="Rubik Medium"/>
              </a:rPr>
              <a:t> программы Фонда содействия инновациям</a:t>
            </a:r>
            <a:endParaRPr lang="ru-RU" sz="1800" dirty="0">
              <a:solidFill>
                <a:srgbClr val="0070C0"/>
              </a:solidFill>
              <a:latin typeface="Arial Black" pitchFamily="34" charset="0"/>
              <a:ea typeface="Rubik Medium"/>
              <a:cs typeface="Rubik Medium"/>
              <a:sym typeface="Rubik Medium"/>
            </a:endParaRPr>
          </a:p>
        </p:txBody>
      </p:sp>
      <p:sp>
        <p:nvSpPr>
          <p:cNvPr id="5" name="Подзаголовок 6"/>
          <p:cNvSpPr txBox="1">
            <a:spLocks/>
          </p:cNvSpPr>
          <p:nvPr/>
        </p:nvSpPr>
        <p:spPr>
          <a:xfrm>
            <a:off x="406702" y="1507376"/>
            <a:ext cx="8203652" cy="4320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u="sng" dirty="0" smtClean="0">
                <a:solidFill>
                  <a:srgbClr val="0070C0"/>
                </a:solidFill>
                <a:latin typeface="Century Gothic" pitchFamily="34" charset="0"/>
                <a:cs typeface="Calibri" pitchFamily="34" charset="0"/>
              </a:rPr>
              <a:t>incubator.academaprk.com</a:t>
            </a:r>
          </a:p>
          <a:p>
            <a:endParaRPr lang="en-US" sz="2800" b="1" dirty="0">
              <a:solidFill>
                <a:srgbClr val="0070C0"/>
              </a:solidFill>
              <a:latin typeface="Century Gothic" pitchFamily="34" charset="0"/>
              <a:cs typeface="Calibri" pitchFamily="34" charset="0"/>
            </a:endParaRPr>
          </a:p>
        </p:txBody>
      </p:sp>
      <p:sp>
        <p:nvSpPr>
          <p:cNvPr id="6" name="Подзаголовок 6"/>
          <p:cNvSpPr txBox="1">
            <a:spLocks/>
          </p:cNvSpPr>
          <p:nvPr/>
        </p:nvSpPr>
        <p:spPr>
          <a:xfrm>
            <a:off x="406702" y="2443042"/>
            <a:ext cx="8203652" cy="4320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u="sng" dirty="0" smtClean="0">
                <a:solidFill>
                  <a:srgbClr val="0070C0"/>
                </a:solidFill>
                <a:latin typeface="Century Gothic" pitchFamily="34" charset="0"/>
                <a:cs typeface="Calibri" pitchFamily="34" charset="0"/>
              </a:rPr>
              <a:t>fasie.com</a:t>
            </a:r>
          </a:p>
          <a:p>
            <a:endParaRPr lang="en-US" sz="2800" b="1" dirty="0">
              <a:solidFill>
                <a:srgbClr val="0070C0"/>
              </a:solidFill>
              <a:latin typeface="Century Gothic" pitchFamily="34" charset="0"/>
              <a:cs typeface="Calibri" pitchFamily="34" charset="0"/>
            </a:endParaRPr>
          </a:p>
          <a:p>
            <a:r>
              <a:rPr lang="ru-RU" sz="2000" b="1" dirty="0">
                <a:solidFill>
                  <a:srgbClr val="0070C0"/>
                </a:solidFill>
                <a:latin typeface="Century Gothic" pitchFamily="34" charset="0"/>
                <a:cs typeface="Calibri" pitchFamily="34" charset="0"/>
              </a:rPr>
              <a:t>Или в</a:t>
            </a:r>
            <a:r>
              <a:rPr lang="ru-RU" sz="2800" b="1" dirty="0" smtClean="0">
                <a:solidFill>
                  <a:srgbClr val="0070C0"/>
                </a:solidFill>
                <a:latin typeface="Century Gothic" pitchFamily="34" charset="0"/>
                <a:cs typeface="Calibri" pitchFamily="34" charset="0"/>
              </a:rPr>
              <a:t> </a:t>
            </a:r>
            <a:endParaRPr lang="en-US" sz="2800" b="1" dirty="0" smtClean="0">
              <a:solidFill>
                <a:srgbClr val="0070C0"/>
              </a:solidFill>
              <a:latin typeface="Century Gothic" pitchFamily="34" charset="0"/>
              <a:cs typeface="Calibri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273" y="3378939"/>
            <a:ext cx="7672387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5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71;p15">
            <a:extLst>
              <a:ext uri="{FF2B5EF4-FFF2-40B4-BE49-F238E27FC236}">
                <a16:creationId xmlns:a16="http://schemas.microsoft.com/office/drawing/2014/main" id="{72D7BC8C-027D-D043-B4D3-E40303AB701A}"/>
              </a:ext>
            </a:extLst>
          </p:cNvPr>
          <p:cNvSpPr txBox="1">
            <a:spLocks/>
          </p:cNvSpPr>
          <p:nvPr/>
        </p:nvSpPr>
        <p:spPr>
          <a:xfrm>
            <a:off x="377728" y="296052"/>
            <a:ext cx="4475025" cy="3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ru-RU" sz="1800" dirty="0" smtClean="0">
                <a:solidFill>
                  <a:srgbClr val="0070C0"/>
                </a:solidFill>
                <a:latin typeface="Arial Black" pitchFamily="34" charset="0"/>
                <a:ea typeface="Rubik Medium"/>
                <a:cs typeface="Rubik Medium"/>
                <a:sym typeface="Rubik Medium"/>
              </a:rPr>
              <a:t>Истории успеха</a:t>
            </a:r>
            <a:endParaRPr lang="ru-RU" sz="1800" dirty="0">
              <a:solidFill>
                <a:srgbClr val="0070C0"/>
              </a:solidFill>
              <a:latin typeface="Arial Black" pitchFamily="34" charset="0"/>
              <a:ea typeface="Rubik Medium"/>
              <a:cs typeface="Rubik Medium"/>
              <a:sym typeface="Rubik Medium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739" y="2143686"/>
            <a:ext cx="1334386" cy="1334386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465" y="2566384"/>
            <a:ext cx="1472784" cy="1472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67" y="3280483"/>
            <a:ext cx="1542611" cy="1542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73504" y="724504"/>
            <a:ext cx="177697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latin typeface="Century Gothic" pitchFamily="34" charset="0"/>
                <a:ea typeface="Calibri"/>
              </a:rPr>
              <a:t>Растворцев</a:t>
            </a:r>
            <a:r>
              <a:rPr lang="ru-RU" dirty="0">
                <a:latin typeface="Century Gothic" pitchFamily="34" charset="0"/>
                <a:ea typeface="Calibri"/>
              </a:rPr>
              <a:t> </a:t>
            </a:r>
            <a:r>
              <a:rPr lang="ru-RU" dirty="0" smtClean="0">
                <a:latin typeface="Century Gothic" pitchFamily="34" charset="0"/>
                <a:ea typeface="Calibri"/>
              </a:rPr>
              <a:t>В.В., </a:t>
            </a:r>
            <a:r>
              <a:rPr lang="ru-RU" dirty="0" err="1">
                <a:latin typeface="Century Gothic" pitchFamily="34" charset="0"/>
                <a:ea typeface="Calibri"/>
              </a:rPr>
              <a:t>Растворцев</a:t>
            </a:r>
            <a:r>
              <a:rPr lang="ru-RU" dirty="0">
                <a:latin typeface="Century Gothic" pitchFamily="34" charset="0"/>
                <a:ea typeface="Calibri"/>
              </a:rPr>
              <a:t> </a:t>
            </a:r>
            <a:r>
              <a:rPr lang="ru-RU" dirty="0" smtClean="0">
                <a:latin typeface="Century Gothic" pitchFamily="34" charset="0"/>
                <a:ea typeface="Calibri"/>
              </a:rPr>
              <a:t>Е.Е. – выпускник и преподаватель НГТУ</a:t>
            </a:r>
          </a:p>
          <a:p>
            <a:pPr algn="ctr"/>
            <a:r>
              <a:rPr lang="ru-RU" dirty="0" smtClean="0">
                <a:latin typeface="Century Gothic" pitchFamily="34" charset="0"/>
                <a:ea typeface="Calibri"/>
              </a:rPr>
              <a:t>Проект «Сервис </a:t>
            </a:r>
            <a:r>
              <a:rPr lang="ru-RU" dirty="0">
                <a:latin typeface="Century Gothic" pitchFamily="34" charset="0"/>
                <a:ea typeface="Calibri"/>
              </a:rPr>
              <a:t>потоковой статистики на базе нейронных сетей</a:t>
            </a:r>
            <a:r>
              <a:rPr lang="ru-RU" dirty="0" smtClean="0">
                <a:latin typeface="Century Gothic" pitchFamily="34" charset="0"/>
                <a:ea typeface="Calibri"/>
              </a:rPr>
              <a:t>» </a:t>
            </a:r>
            <a:r>
              <a:rPr lang="ru-RU" dirty="0">
                <a:latin typeface="Century Gothic" pitchFamily="34" charset="0"/>
                <a:ea typeface="Calibri"/>
              </a:rPr>
              <a:t>А:СТАРТ </a:t>
            </a:r>
            <a:r>
              <a:rPr lang="ru-RU" dirty="0" smtClean="0">
                <a:latin typeface="Century Gothic" pitchFamily="34" charset="0"/>
                <a:ea typeface="Calibri"/>
              </a:rPr>
              <a:t>2017 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97825" y="617005"/>
            <a:ext cx="293035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Century Gothic" pitchFamily="34" charset="0"/>
                <a:ea typeface="Calibri"/>
              </a:rPr>
              <a:t>2018</a:t>
            </a:r>
          </a:p>
          <a:p>
            <a:pPr algn="ctr"/>
            <a:r>
              <a:rPr lang="ru-RU" dirty="0" smtClean="0">
                <a:latin typeface="Century Gothic" pitchFamily="34" charset="0"/>
                <a:ea typeface="Calibri"/>
              </a:rPr>
              <a:t>ООО </a:t>
            </a:r>
            <a:r>
              <a:rPr lang="ru-RU" dirty="0">
                <a:latin typeface="Century Gothic" pitchFamily="34" charset="0"/>
                <a:ea typeface="Calibri"/>
              </a:rPr>
              <a:t>«ТЕВИКОН», проект «Система анализа посещения мероприятий основана на технологиях машинного зрения и нейронных сетей».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43599" y="0"/>
            <a:ext cx="234979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Century Gothic" pitchFamily="34" charset="0"/>
                <a:ea typeface="Calibri"/>
              </a:rPr>
              <a:t>2019 </a:t>
            </a:r>
          </a:p>
          <a:p>
            <a:pPr algn="ctr"/>
            <a:r>
              <a:rPr lang="ru-RU" dirty="0" smtClean="0">
                <a:latin typeface="Century Gothic" pitchFamily="34" charset="0"/>
                <a:ea typeface="Calibri"/>
              </a:rPr>
              <a:t>грант ФСИ, СТАРТ 2 млн. руб.</a:t>
            </a:r>
          </a:p>
          <a:p>
            <a:pPr algn="ctr"/>
            <a:r>
              <a:rPr lang="ru-RU" dirty="0" smtClean="0">
                <a:latin typeface="Century Gothic" pitchFamily="34" charset="0"/>
                <a:ea typeface="Calibri"/>
              </a:rPr>
              <a:t>«Алгоритм </a:t>
            </a:r>
            <a:r>
              <a:rPr lang="ru-RU" dirty="0">
                <a:latin typeface="Century Gothic" pitchFamily="34" charset="0"/>
                <a:ea typeface="Calibri"/>
              </a:rPr>
              <a:t>статистического анализа посещения мероприятий на основе технологии машинного зрения с использованием </a:t>
            </a:r>
            <a:r>
              <a:rPr lang="ru-RU" dirty="0" err="1">
                <a:latin typeface="Century Gothic" pitchFamily="34" charset="0"/>
                <a:ea typeface="Calibri"/>
              </a:rPr>
              <a:t>нейросети</a:t>
            </a:r>
            <a:r>
              <a:rPr lang="ru-RU" dirty="0" smtClean="0">
                <a:latin typeface="Century Gothic" pitchFamily="34" charset="0"/>
                <a:ea typeface="Calibri"/>
              </a:rPr>
              <a:t>»</a:t>
            </a:r>
            <a:endParaRPr lang="ru-RU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43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71;p15">
            <a:extLst>
              <a:ext uri="{FF2B5EF4-FFF2-40B4-BE49-F238E27FC236}">
                <a16:creationId xmlns:a16="http://schemas.microsoft.com/office/drawing/2014/main" id="{72D7BC8C-027D-D043-B4D3-E40303AB701A}"/>
              </a:ext>
            </a:extLst>
          </p:cNvPr>
          <p:cNvSpPr txBox="1">
            <a:spLocks/>
          </p:cNvSpPr>
          <p:nvPr/>
        </p:nvSpPr>
        <p:spPr>
          <a:xfrm>
            <a:off x="377728" y="296052"/>
            <a:ext cx="4475025" cy="3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ru-RU" sz="1800" dirty="0" smtClean="0">
                <a:solidFill>
                  <a:srgbClr val="0070C0"/>
                </a:solidFill>
                <a:latin typeface="Arial Black" pitchFamily="34" charset="0"/>
                <a:ea typeface="Rubik Medium"/>
                <a:cs typeface="Rubik Medium"/>
                <a:sym typeface="Rubik Medium"/>
              </a:rPr>
              <a:t>Истории успеха</a:t>
            </a:r>
            <a:endParaRPr lang="ru-RU" sz="1800" dirty="0">
              <a:solidFill>
                <a:srgbClr val="0070C0"/>
              </a:solidFill>
              <a:latin typeface="Arial Black" pitchFamily="34" charset="0"/>
              <a:ea typeface="Rubik Medium"/>
              <a:cs typeface="Rubik Medium"/>
              <a:sym typeface="Rubik Medium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739" y="2143686"/>
            <a:ext cx="1334386" cy="1334386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465" y="2566384"/>
            <a:ext cx="1472784" cy="1472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67" y="3280483"/>
            <a:ext cx="1542611" cy="1542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15739" y="185802"/>
            <a:ext cx="24348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Century Gothic" pitchFamily="34" charset="0"/>
                <a:ea typeface="Calibri"/>
              </a:rPr>
              <a:t>«Разработка </a:t>
            </a:r>
            <a:r>
              <a:rPr lang="ru-RU" dirty="0">
                <a:latin typeface="Century Gothic" pitchFamily="34" charset="0"/>
                <a:ea typeface="Calibri"/>
              </a:rPr>
              <a:t>и программное обеспечение </a:t>
            </a:r>
            <a:r>
              <a:rPr lang="ru-RU" dirty="0" err="1">
                <a:latin typeface="Century Gothic" pitchFamily="34" charset="0"/>
                <a:ea typeface="Calibri"/>
              </a:rPr>
              <a:t>предсерийного</a:t>
            </a:r>
            <a:r>
              <a:rPr lang="ru-RU" dirty="0">
                <a:latin typeface="Century Gothic" pitchFamily="34" charset="0"/>
                <a:ea typeface="Calibri"/>
              </a:rPr>
              <a:t> образца аппаратуры радиально-частотного </a:t>
            </a:r>
            <a:r>
              <a:rPr lang="ru-RU" dirty="0" smtClean="0">
                <a:latin typeface="Century Gothic" pitchFamily="34" charset="0"/>
                <a:ea typeface="Calibri"/>
              </a:rPr>
              <a:t>грант УМНИК </a:t>
            </a:r>
            <a:r>
              <a:rPr lang="ru-RU" dirty="0">
                <a:latin typeface="Century Gothic" pitchFamily="34" charset="0"/>
                <a:ea typeface="Calibri"/>
              </a:rPr>
              <a:t>400 тыс. </a:t>
            </a:r>
            <a:r>
              <a:rPr lang="ru-RU" dirty="0" smtClean="0">
                <a:latin typeface="Century Gothic" pitchFamily="34" charset="0"/>
                <a:ea typeface="Calibri"/>
              </a:rPr>
              <a:t>руб.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9053" y="2143686"/>
            <a:ext cx="293035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Century Gothic" pitchFamily="34" charset="0"/>
                <a:ea typeface="Calibri"/>
              </a:rPr>
              <a:t>2017</a:t>
            </a:r>
          </a:p>
          <a:p>
            <a:pPr algn="ctr"/>
            <a:r>
              <a:rPr lang="ru-RU" dirty="0" smtClean="0">
                <a:latin typeface="Century Gothic" pitchFamily="34" charset="0"/>
                <a:ea typeface="Calibri"/>
              </a:rPr>
              <a:t>Фадеев Д.И., ГГФ НГУ</a:t>
            </a:r>
            <a:endParaRPr lang="ru-RU" dirty="0">
              <a:latin typeface="Century Gothic" pitchFamily="34" charset="0"/>
              <a:ea typeface="Calibri"/>
            </a:endParaRPr>
          </a:p>
          <a:p>
            <a:pPr algn="ctr"/>
            <a:r>
              <a:rPr lang="ru-RU" dirty="0" smtClean="0">
                <a:latin typeface="Century Gothic" pitchFamily="34" charset="0"/>
                <a:ea typeface="Calibri"/>
              </a:rPr>
              <a:t>«</a:t>
            </a:r>
            <a:r>
              <a:rPr lang="ru-RU" dirty="0">
                <a:latin typeface="Century Gothic" pitchFamily="34" charset="0"/>
                <a:ea typeface="Calibri"/>
              </a:rPr>
              <a:t>Разработка приборов электромагнитных исследований</a:t>
            </a:r>
            <a:r>
              <a:rPr lang="ru-RU" dirty="0" smtClean="0">
                <a:latin typeface="Century Gothic" pitchFamily="34" charset="0"/>
                <a:ea typeface="Calibri"/>
              </a:rPr>
              <a:t>»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64572" y="616689"/>
            <a:ext cx="234979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entury Gothic" pitchFamily="34" charset="0"/>
                <a:ea typeface="Calibri"/>
              </a:rPr>
              <a:t>В апреле того же года стал резидентом БИ Академпарка с компанией ООО «ГЕОВИЗЕР», проект «Приборы электромагнитных исследований».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4572" y="4385694"/>
            <a:ext cx="5225853" cy="430883"/>
          </a:xfrm>
          <a:prstGeom prst="rect">
            <a:avLst/>
          </a:prstGeom>
        </p:spPr>
        <p:txBody>
          <a:bodyPr wrap="square" lIns="91426" tIns="45718" rIns="91426" bIns="45718">
            <a:spAutoFit/>
          </a:bodyPr>
          <a:lstStyle/>
          <a:p>
            <a:r>
              <a:rPr lang="ru-RU" sz="1100" b="1" i="1" kern="1200" dirty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  <a:ea typeface="+mn-ea"/>
                <a:cs typeface="+mn-cs"/>
              </a:rPr>
              <a:t>* </a:t>
            </a:r>
            <a:r>
              <a:rPr lang="ru-RU" sz="1100" b="1" i="1" kern="12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  <a:ea typeface="+mn-ea"/>
                <a:cs typeface="+mn-cs"/>
              </a:rPr>
              <a:t>Общая выручка резидентов и выпускников бизнес-инкубатора Академпарка за 2017 год по данным ФНС составила 1,5 млрд. руб.</a:t>
            </a:r>
            <a:endParaRPr lang="ru-RU" sz="1100" b="1" i="1" kern="1200" dirty="0">
              <a:solidFill>
                <a:srgbClr val="000000">
                  <a:lumMod val="65000"/>
                  <a:lumOff val="35000"/>
                </a:srgbClr>
              </a:solidFill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007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3D839D-6484-DD40-9554-56852A639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5405" y="1433801"/>
            <a:ext cx="4067139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 основных программы </a:t>
            </a:r>
          </a:p>
          <a:p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поддержки </a:t>
            </a:r>
          </a:p>
          <a:p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высокотехнологичных и </a:t>
            </a:r>
          </a:p>
          <a:p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наукоёмких проектов</a:t>
            </a:r>
          </a:p>
          <a:p>
            <a:endParaRPr lang="ru-RU" sz="2800" b="1" dirty="0" smtClean="0"/>
          </a:p>
          <a:p>
            <a:endParaRPr lang="en-US" sz="800" b="1" dirty="0" smtClean="0"/>
          </a:p>
          <a:p>
            <a:endParaRPr lang="ru-RU" sz="18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57366D-D630-3B47-9E45-53CD15E165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6991" y="1112858"/>
            <a:ext cx="1735505" cy="394433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03" y="3675925"/>
            <a:ext cx="40957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160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1;p15">
            <a:extLst>
              <a:ext uri="{FF2B5EF4-FFF2-40B4-BE49-F238E27FC236}">
                <a16:creationId xmlns:a16="http://schemas.microsoft.com/office/drawing/2014/main" id="{A65AB6F1-3DBE-9C4E-81AF-AEA0EA66099E}"/>
              </a:ext>
            </a:extLst>
          </p:cNvPr>
          <p:cNvSpPr txBox="1">
            <a:spLocks/>
          </p:cNvSpPr>
          <p:nvPr/>
        </p:nvSpPr>
        <p:spPr>
          <a:xfrm>
            <a:off x="377728" y="296052"/>
            <a:ext cx="4475025" cy="3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000000"/>
              </a:buClr>
            </a:pPr>
            <a:r>
              <a:rPr lang="ru-RU" sz="1800" dirty="0" smtClean="0">
                <a:solidFill>
                  <a:srgbClr val="0070C0"/>
                </a:solidFill>
                <a:latin typeface="Arial Black" pitchFamily="34" charset="0"/>
                <a:ea typeface="Rubik Medium"/>
                <a:cs typeface="Rubik Medium"/>
                <a:sym typeface="Rubik Medium"/>
              </a:rPr>
              <a:t>Контакты:</a:t>
            </a:r>
            <a:endParaRPr lang="ru-RU" sz="1800" dirty="0">
              <a:solidFill>
                <a:srgbClr val="0070C0"/>
              </a:solidFill>
              <a:latin typeface="Arial Black" pitchFamily="34" charset="0"/>
              <a:ea typeface="Rubik Medium"/>
              <a:cs typeface="Rubik Medium"/>
              <a:sym typeface="Rubik Medium"/>
            </a:endParaRPr>
          </a:p>
        </p:txBody>
      </p:sp>
      <p:sp>
        <p:nvSpPr>
          <p:cNvPr id="4" name="Подзаголовок 6"/>
          <p:cNvSpPr txBox="1">
            <a:spLocks/>
          </p:cNvSpPr>
          <p:nvPr/>
        </p:nvSpPr>
        <p:spPr>
          <a:xfrm>
            <a:off x="406702" y="1507376"/>
            <a:ext cx="8203652" cy="4320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0070C0"/>
                </a:solidFill>
                <a:latin typeface="Century Gothic" pitchFamily="34" charset="0"/>
                <a:cs typeface="Calibri" pitchFamily="34" charset="0"/>
              </a:rPr>
              <a:t>Алексей </a:t>
            </a:r>
            <a:r>
              <a:rPr lang="ru-RU" sz="2800" b="1" dirty="0" err="1" smtClean="0">
                <a:solidFill>
                  <a:srgbClr val="0070C0"/>
                </a:solidFill>
                <a:latin typeface="Century Gothic" pitchFamily="34" charset="0"/>
                <a:cs typeface="Calibri" pitchFamily="34" charset="0"/>
              </a:rPr>
              <a:t>Логвинский</a:t>
            </a:r>
            <a:r>
              <a:rPr lang="ru-RU" sz="2800" b="1" dirty="0" smtClean="0">
                <a:solidFill>
                  <a:srgbClr val="0070C0"/>
                </a:solidFill>
                <a:latin typeface="Century Gothic" pitchFamily="34" charset="0"/>
                <a:cs typeface="Calibri" pitchFamily="34" charset="0"/>
              </a:rPr>
              <a:t> +7 913 935 22 66</a:t>
            </a:r>
          </a:p>
          <a:p>
            <a:endParaRPr lang="ru-RU" sz="2800" b="1" dirty="0">
              <a:solidFill>
                <a:srgbClr val="0070C0"/>
              </a:solidFill>
              <a:latin typeface="Century Gothic" pitchFamily="34" charset="0"/>
              <a:cs typeface="Calibri" pitchFamily="34" charset="0"/>
            </a:endParaRPr>
          </a:p>
          <a:p>
            <a:r>
              <a:rPr lang="ru-RU" sz="2800" b="1" dirty="0" smtClean="0">
                <a:solidFill>
                  <a:srgbClr val="0070C0"/>
                </a:solidFill>
                <a:latin typeface="Century Gothic" pitchFamily="34" charset="0"/>
                <a:cs typeface="Calibri" pitchFamily="34" charset="0"/>
              </a:rPr>
              <a:t>Алексей Старостин +7 923 180 80 58</a:t>
            </a:r>
          </a:p>
          <a:p>
            <a:endParaRPr lang="ru-RU" sz="2800" b="1" dirty="0">
              <a:solidFill>
                <a:srgbClr val="0070C0"/>
              </a:solidFill>
              <a:latin typeface="Century Gothic" pitchFamily="34" charset="0"/>
              <a:cs typeface="Calibri" pitchFamily="34" charset="0"/>
            </a:endParaRPr>
          </a:p>
          <a:p>
            <a:r>
              <a:rPr lang="en-US" sz="2800" b="1" u="sng" dirty="0" smtClean="0">
                <a:solidFill>
                  <a:srgbClr val="0070C0"/>
                </a:solidFill>
                <a:latin typeface="Century Gothic" pitchFamily="34" charset="0"/>
                <a:cs typeface="Calibri" pitchFamily="34" charset="0"/>
              </a:rPr>
              <a:t>incubator.academaprk.com </a:t>
            </a:r>
            <a:endParaRPr lang="ru-RU" sz="2800" b="1" u="sng" dirty="0" smtClean="0">
              <a:solidFill>
                <a:srgbClr val="0070C0"/>
              </a:solidFill>
              <a:latin typeface="Century Gothic" pitchFamily="34" charset="0"/>
              <a:cs typeface="Calibri" pitchFamily="34" charset="0"/>
            </a:endParaRPr>
          </a:p>
          <a:p>
            <a:r>
              <a:rPr lang="ru-RU" sz="2800" b="1" dirty="0" smtClean="0">
                <a:solidFill>
                  <a:srgbClr val="0070C0"/>
                </a:solidFill>
                <a:latin typeface="Century Gothic" pitchFamily="34" charset="0"/>
                <a:cs typeface="Calibri" pitchFamily="34" charset="0"/>
              </a:rPr>
              <a:t>Раздел: О нас _ Контакты</a:t>
            </a:r>
            <a:endParaRPr lang="en-US" sz="2800" b="1" dirty="0" smtClean="0">
              <a:solidFill>
                <a:srgbClr val="0070C0"/>
              </a:solidFill>
              <a:latin typeface="Century Gothic" pitchFamily="34" charset="0"/>
              <a:cs typeface="Calibri" pitchFamily="34" charset="0"/>
            </a:endParaRPr>
          </a:p>
          <a:p>
            <a:endParaRPr lang="en-US" sz="2800" b="1" dirty="0">
              <a:solidFill>
                <a:srgbClr val="0070C0"/>
              </a:solidFill>
              <a:latin typeface="Century Gothic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05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90" y="1657315"/>
            <a:ext cx="1523202" cy="188268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515692" y="1754742"/>
            <a:ext cx="6529578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  <a:cs typeface="Calibri" pitchFamily="34" charset="0"/>
              </a:rPr>
              <a:t>Бизнес-ускоритель А:СТАРТ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  <a:cs typeface="Calibri" pitchFamily="34" charset="0"/>
              </a:rPr>
              <a:t>Бизнес-инкубатор Академпарка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  <a:cs typeface="Calibri" pitchFamily="34" charset="0"/>
              </a:rPr>
              <a:t>Фонд содействия инновациям</a:t>
            </a:r>
            <a:endParaRPr lang="ru-RU" sz="2400" dirty="0">
              <a:solidFill>
                <a:srgbClr val="000000">
                  <a:lumMod val="65000"/>
                  <a:lumOff val="35000"/>
                </a:srgbClr>
              </a:solidFill>
              <a:latin typeface="Century Gothic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61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71;p15">
            <a:extLst>
              <a:ext uri="{FF2B5EF4-FFF2-40B4-BE49-F238E27FC236}">
                <a16:creationId xmlns:a16="http://schemas.microsoft.com/office/drawing/2014/main" id="{A65AB6F1-3DBE-9C4E-81AF-AEA0EA66099E}"/>
              </a:ext>
            </a:extLst>
          </p:cNvPr>
          <p:cNvSpPr txBox="1">
            <a:spLocks/>
          </p:cNvSpPr>
          <p:nvPr/>
        </p:nvSpPr>
        <p:spPr>
          <a:xfrm>
            <a:off x="377728" y="296052"/>
            <a:ext cx="4475025" cy="3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ru-RU" sz="1800" dirty="0" smtClean="0">
                <a:solidFill>
                  <a:srgbClr val="0070C0"/>
                </a:solidFill>
                <a:latin typeface="Arial Black" pitchFamily="34" charset="0"/>
                <a:ea typeface="Rubik Medium"/>
                <a:cs typeface="Rubik Medium"/>
                <a:sym typeface="Rubik Medium"/>
              </a:rPr>
              <a:t>Для кого </a:t>
            </a:r>
            <a:endParaRPr lang="ru-RU" sz="1800" dirty="0">
              <a:solidFill>
                <a:srgbClr val="0070C0"/>
              </a:solidFill>
              <a:latin typeface="Arial Black" pitchFamily="34" charset="0"/>
              <a:ea typeface="Rubik Medium"/>
              <a:cs typeface="Rubik Medium"/>
              <a:sym typeface="Rubik Medium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8992" y="910633"/>
            <a:ext cx="7860873" cy="266226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Молодые ученые и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разработчики</a:t>
            </a:r>
          </a:p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Руководители проектов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Технопредприниматели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Студенты и недавние выпускники </a:t>
            </a:r>
            <a:b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</a:b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естественно-научных вузов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5D4AD9B-D402-0D43-AA63-AB0FCE7F1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6657" y="355315"/>
            <a:ext cx="1465545" cy="200548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02DA2C4-593C-E241-B672-2EB2B15D94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3365" y="1437187"/>
            <a:ext cx="2027560" cy="174844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438C331-87C6-CF41-9A01-D5EC7DCE95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1303" y="2623963"/>
            <a:ext cx="1334326" cy="201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48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97" y="567808"/>
            <a:ext cx="2462213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602" y="2597256"/>
            <a:ext cx="2679405" cy="267940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6702" y="1575352"/>
            <a:ext cx="7482655" cy="20928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b="1" kern="0" dirty="0">
                <a:solidFill>
                  <a:srgbClr val="0070C0"/>
                </a:solidFill>
                <a:latin typeface="Century Gothic" pitchFamily="34" charset="0"/>
                <a:cs typeface="Calibri" pitchFamily="34" charset="0"/>
              </a:rPr>
              <a:t>1</a:t>
            </a:r>
            <a:r>
              <a:rPr lang="ru-RU" b="1" kern="0" dirty="0">
                <a:solidFill>
                  <a:srgbClr val="0070C0"/>
                </a:solidFill>
                <a:latin typeface="Century Gothic" pitchFamily="34" charset="0"/>
                <a:cs typeface="Calibri" pitchFamily="34" charset="0"/>
              </a:rPr>
              <a:t>,5 месяца погружения в свой </a:t>
            </a:r>
            <a:r>
              <a:rPr lang="ru-RU" b="1" kern="0" dirty="0" smtClean="0">
                <a:solidFill>
                  <a:srgbClr val="0070C0"/>
                </a:solidFill>
                <a:latin typeface="Century Gothic" pitchFamily="34" charset="0"/>
                <a:cs typeface="Calibri" pitchFamily="34" charset="0"/>
              </a:rPr>
              <a:t>проект:</a:t>
            </a:r>
            <a:endParaRPr lang="ru-RU" b="1" kern="0" dirty="0">
              <a:solidFill>
                <a:srgbClr val="0070C0"/>
              </a:solidFill>
              <a:latin typeface="Century Gothic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500" dirty="0" smtClean="0">
              <a:solidFill>
                <a:srgbClr val="000000">
                  <a:lumMod val="65000"/>
                  <a:lumOff val="35000"/>
                </a:srgbClr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  <a:cs typeface="Calibri" pitchFamily="34" charset="0"/>
              </a:rPr>
              <a:t>Знакомство с бизнес-средой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  <a:cs typeface="Calibri" pitchFamily="34" charset="0"/>
              </a:rPr>
              <a:t>Меры поддержки и институты развития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  <a:cs typeface="Calibri" pitchFamily="34" charset="0"/>
              </a:rPr>
              <a:t>Экспертная </a:t>
            </a:r>
            <a:r>
              <a:rPr lang="ru-RU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  <a:cs typeface="Calibri" pitchFamily="34" charset="0"/>
              </a:rPr>
              <a:t>оценка </a:t>
            </a:r>
            <a:r>
              <a:rPr lang="ru-RU" sz="1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  <a:cs typeface="Calibri" pitchFamily="34" charset="0"/>
              </a:rPr>
              <a:t>проекта</a:t>
            </a:r>
            <a:endParaRPr lang="ru-RU" sz="1600" dirty="0">
              <a:solidFill>
                <a:srgbClr val="000000">
                  <a:lumMod val="65000"/>
                  <a:lumOff val="35000"/>
                </a:srgbClr>
              </a:solidFill>
              <a:latin typeface="Century Gothic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  <a:cs typeface="Calibri" pitchFamily="34" charset="0"/>
              </a:rPr>
              <a:t>Еженедельные встречи: обсуждение результатов работы, корректировка траектории развития проекта</a:t>
            </a:r>
            <a:endParaRPr lang="ru-RU" sz="1600" dirty="0">
              <a:solidFill>
                <a:srgbClr val="000000">
                  <a:lumMod val="65000"/>
                  <a:lumOff val="35000"/>
                </a:srgbClr>
              </a:solidFill>
              <a:latin typeface="Century Gothic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  <a:cs typeface="Calibri" pitchFamily="34" charset="0"/>
              </a:rPr>
              <a:t>Экспертная поддержка 24/7</a:t>
            </a:r>
            <a:endParaRPr lang="ru-RU" sz="1600" dirty="0">
              <a:solidFill>
                <a:srgbClr val="000000">
                  <a:lumMod val="65000"/>
                  <a:lumOff val="35000"/>
                </a:srgbClr>
              </a:solidFill>
              <a:latin typeface="Century Gothic" pitchFamily="34" charset="0"/>
              <a:cs typeface="Calibri" pitchFamily="34" charset="0"/>
            </a:endParaRPr>
          </a:p>
          <a:p>
            <a:pPr algn="ctr"/>
            <a:endParaRPr lang="ru-RU" sz="1100" dirty="0">
              <a:solidFill>
                <a:srgbClr val="EEEEEE">
                  <a:lumMod val="75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8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97" y="567808"/>
            <a:ext cx="2462213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6702" y="1575352"/>
            <a:ext cx="7482655" cy="20928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b="1" kern="0" dirty="0">
                <a:solidFill>
                  <a:srgbClr val="0070C0"/>
                </a:solidFill>
                <a:latin typeface="Century Gothic" pitchFamily="34" charset="0"/>
                <a:cs typeface="Calibri" pitchFamily="34" charset="0"/>
              </a:rPr>
              <a:t>Семинары/лекции/мастер-классы на актуальные темы: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500" dirty="0" smtClean="0">
              <a:solidFill>
                <a:srgbClr val="000000">
                  <a:lumMod val="65000"/>
                  <a:lumOff val="35000"/>
                </a:srgbClr>
              </a:solidFill>
              <a:latin typeface="Calibri" pitchFamily="34" charset="0"/>
              <a:cs typeface="Calibri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  <a:cs typeface="Calibri" pitchFamily="34" charset="0"/>
              </a:rPr>
              <a:t>Особенности старта высокотехнологичного бизнеса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  <a:cs typeface="Calibri" pitchFamily="34" charset="0"/>
              </a:rPr>
              <a:t>Конкурентный анализ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  <a:cs typeface="Calibri" pitchFamily="34" charset="0"/>
              </a:rPr>
              <a:t>Customer development</a:t>
            </a:r>
            <a:endParaRPr lang="ru-RU" sz="1600" kern="0" dirty="0">
              <a:solidFill>
                <a:srgbClr val="000000">
                  <a:lumMod val="65000"/>
                  <a:lumOff val="35000"/>
                </a:srgbClr>
              </a:solidFill>
              <a:latin typeface="Century Gothic" pitchFamily="34" charset="0"/>
              <a:cs typeface="Calibri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  <a:cs typeface="Calibri" pitchFamily="34" charset="0"/>
              </a:rPr>
              <a:t>Маркетинг и продажи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  <a:cs typeface="Calibri" pitchFamily="34" charset="0"/>
              </a:rPr>
              <a:t>Эффективное представление инновационного проекта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  <a:cs typeface="Calibri" pitchFamily="34" charset="0"/>
              </a:rPr>
              <a:t>Привлечение инвестиций</a:t>
            </a:r>
          </a:p>
          <a:p>
            <a:pPr algn="ctr"/>
            <a:endParaRPr lang="ru-RU" sz="1100" dirty="0">
              <a:solidFill>
                <a:srgbClr val="EEEEEE">
                  <a:lumMod val="75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9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97" y="567808"/>
            <a:ext cx="2462213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6702" y="1575352"/>
            <a:ext cx="7482655" cy="20928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b="1" kern="0" dirty="0" smtClean="0">
                <a:solidFill>
                  <a:srgbClr val="0070C0"/>
                </a:solidFill>
                <a:latin typeface="Century Gothic" pitchFamily="34" charset="0"/>
                <a:cs typeface="Calibri" pitchFamily="34" charset="0"/>
              </a:rPr>
              <a:t>Для кого: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500" dirty="0" smtClean="0">
              <a:solidFill>
                <a:srgbClr val="000000">
                  <a:lumMod val="65000"/>
                  <a:lumOff val="35000"/>
                </a:srgbClr>
              </a:solidFill>
              <a:latin typeface="Calibri" pitchFamily="34" charset="0"/>
              <a:cs typeface="Calibri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  <a:cs typeface="Calibri" pitchFamily="34" charset="0"/>
              </a:rPr>
              <a:t>Любознательных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  <a:cs typeface="Calibri" pitchFamily="34" charset="0"/>
              </a:rPr>
              <a:t>Перспективных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  <a:cs typeface="Calibri" pitchFamily="34" charset="0"/>
              </a:rPr>
              <a:t>Ищущих себя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  <a:cs typeface="Calibri" pitchFamily="34" charset="0"/>
              </a:rPr>
              <a:t>С идеей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  <a:cs typeface="Calibri" pitchFamily="34" charset="0"/>
              </a:rPr>
              <a:t>Руководителей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  <a:cs typeface="Calibri" pitchFamily="34" charset="0"/>
              </a:rPr>
              <a:t>Корыстолюбивых</a:t>
            </a:r>
          </a:p>
          <a:p>
            <a:pPr algn="ctr"/>
            <a:endParaRPr lang="ru-RU" sz="1100" dirty="0">
              <a:solidFill>
                <a:srgbClr val="EEEEEE">
                  <a:lumMod val="75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444" y="1190347"/>
            <a:ext cx="4305813" cy="2862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05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97" y="567808"/>
            <a:ext cx="2462213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6702" y="1575352"/>
            <a:ext cx="7482655" cy="61555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b="1" kern="0" dirty="0" smtClean="0">
                <a:solidFill>
                  <a:srgbClr val="0070C0"/>
                </a:solidFill>
                <a:latin typeface="Century Gothic" pitchFamily="34" charset="0"/>
                <a:cs typeface="Calibri" pitchFamily="34" charset="0"/>
              </a:rPr>
              <a:t>Эксперты:</a:t>
            </a:r>
            <a:endParaRPr lang="ru-RU" b="1" kern="0" dirty="0">
              <a:solidFill>
                <a:srgbClr val="0070C0"/>
              </a:solidFill>
              <a:latin typeface="Century Gothic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500" dirty="0" smtClean="0">
              <a:solidFill>
                <a:srgbClr val="000000">
                  <a:lumMod val="65000"/>
                  <a:lumOff val="35000"/>
                </a:srgb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ru-RU" sz="1100" dirty="0">
              <a:solidFill>
                <a:srgbClr val="EEEEEE">
                  <a:lumMod val="75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67" y="2037872"/>
            <a:ext cx="7276221" cy="2778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595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01" y="1881187"/>
            <a:ext cx="8272463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97" y="567808"/>
            <a:ext cx="2462213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6702" y="1575352"/>
            <a:ext cx="7482655" cy="61555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b="1" kern="0" dirty="0" smtClean="0">
                <a:solidFill>
                  <a:srgbClr val="0070C0"/>
                </a:solidFill>
                <a:latin typeface="Century Gothic" pitchFamily="34" charset="0"/>
                <a:cs typeface="Calibri" pitchFamily="34" charset="0"/>
              </a:rPr>
              <a:t>Партнёры:</a:t>
            </a:r>
            <a:endParaRPr lang="ru-RU" b="1" kern="0" dirty="0">
              <a:solidFill>
                <a:srgbClr val="0070C0"/>
              </a:solidFill>
              <a:latin typeface="Century Gothic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500" dirty="0" smtClean="0">
              <a:solidFill>
                <a:srgbClr val="000000">
                  <a:lumMod val="65000"/>
                  <a:lumOff val="35000"/>
                </a:srgb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ru-RU" sz="1100" dirty="0">
              <a:solidFill>
                <a:srgbClr val="EEEEEE">
                  <a:lumMod val="75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00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ctrTitle"/>
          </p:nvPr>
        </p:nvSpPr>
        <p:spPr>
          <a:xfrm>
            <a:off x="349093" y="169824"/>
            <a:ext cx="5853514" cy="397800"/>
          </a:xfrm>
          <a:prstGeom prst="rect">
            <a:avLst/>
          </a:prstGeom>
          <a:noFill/>
        </p:spPr>
        <p:txBody>
          <a:bodyPr spcFirstLastPara="1" wrap="square" lIns="68569" tIns="68569" rIns="68569" bIns="68569" anchor="b" anchorCtr="0">
            <a:noAutofit/>
          </a:bodyPr>
          <a:lstStyle/>
          <a:p>
            <a:pPr algn="l"/>
            <a:r>
              <a:rPr lang="ru-RU" sz="1800" dirty="0" smtClean="0">
                <a:solidFill>
                  <a:srgbClr val="0070C0"/>
                </a:solidFill>
                <a:latin typeface="Arial Black" pitchFamily="34" charset="0"/>
                <a:ea typeface="Rubik Medium"/>
                <a:cs typeface="Rubik Medium"/>
                <a:sym typeface="Rubik Medium"/>
              </a:rPr>
              <a:t>Календарь</a:t>
            </a:r>
            <a:endParaRPr sz="1800" dirty="0">
              <a:solidFill>
                <a:srgbClr val="0070C0"/>
              </a:solidFill>
              <a:latin typeface="Arial Black" pitchFamily="34" charset="0"/>
              <a:ea typeface="Rubik Medium"/>
              <a:cs typeface="Rubik Medium"/>
              <a:sym typeface="Rubik Medium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30" y="766524"/>
            <a:ext cx="2465610" cy="164209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3" y="2628249"/>
            <a:ext cx="2465610" cy="164168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30" y="787664"/>
            <a:ext cx="2465610" cy="1641685"/>
          </a:xfrm>
          <a:prstGeom prst="rect">
            <a:avLst/>
          </a:prstGeom>
        </p:spPr>
      </p:pic>
      <p:sp>
        <p:nvSpPr>
          <p:cNvPr id="16" name="Google Shape;71;p15">
            <a:extLst>
              <a:ext uri="{FF2B5EF4-FFF2-40B4-BE49-F238E27FC236}">
                <a16:creationId xmlns:a16="http://schemas.microsoft.com/office/drawing/2014/main" id="{72D7BC8C-027D-D043-B4D3-E40303AB701A}"/>
              </a:ext>
            </a:extLst>
          </p:cNvPr>
          <p:cNvSpPr txBox="1">
            <a:spLocks/>
          </p:cNvSpPr>
          <p:nvPr/>
        </p:nvSpPr>
        <p:spPr>
          <a:xfrm>
            <a:off x="3515814" y="1210706"/>
            <a:ext cx="4475025" cy="3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000000"/>
              </a:buClr>
            </a:pPr>
            <a:r>
              <a:rPr lang="ru-RU" sz="2200" b="1" dirty="0" smtClean="0">
                <a:solidFill>
                  <a:srgbClr val="0070C0"/>
                </a:solidFill>
                <a:latin typeface="Century Gothic" pitchFamily="34" charset="0"/>
                <a:ea typeface="Rubik Medium"/>
                <a:cs typeface="Rubik Medium"/>
                <a:sym typeface="Rubik Medium"/>
              </a:rPr>
              <a:t>4 октября – 14 ноября 2019 г.</a:t>
            </a:r>
            <a:endParaRPr lang="ru-RU" sz="2200" b="1" dirty="0">
              <a:solidFill>
                <a:srgbClr val="0070C0"/>
              </a:solidFill>
              <a:latin typeface="Century Gothic" pitchFamily="34" charset="0"/>
              <a:ea typeface="Rubik Medium"/>
              <a:cs typeface="Rubik Medium"/>
              <a:sym typeface="Rubik Medium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15814" y="1549798"/>
            <a:ext cx="4318630" cy="33239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endParaRPr lang="ru-RU" dirty="0" smtClean="0">
              <a:solidFill>
                <a:srgbClr val="000000">
                  <a:lumMod val="65000"/>
                  <a:lumOff val="35000"/>
                </a:srgbClr>
              </a:solidFill>
              <a:latin typeface="Century Gothic" pitchFamily="34" charset="0"/>
              <a:sym typeface="Istok Web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  <a:sym typeface="Istok Web"/>
              </a:rPr>
              <a:t>4 </a:t>
            </a:r>
            <a:r>
              <a:rPr lang="ru-RU" b="1" dirty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  <a:sym typeface="Istok Web"/>
              </a:rPr>
              <a:t>– 6 </a:t>
            </a:r>
            <a:r>
              <a:rPr lang="ru-RU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  <a:sym typeface="Istok Web"/>
              </a:rPr>
              <a:t>октября</a:t>
            </a:r>
            <a:r>
              <a:rPr lang="ru-RU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  <a:sym typeface="Istok Web"/>
              </a:rPr>
              <a:t>: </a:t>
            </a:r>
            <a:r>
              <a:rPr lang="en-US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  <a:sym typeface="Istok Web"/>
              </a:rPr>
              <a:t>I </a:t>
            </a:r>
            <a:r>
              <a:rPr lang="ru-RU" dirty="0" err="1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  <a:sym typeface="Istok Web"/>
              </a:rPr>
              <a:t>интенсив</a:t>
            </a:r>
            <a:r>
              <a:rPr lang="ru-RU" dirty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  <a:sym typeface="Istok Web"/>
              </a:rPr>
              <a:t> </a:t>
            </a:r>
            <a:endParaRPr lang="ru-RU" dirty="0" smtClean="0">
              <a:solidFill>
                <a:srgbClr val="000000">
                  <a:lumMod val="65000"/>
                  <a:lumOff val="35000"/>
                </a:srgbClr>
              </a:solidFill>
              <a:latin typeface="Century Gothic" pitchFamily="34" charset="0"/>
              <a:sym typeface="Istok Web"/>
            </a:endParaRPr>
          </a:p>
          <a:p>
            <a:endParaRPr lang="ru-RU" sz="500" dirty="0" smtClean="0">
              <a:solidFill>
                <a:srgbClr val="000000">
                  <a:lumMod val="65000"/>
                  <a:lumOff val="35000"/>
                </a:srgbClr>
              </a:solidFill>
              <a:latin typeface="Century Gothic" pitchFamily="34" charset="0"/>
              <a:sym typeface="Istok Web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  <a:sym typeface="Istok Web"/>
              </a:rPr>
              <a:t>12,19 </a:t>
            </a:r>
            <a:r>
              <a:rPr lang="ru-RU" dirty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  <a:sym typeface="Istok Web"/>
              </a:rPr>
              <a:t>октября: </a:t>
            </a:r>
            <a:r>
              <a:rPr lang="ru-RU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  <a:sym typeface="Istok Web"/>
              </a:rPr>
              <a:t>трекшн</a:t>
            </a:r>
            <a:r>
              <a:rPr lang="ru-RU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  <a:sym typeface="Istok Web"/>
              </a:rPr>
              <a:t>-митинги</a:t>
            </a:r>
          </a:p>
          <a:p>
            <a:endParaRPr lang="en" sz="500" dirty="0">
              <a:solidFill>
                <a:srgbClr val="000000">
                  <a:lumMod val="65000"/>
                  <a:lumOff val="35000"/>
                </a:srgbClr>
              </a:solidFill>
              <a:latin typeface="Century Gothic" pitchFamily="34" charset="0"/>
              <a:sym typeface="Istok Web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  <a:sym typeface="Istok Web"/>
              </a:rPr>
              <a:t>24 </a:t>
            </a:r>
            <a:r>
              <a:rPr lang="ru-RU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  <a:sym typeface="Istok Web"/>
              </a:rPr>
              <a:t>октября:</a:t>
            </a:r>
            <a:r>
              <a:rPr lang="ru-RU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  <a:sym typeface="Istok Web"/>
              </a:rPr>
              <a:t> полуфинал</a:t>
            </a:r>
          </a:p>
          <a:p>
            <a:pPr marL="285750" indent="-285750">
              <a:buFont typeface="Arial" pitchFamily="34" charset="0"/>
              <a:buChar char="•"/>
            </a:pPr>
            <a:endParaRPr lang="en" sz="500" dirty="0" smtClean="0">
              <a:solidFill>
                <a:srgbClr val="000000">
                  <a:lumMod val="65000"/>
                  <a:lumOff val="35000"/>
                </a:srgbClr>
              </a:solidFill>
              <a:latin typeface="Century Gothic" pitchFamily="34" charset="0"/>
              <a:sym typeface="Istok Web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</a:rPr>
              <a:t>25 – 27 </a:t>
            </a:r>
            <a:r>
              <a:rPr lang="ru-RU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</a:rPr>
              <a:t>октября: </a:t>
            </a:r>
            <a:r>
              <a:rPr lang="ru-RU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</a:rPr>
              <a:t>II </a:t>
            </a:r>
            <a:r>
              <a:rPr lang="ru-RU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</a:rPr>
              <a:t>интенсив</a:t>
            </a:r>
            <a:endParaRPr lang="ru-RU" dirty="0" smtClean="0">
              <a:solidFill>
                <a:srgbClr val="000000">
                  <a:lumMod val="65000"/>
                  <a:lumOff val="35000"/>
                </a:srgbClr>
              </a:solidFill>
              <a:latin typeface="Century Gothic" pitchFamily="34" charset="0"/>
            </a:endParaRPr>
          </a:p>
          <a:p>
            <a:endParaRPr lang="ru-RU" sz="500" dirty="0" smtClean="0">
              <a:solidFill>
                <a:srgbClr val="000000">
                  <a:lumMod val="65000"/>
                  <a:lumOff val="35000"/>
                </a:srgbClr>
              </a:solidFill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  <a:sym typeface="Istok Web"/>
              </a:rPr>
              <a:t>2 и 9 ноября: </a:t>
            </a:r>
            <a:r>
              <a:rPr lang="ru-RU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  <a:sym typeface="Istok Web"/>
              </a:rPr>
              <a:t>трекшн</a:t>
            </a:r>
            <a:r>
              <a:rPr lang="ru-RU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  <a:sym typeface="Istok Web"/>
              </a:rPr>
              <a:t>-митинги</a:t>
            </a:r>
          </a:p>
          <a:p>
            <a:endParaRPr lang="en" sz="500" dirty="0">
              <a:solidFill>
                <a:srgbClr val="000000">
                  <a:lumMod val="65000"/>
                  <a:lumOff val="35000"/>
                </a:srgbClr>
              </a:solidFill>
              <a:latin typeface="Century Gothic" pitchFamily="34" charset="0"/>
              <a:sym typeface="Istok Web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  <a:sym typeface="Istok Web"/>
              </a:rPr>
              <a:t>14 </a:t>
            </a:r>
            <a:r>
              <a:rPr lang="ru-RU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  <a:sym typeface="Istok Web"/>
              </a:rPr>
              <a:t>ноября: </a:t>
            </a:r>
            <a:r>
              <a:rPr lang="ru-RU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  <a:sym typeface="Istok Web"/>
              </a:rPr>
              <a:t>финал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100" dirty="0">
              <a:solidFill>
                <a:srgbClr val="000000">
                  <a:lumMod val="65000"/>
                  <a:lumOff val="35000"/>
                </a:srgbClr>
              </a:solidFill>
              <a:latin typeface="Century Gothic" pitchFamily="34" charset="0"/>
              <a:sym typeface="Istok Web"/>
            </a:endParaRPr>
          </a:p>
          <a:p>
            <a:endParaRPr lang="ru-RU" sz="1600" b="1" dirty="0" smtClean="0">
              <a:solidFill>
                <a:srgbClr val="000000">
                  <a:lumMod val="65000"/>
                  <a:lumOff val="35000"/>
                </a:srgbClr>
              </a:solidFill>
              <a:latin typeface="Century Gothic" pitchFamily="34" charset="0"/>
              <a:sym typeface="Istok Web"/>
            </a:endParaRPr>
          </a:p>
          <a:p>
            <a:r>
              <a:rPr lang="ru-RU" sz="16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  <a:sym typeface="Istok Web"/>
              </a:rPr>
              <a:t>Занятия по пятницам, субботам и воскресениям</a:t>
            </a:r>
            <a:endParaRPr lang="ru-RU" sz="1200" dirty="0">
              <a:solidFill>
                <a:srgbClr val="EEEEEE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6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3757</TotalTime>
  <Words>586</Words>
  <Application>Microsoft Office PowerPoint</Application>
  <PresentationFormat>Экран (16:9)</PresentationFormat>
  <Paragraphs>169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Calibri</vt:lpstr>
      <vt:lpstr>Century Gothic</vt:lpstr>
      <vt:lpstr>Rubik Medium</vt:lpstr>
      <vt:lpstr>Arial</vt:lpstr>
      <vt:lpstr>Arial Black</vt:lpstr>
      <vt:lpstr>Calibri Light</vt:lpstr>
      <vt:lpstr>Istok Web</vt:lpstr>
      <vt:lpstr>Simple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Календарь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Расположите заголовок презентации здесь</dc:title>
  <dc:creator>Немудрая Ксения Александровна</dc:creator>
  <cp:lastModifiedBy>Бочкарев Сергей Валерьевич</cp:lastModifiedBy>
  <cp:revision>131</cp:revision>
  <dcterms:modified xsi:type="dcterms:W3CDTF">2020-03-17T08:49:27Z</dcterms:modified>
</cp:coreProperties>
</file>